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60" r:id="rId1"/>
  </p:sldMasterIdLst>
  <p:notesMasterIdLst>
    <p:notesMasterId r:id="rId24"/>
  </p:notesMasterIdLst>
  <p:handoutMasterIdLst>
    <p:handoutMasterId r:id="rId25"/>
  </p:handoutMasterIdLst>
  <p:sldIdLst>
    <p:sldId id="265" r:id="rId2"/>
    <p:sldId id="325" r:id="rId3"/>
    <p:sldId id="400" r:id="rId4"/>
    <p:sldId id="410" r:id="rId5"/>
    <p:sldId id="411" r:id="rId6"/>
    <p:sldId id="417" r:id="rId7"/>
    <p:sldId id="412" r:id="rId8"/>
    <p:sldId id="414" r:id="rId9"/>
    <p:sldId id="413" r:id="rId10"/>
    <p:sldId id="415" r:id="rId11"/>
    <p:sldId id="407" r:id="rId12"/>
    <p:sldId id="408" r:id="rId13"/>
    <p:sldId id="409" r:id="rId14"/>
    <p:sldId id="416" r:id="rId15"/>
    <p:sldId id="404" r:id="rId16"/>
    <p:sldId id="403" r:id="rId17"/>
    <p:sldId id="405" r:id="rId18"/>
    <p:sldId id="406" r:id="rId19"/>
    <p:sldId id="377" r:id="rId20"/>
    <p:sldId id="399" r:id="rId21"/>
    <p:sldId id="418" r:id="rId22"/>
    <p:sldId id="390" r:id="rId23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5076"/>
    <a:srgbClr val="619ACD"/>
    <a:srgbClr val="87C5DB"/>
    <a:srgbClr val="2D608F"/>
    <a:srgbClr val="DBE0E1"/>
    <a:srgbClr val="A9B3B6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65" autoAdjust="0"/>
    <p:restoredTop sz="79728" autoAdjust="0"/>
  </p:normalViewPr>
  <p:slideViewPr>
    <p:cSldViewPr snapToGrid="0">
      <p:cViewPr>
        <p:scale>
          <a:sx n="77" d="100"/>
          <a:sy n="77" d="100"/>
        </p:scale>
        <p:origin x="44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2976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1.9490254872563718E-2"/>
          <c:y val="7.7294696681943942E-2"/>
          <c:w val="0.82403404596914143"/>
          <c:h val="0.922705303318056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May-23</c:v>
                </c:pt>
              </c:strCache>
            </c:strRef>
          </c:tx>
          <c:explosion val="19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859-4AC8-955D-8111BD6015E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859-4AC8-955D-8111BD6015E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A859-4AC8-955D-8111BD6015E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A859-4AC8-955D-8111BD6015E6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A859-4AC8-955D-8111BD6015E6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A859-4AC8-955D-8111BD6015E6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Lbls>
            <c:dLbl>
              <c:idx val="0"/>
              <c:layout>
                <c:manualLayout>
                  <c:x val="-2.4227295800918494E-2"/>
                  <c:y val="1.6421664978669207E-3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8.8177997615365544E-2"/>
                  <c:y val="0.2128132696790942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9632978786197342E-2"/>
                  <c:y val="5.3072740838406761E-2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1.6927481141319103E-2"/>
                  <c:y val="0.11040941567809771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1.9328052509178482E-2"/>
                  <c:y val="0.16063768954698499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8.0497703903953485E-2"/>
                  <c:y val="6.888993583765568E-2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1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Sheet1!$A$2:$A$9</c:f>
              <c:strCache>
                <c:ptCount val="8"/>
                <c:pt idx="0">
                  <c:v>Big companies</c:v>
                </c:pt>
                <c:pt idx="1">
                  <c:v>DIH</c:v>
                </c:pt>
                <c:pt idx="2">
                  <c:v>NGO</c:v>
                </c:pt>
                <c:pt idx="3">
                  <c:v>Research</c:v>
                </c:pt>
                <c:pt idx="4">
                  <c:v>SME</c:v>
                </c:pt>
                <c:pt idx="5">
                  <c:v>University</c:v>
                </c:pt>
                <c:pt idx="6">
                  <c:v>Venture Capital</c:v>
                </c:pt>
                <c:pt idx="7">
                  <c:v>Public sector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68</c:v>
                </c:pt>
                <c:pt idx="1">
                  <c:v>15</c:v>
                </c:pt>
                <c:pt idx="2">
                  <c:v>13</c:v>
                </c:pt>
                <c:pt idx="3">
                  <c:v>55</c:v>
                </c:pt>
                <c:pt idx="4">
                  <c:v>610</c:v>
                </c:pt>
                <c:pt idx="5">
                  <c:v>179</c:v>
                </c:pt>
                <c:pt idx="6">
                  <c:v>1</c:v>
                </c:pt>
                <c:pt idx="7">
                  <c:v>14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A859-4AC8-955D-8111BD6015E6}"/>
            </c:ext>
          </c:extLst>
        </c:ser>
        <c:dLbls>
          <c:dLblPos val="ctr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3.8647348340971971E-2"/>
          <c:w val="0.80285695734809759"/>
          <c:h val="0.922705303318056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8th June 2022</c:v>
                </c:pt>
              </c:strCache>
            </c:strRef>
          </c:tx>
          <c:explosion val="43"/>
          <c:dPt>
            <c:idx val="0"/>
            <c:bubble3D val="0"/>
            <c:explosion val="48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BEF-4731-9461-6FD657C2153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BEF-4731-9461-6FD657C2153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5BEF-4731-9461-6FD657C2153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5BEF-4731-9461-6FD657C21533}"/>
              </c:ext>
            </c:extLst>
          </c:dPt>
          <c:dLbls>
            <c:dLbl>
              <c:idx val="0"/>
              <c:layout>
                <c:manualLayout>
                  <c:x val="-1.7649718447862683E-2"/>
                  <c:y val="-0.36035872042696337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9.2486512649187197E-2"/>
                  <c:y val="0.12093493938839811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8.7900341167998663E-2"/>
                  <c:y val="2.6246446145321223E-2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.24518516332384982"/>
                  <c:y val="2.2198848768250627E-2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1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Sheet1!$A$2:$A$5</c:f>
              <c:strCache>
                <c:ptCount val="4"/>
                <c:pt idx="0">
                  <c:v>Dig. Anything</c:v>
                </c:pt>
                <c:pt idx="1">
                  <c:v>Dig. Enviornment</c:v>
                </c:pt>
                <c:pt idx="2">
                  <c:v>Dig. Transport</c:v>
                </c:pt>
                <c:pt idx="3">
                  <c:v>Dig. Agriculutre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854</c:v>
                </c:pt>
                <c:pt idx="1">
                  <c:v>108</c:v>
                </c:pt>
                <c:pt idx="2">
                  <c:v>80</c:v>
                </c:pt>
                <c:pt idx="3">
                  <c:v>108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5BEF-4731-9461-6FD657C21533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GROWTH OF SMART4ALL ECOSYSTEM IN TOTAL NUMBERS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</c:v>
                </c:pt>
              </c:strCache>
            </c:strRef>
          </c:tx>
          <c:spPr>
            <a:ln w="317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accent1"/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mmm\-yy</c:formatCode>
                <c:ptCount val="5"/>
                <c:pt idx="0">
                  <c:v>44713</c:v>
                </c:pt>
                <c:pt idx="1">
                  <c:v>44774</c:v>
                </c:pt>
                <c:pt idx="2">
                  <c:v>44949</c:v>
                </c:pt>
                <c:pt idx="3">
                  <c:v>45069</c:v>
                </c:pt>
                <c:pt idx="4">
                  <c:v>45261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846</c:v>
                </c:pt>
                <c:pt idx="1">
                  <c:v>862</c:v>
                </c:pt>
                <c:pt idx="2">
                  <c:v>921</c:v>
                </c:pt>
                <c:pt idx="3">
                  <c:v>943</c:v>
                </c:pt>
                <c:pt idx="4">
                  <c:v>1001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0330-4693-8D8E-BA7756EB0849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67278768"/>
        <c:axId val="267279552"/>
      </c:lineChart>
      <c:dateAx>
        <c:axId val="267278768"/>
        <c:scaling>
          <c:orientation val="minMax"/>
        </c:scaling>
        <c:delete val="0"/>
        <c:axPos val="b"/>
        <c:numFmt formatCode="mmm\-yy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279552"/>
        <c:crosses val="autoZero"/>
        <c:auto val="1"/>
        <c:lblOffset val="100"/>
        <c:baseTimeUnit val="months"/>
      </c:dateAx>
      <c:valAx>
        <c:axId val="267279552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67278768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dk1">
                <a:lumMod val="35000"/>
                <a:lumOff val="65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zero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r>
              <a:rPr lang="sr-Latn-ME" smtClean="0"/>
              <a:t>Top</a:t>
            </a:r>
            <a:r>
              <a:rPr lang="sr-Latn-ME" baseline="0" smtClean="0"/>
              <a:t> 10 countries per members</a:t>
            </a:r>
            <a:endParaRPr lang="en-US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effectLst/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Members</c:v>
                </c:pt>
              </c:strCache>
            </c:strRef>
          </c:tx>
          <c:spPr>
            <a:gradFill>
              <a:gsLst>
                <a:gs pos="0">
                  <a:schemeClr val="accent1"/>
                </a:gs>
                <a:gs pos="100000">
                  <a:schemeClr val="accent1">
                    <a:lumMod val="84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Sheet1!$A$2:$A$11</c:f>
              <c:strCache>
                <c:ptCount val="10"/>
                <c:pt idx="0">
                  <c:v>Greece</c:v>
                </c:pt>
                <c:pt idx="1">
                  <c:v>Spain</c:v>
                </c:pt>
                <c:pt idx="2">
                  <c:v>Serbia</c:v>
                </c:pt>
                <c:pt idx="3">
                  <c:v>Germany</c:v>
                </c:pt>
                <c:pt idx="4">
                  <c:v>Albania</c:v>
                </c:pt>
                <c:pt idx="5">
                  <c:v>Italy</c:v>
                </c:pt>
                <c:pt idx="6">
                  <c:v>Montenegro</c:v>
                </c:pt>
                <c:pt idx="7">
                  <c:v>North Macedonia</c:v>
                </c:pt>
                <c:pt idx="8">
                  <c:v>United Kingdom</c:v>
                </c:pt>
                <c:pt idx="9">
                  <c:v>Slovenia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239</c:v>
                </c:pt>
                <c:pt idx="1">
                  <c:v>70</c:v>
                </c:pt>
                <c:pt idx="2">
                  <c:v>68</c:v>
                </c:pt>
                <c:pt idx="3">
                  <c:v>59</c:v>
                </c:pt>
                <c:pt idx="4">
                  <c:v>52</c:v>
                </c:pt>
                <c:pt idx="5">
                  <c:v>51</c:v>
                </c:pt>
                <c:pt idx="6">
                  <c:v>36</c:v>
                </c:pt>
                <c:pt idx="7">
                  <c:v>30</c:v>
                </c:pt>
                <c:pt idx="8">
                  <c:v>29</c:v>
                </c:pt>
                <c:pt idx="9">
                  <c:v>20</c:v>
                </c:pt>
              </c:numCache>
            </c:numRef>
          </c:val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41"/>
        <c:axId val="419727672"/>
        <c:axId val="419726496"/>
      </c:barChart>
      <c:catAx>
        <c:axId val="419727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9726496"/>
        <c:crosses val="autoZero"/>
        <c:auto val="1"/>
        <c:lblAlgn val="ctr"/>
        <c:lblOffset val="100"/>
        <c:noMultiLvlLbl val="0"/>
      </c:catAx>
      <c:valAx>
        <c:axId val="41972649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19727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68000">
          <a:schemeClr val="lt1">
            <a:lumMod val="85000"/>
          </a:schemeClr>
        </a:gs>
        <a:gs pos="100000">
          <a:schemeClr val="lt1"/>
        </a:gs>
      </a:gsLst>
      <a:lin ang="5400000" scaled="1"/>
      <a:tileRect/>
    </a:gra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2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>
      <cs:styleClr val="auto"/>
    </cs:fillRef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17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0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>
      <a:effectLst/>
    </cs:defRPr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68000">
            <a:schemeClr val="lt1">
              <a:lumMod val="85000"/>
            </a:schemeClr>
          </a:gs>
          <a:gs pos="100000">
            <a:schemeClr val="lt1"/>
          </a:gs>
        </a:gsLst>
        <a:lin ang="5400000" scaled="1"/>
        <a:tileRect/>
      </a:gra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lt1"/>
    </cs:fontRef>
    <cs:spPr/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gradFill>
          <a:gsLst>
            <a:gs pos="0">
              <a:schemeClr val="phClr"/>
            </a:gs>
            <a:gs pos="100000">
              <a:schemeClr val="phClr">
                <a:lumMod val="84000"/>
              </a:schemeClr>
            </a:gs>
          </a:gsLst>
          <a:lin ang="5400000" scaled="1"/>
        </a:gra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kern="1200">
      <a:effectLst/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dk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51CD1E-9300-41DC-A37A-4937316C0E1B}" type="datetimeFigureOut">
              <a:rPr lang="en-US" smtClean="0"/>
              <a:t>5/19/2023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F937E8-37B0-431A-9258-A33D6755D0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4122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3F08C0-1787-46AE-829B-5F4B6EB439E8}" type="datetimeFigureOut">
              <a:rPr lang="en-US" smtClean="0"/>
              <a:t>5/19/2023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ABD932-4BD1-4C53-820D-24D32831AB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3510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ABD932-4BD1-4C53-820D-24D32831AB9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0746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ABD932-4BD1-4C53-820D-24D32831AB9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78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ABD932-4BD1-4C53-820D-24D32831AB9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6265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ABD932-4BD1-4C53-820D-24D32831AB9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5576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ABD932-4BD1-4C53-820D-24D32831AB9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5043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84288168-87F0-EE43-AB27-409887BE2785}"/>
              </a:ext>
            </a:extLst>
          </p:cNvPr>
          <p:cNvSpPr/>
          <p:nvPr userDrawn="1"/>
        </p:nvSpPr>
        <p:spPr>
          <a:xfrm>
            <a:off x="-24031" y="-14561"/>
            <a:ext cx="9144000" cy="1502229"/>
          </a:xfrm>
          <a:prstGeom prst="rect">
            <a:avLst/>
          </a:prstGeom>
          <a:gradFill flip="none" rotWithShape="1">
            <a:gsLst>
              <a:gs pos="94000">
                <a:schemeClr val="bg1">
                  <a:lumMod val="75000"/>
                </a:schemeClr>
              </a:gs>
              <a:gs pos="46000">
                <a:schemeClr val="accent1"/>
              </a:gs>
              <a:gs pos="24000">
                <a:schemeClr val="accent1">
                  <a:lumMod val="40000"/>
                  <a:lumOff val="60000"/>
                </a:schemeClr>
              </a:gs>
              <a:gs pos="73000">
                <a:schemeClr val="accent6">
                  <a:lumMod val="60000"/>
                  <a:lumOff val="4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2" hasCustomPrompt="1"/>
          </p:nvPr>
        </p:nvSpPr>
        <p:spPr>
          <a:xfrm>
            <a:off x="1" y="3181592"/>
            <a:ext cx="9144000" cy="11926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 b="1" baseline="0">
                <a:latin typeface="+mn-lt"/>
              </a:defRPr>
            </a:lvl1pPr>
          </a:lstStyle>
          <a:p>
            <a:pPr lvl="0"/>
            <a:r>
              <a:rPr lang="en-US" noProof="0" dirty="0"/>
              <a:t>Name(s) and Affiliation(s)</a:t>
            </a:r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1" y="1784483"/>
            <a:ext cx="9143999" cy="1344031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4000" b="1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noProof="0" dirty="0"/>
              <a:t>Presentation Title</a:t>
            </a:r>
          </a:p>
        </p:txBody>
      </p:sp>
      <p:sp>
        <p:nvSpPr>
          <p:cNvPr id="6" name="Title 16">
            <a:extLst>
              <a:ext uri="{FF2B5EF4-FFF2-40B4-BE49-F238E27FC236}">
                <a16:creationId xmlns="" xmlns:a16="http://schemas.microsoft.com/office/drawing/2014/main" id="{1F882996-0824-E94D-8503-41634DF53797}"/>
              </a:ext>
            </a:extLst>
          </p:cNvPr>
          <p:cNvSpPr txBox="1">
            <a:spLocks/>
          </p:cNvSpPr>
          <p:nvPr userDrawn="1"/>
        </p:nvSpPr>
        <p:spPr>
          <a:xfrm>
            <a:off x="1" y="64540"/>
            <a:ext cx="9143999" cy="1344031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147F2FB0-B59A-0E48-863F-CBB08FA73B07}"/>
              </a:ext>
            </a:extLst>
          </p:cNvPr>
          <p:cNvSpPr txBox="1"/>
          <p:nvPr userDrawn="1"/>
        </p:nvSpPr>
        <p:spPr>
          <a:xfrm>
            <a:off x="2576497" y="230689"/>
            <a:ext cx="65434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kern="1200" cap="all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</a:t>
            </a:r>
            <a:r>
              <a:rPr lang="en-US" sz="2000" kern="1200" cap="all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elfsustained cross-border </a:t>
            </a:r>
            <a:r>
              <a:rPr lang="en-US" sz="2000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custo</a:t>
            </a:r>
            <a:r>
              <a:rPr lang="en-US" sz="2000" b="1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</a:t>
            </a:r>
            <a:r>
              <a:rPr lang="en-US" sz="2000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ized</a:t>
            </a:r>
            <a:r>
              <a:rPr lang="en-US" sz="2000" kern="1200" cap="all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000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cyberphysic</a:t>
            </a:r>
            <a:r>
              <a:rPr lang="en-US" sz="2000" b="1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</a:t>
            </a:r>
            <a:r>
              <a:rPr lang="en-US" sz="2000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</a:t>
            </a:r>
            <a:r>
              <a:rPr lang="en-US" sz="2000" kern="1200" cap="all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system </a:t>
            </a:r>
            <a:r>
              <a:rPr lang="en-US" sz="2000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expe</a:t>
            </a:r>
            <a:r>
              <a:rPr lang="en-US" sz="2000" b="1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</a:t>
            </a:r>
            <a:r>
              <a:rPr lang="en-US" sz="2000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imen</a:t>
            </a:r>
            <a:r>
              <a:rPr lang="en-US" sz="2000" b="1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</a:t>
            </a:r>
            <a:r>
              <a:rPr lang="en-US" sz="2000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</a:t>
            </a:r>
            <a:endParaRPr lang="en-US" sz="2000" kern="1200" cap="all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ctr"/>
            <a:r>
              <a:rPr lang="en-US" sz="2000" b="1" kern="1200" cap="all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</a:t>
            </a:r>
            <a:r>
              <a:rPr lang="en-US" sz="2000" kern="1200" cap="all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000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</a:t>
            </a:r>
            <a:r>
              <a:rPr lang="en-US" sz="2000" b="1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</a:t>
            </a:r>
            <a:r>
              <a:rPr lang="en-US" sz="2000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pacity</a:t>
            </a:r>
            <a:r>
              <a:rPr lang="en-US" sz="2000" kern="1200" cap="all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000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bui</a:t>
            </a:r>
            <a:r>
              <a:rPr lang="en-US" sz="2000" b="1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</a:t>
            </a:r>
            <a:r>
              <a:rPr lang="en-US" sz="2000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ding</a:t>
            </a:r>
            <a:r>
              <a:rPr lang="en-US" sz="2000" kern="1200" cap="all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among European</a:t>
            </a:r>
            <a:r>
              <a:rPr lang="en-US" sz="2000" b="1" kern="1200" cap="all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000" b="0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</a:t>
            </a:r>
            <a:r>
              <a:rPr lang="en-US" sz="2000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takeho</a:t>
            </a:r>
            <a:r>
              <a:rPr lang="en-US" sz="2000" b="1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</a:t>
            </a:r>
            <a:r>
              <a:rPr lang="en-US" sz="2000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ders</a:t>
            </a:r>
            <a:endParaRPr lang="el-GR" sz="2000" i="1" baseline="0" dirty="0"/>
          </a:p>
        </p:txBody>
      </p:sp>
      <p:pic>
        <p:nvPicPr>
          <p:cNvPr id="4" name="Picture 3" descr="A close up of a logo&#10;&#10;Description automatically generated">
            <a:extLst>
              <a:ext uri="{FF2B5EF4-FFF2-40B4-BE49-F238E27FC236}">
                <a16:creationId xmlns="" xmlns:a16="http://schemas.microsoft.com/office/drawing/2014/main" id="{0E5B180E-2454-4DC0-A57B-662FAEC10CE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557" y="4357047"/>
            <a:ext cx="4014057" cy="834813"/>
          </a:xfrm>
          <a:prstGeom prst="rect">
            <a:avLst/>
          </a:prstGeom>
        </p:spPr>
      </p:pic>
      <p:graphicFrame>
        <p:nvGraphicFramePr>
          <p:cNvPr id="5" name="Table 10">
            <a:extLst>
              <a:ext uri="{FF2B5EF4-FFF2-40B4-BE49-F238E27FC236}">
                <a16:creationId xmlns="" xmlns:a16="http://schemas.microsoft.com/office/drawing/2014/main" id="{7336461B-485D-4D5A-ABD7-8AAB8CCF3878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694871691"/>
              </p:ext>
            </p:extLst>
          </p:nvPr>
        </p:nvGraphicFramePr>
        <p:xfrm>
          <a:off x="4070838" y="4547617"/>
          <a:ext cx="5073162" cy="4893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7839">
                  <a:extLst>
                    <a:ext uri="{9D8B030D-6E8A-4147-A177-3AD203B41FA5}">
                      <a16:colId xmlns="" xmlns:a16="http://schemas.microsoft.com/office/drawing/2014/main" val="314513269"/>
                    </a:ext>
                  </a:extLst>
                </a:gridCol>
                <a:gridCol w="2145323">
                  <a:extLst>
                    <a:ext uri="{9D8B030D-6E8A-4147-A177-3AD203B41FA5}">
                      <a16:colId xmlns="" xmlns:a16="http://schemas.microsoft.com/office/drawing/2014/main" val="2888798333"/>
                    </a:ext>
                  </a:extLst>
                </a:gridCol>
              </a:tblGrid>
              <a:tr h="489337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DT-ICT-01-2019</a:t>
                      </a:r>
                    </a:p>
                    <a:p>
                      <a:r>
                        <a:rPr lang="en-US" sz="1100" dirty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Smart Anything Everywhere Area 2</a:t>
                      </a:r>
                      <a:endParaRPr lang="en-US" sz="1100" b="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/>
                      <a:r>
                        <a:rPr lang="en-US" noProof="0" dirty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www.smart4all-project.eu</a:t>
                      </a:r>
                    </a:p>
                    <a:p>
                      <a:pPr marL="0" marR="0" lvl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200" noProof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Grant Agreement: </a:t>
                      </a:r>
                      <a:r>
                        <a:rPr lang="el-GR" sz="1100" b="1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872614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19325958"/>
                  </a:ext>
                </a:extLst>
              </a:tr>
            </a:tbl>
          </a:graphicData>
        </a:graphic>
      </p:graphicFrame>
      <p:pic>
        <p:nvPicPr>
          <p:cNvPr id="10" name="Google Shape;21;p4">
            <a:extLst>
              <a:ext uri="{FF2B5EF4-FFF2-40B4-BE49-F238E27FC236}">
                <a16:creationId xmlns="" xmlns:a16="http://schemas.microsoft.com/office/drawing/2014/main" id="{17037B3B-83D7-4B2A-830A-808623D32D55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208129" y="2855"/>
            <a:ext cx="1905342" cy="14717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551143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6499" y="1016813"/>
            <a:ext cx="8471002" cy="3615910"/>
          </a:xfrm>
          <a:prstGeom prst="rect">
            <a:avLst/>
          </a:prstGeom>
        </p:spPr>
        <p:txBody>
          <a:bodyPr wrap="square">
            <a:normAutofit/>
          </a:bodyPr>
          <a:lstStyle>
            <a:lvl1pPr>
              <a:defRPr sz="2400" b="1"/>
            </a:lvl1pPr>
            <a:lvl2pPr>
              <a:defRPr sz="2000" b="1"/>
            </a:lvl2pPr>
            <a:lvl3pPr>
              <a:defRPr sz="2000" b="1"/>
            </a:lvl3pPr>
            <a:lvl4pPr>
              <a:defRPr sz="2000" b="1"/>
            </a:lvl4pPr>
            <a:lvl5pPr>
              <a:defRPr sz="2000" b="1"/>
            </a:lvl5pPr>
            <a:lvl6pPr marL="1885950" marR="0" indent="-17145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 b="1"/>
            </a:lvl6pPr>
            <a:lvl7pPr>
              <a:defRPr sz="2000" b="1"/>
            </a:lvl7pPr>
            <a:lvl8pPr>
              <a:defRPr sz="2000" b="1"/>
            </a:lvl8pPr>
            <a:lvl9pPr>
              <a:defRPr sz="2000" b="1"/>
            </a:lvl9pPr>
          </a:lstStyle>
          <a:p>
            <a:pPr lvl="0"/>
            <a:r>
              <a:rPr lang="en-US" noProof="0" dirty="0"/>
              <a:t>First Level Content</a:t>
            </a:r>
          </a:p>
          <a:p>
            <a:pPr lvl="1"/>
            <a:r>
              <a:rPr lang="en-US" noProof="0" dirty="0"/>
              <a:t>Second Level Content</a:t>
            </a:r>
          </a:p>
          <a:p>
            <a:pPr lvl="2"/>
            <a:r>
              <a:rPr lang="en-US" noProof="0" dirty="0"/>
              <a:t>Third Level Content</a:t>
            </a:r>
          </a:p>
          <a:p>
            <a:pPr lvl="3"/>
            <a:r>
              <a:rPr lang="en-US" noProof="0" dirty="0"/>
              <a:t>Fourth Level Content</a:t>
            </a:r>
          </a:p>
          <a:p>
            <a:pPr lvl="4"/>
            <a:r>
              <a:rPr lang="en-US" noProof="0" dirty="0"/>
              <a:t>Fifth Level Content</a:t>
            </a:r>
          </a:p>
          <a:p>
            <a:pPr marL="1885950" marR="0" lvl="5" indent="-17145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noProof="0" dirty="0"/>
              <a:t>Sixth Level Content</a:t>
            </a:r>
          </a:p>
          <a:p>
            <a:pPr lvl="6"/>
            <a:r>
              <a:rPr lang="en-US" noProof="0" dirty="0"/>
              <a:t>Seventh Level Content</a:t>
            </a:r>
          </a:p>
          <a:p>
            <a:pPr lvl="7"/>
            <a:r>
              <a:rPr lang="en-US" noProof="0" dirty="0"/>
              <a:t>Eight Level Content</a:t>
            </a:r>
          </a:p>
          <a:p>
            <a:pPr lvl="8"/>
            <a:r>
              <a:rPr lang="en-US" noProof="0" dirty="0"/>
              <a:t>Ninth Level Content</a:t>
            </a:r>
          </a:p>
        </p:txBody>
      </p:sp>
      <p:sp>
        <p:nvSpPr>
          <p:cNvPr id="25" name="Title 24"/>
          <p:cNvSpPr>
            <a:spLocks noGrp="1"/>
          </p:cNvSpPr>
          <p:nvPr>
            <p:ph type="title" hasCustomPrompt="1"/>
          </p:nvPr>
        </p:nvSpPr>
        <p:spPr>
          <a:xfrm>
            <a:off x="136187" y="95094"/>
            <a:ext cx="8871626" cy="577902"/>
          </a:xfrm>
          <a:prstGeom prst="rect">
            <a:avLst/>
          </a:prstGeom>
        </p:spPr>
        <p:txBody>
          <a:bodyPr wrap="none" anchor="ctr" anchorCtr="0">
            <a:noAutofit/>
          </a:bodyPr>
          <a:lstStyle>
            <a:lvl1pPr>
              <a:defRPr b="1"/>
            </a:lvl1pPr>
          </a:lstStyle>
          <a:p>
            <a:r>
              <a:rPr lang="en-US" noProof="0" dirty="0"/>
              <a:t>Slide Title</a:t>
            </a:r>
          </a:p>
        </p:txBody>
      </p:sp>
      <p:sp>
        <p:nvSpPr>
          <p:cNvPr id="32" name="Date Placeholder 31"/>
          <p:cNvSpPr>
            <a:spLocks noGrp="1"/>
          </p:cNvSpPr>
          <p:nvPr>
            <p:ph type="dt" sz="half" idx="10"/>
          </p:nvPr>
        </p:nvSpPr>
        <p:spPr>
          <a:xfrm>
            <a:off x="336500" y="4767263"/>
            <a:ext cx="1380334" cy="273844"/>
          </a:xfrm>
          <a:prstGeom prst="rect">
            <a:avLst/>
          </a:prstGeom>
        </p:spPr>
        <p:txBody>
          <a:bodyPr anchor="b"/>
          <a:lstStyle>
            <a:lvl1pPr>
              <a:defRPr sz="1200"/>
            </a:lvl1pPr>
          </a:lstStyle>
          <a:p>
            <a:fld id="{84175BF1-37F0-45AF-AE8E-509AB62BA502}" type="datetime3">
              <a:rPr lang="en-US" noProof="1" smtClean="0"/>
              <a:pPr/>
              <a:t>19 May 2023</a:t>
            </a:fld>
            <a:endParaRPr lang="en-US" noProof="1"/>
          </a:p>
        </p:txBody>
      </p:sp>
      <p:sp>
        <p:nvSpPr>
          <p:cNvPr id="33" name="Footer Placeholder 32"/>
          <p:cNvSpPr>
            <a:spLocks noGrp="1"/>
          </p:cNvSpPr>
          <p:nvPr>
            <p:ph type="ftr" sz="quarter" idx="11"/>
          </p:nvPr>
        </p:nvSpPr>
        <p:spPr>
          <a:xfrm>
            <a:off x="1866121" y="4767263"/>
            <a:ext cx="5980923" cy="273844"/>
          </a:xfrm>
          <a:prstGeom prst="rect">
            <a:avLst/>
          </a:prstGeom>
        </p:spPr>
        <p:txBody>
          <a:bodyPr anchor="b"/>
          <a:lstStyle>
            <a:lvl1pPr algn="ctr">
              <a:defRPr sz="1200" b="1" i="0" baseline="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en-US" noProof="1"/>
              <a:t>www.smart4all-project.eu</a:t>
            </a:r>
          </a:p>
        </p:txBody>
      </p:sp>
      <p:sp>
        <p:nvSpPr>
          <p:cNvPr id="34" name="Slide Number Placeholder 33"/>
          <p:cNvSpPr>
            <a:spLocks noGrp="1"/>
          </p:cNvSpPr>
          <p:nvPr>
            <p:ph type="sldNum" sz="quarter" idx="12"/>
          </p:nvPr>
        </p:nvSpPr>
        <p:spPr>
          <a:xfrm>
            <a:off x="7921690" y="4767263"/>
            <a:ext cx="885810" cy="273844"/>
          </a:xfrm>
          <a:prstGeom prst="rect">
            <a:avLst/>
          </a:prstGeom>
        </p:spPr>
        <p:txBody>
          <a:bodyPr anchor="b"/>
          <a:lstStyle>
            <a:lvl1pPr algn="r">
              <a:defRPr sz="1200"/>
            </a:lvl1pPr>
          </a:lstStyle>
          <a:p>
            <a:fld id="{22DECF6A-13F7-418C-BBFC-95033FFCD5F1}" type="slidenum">
              <a:rPr lang="en-US" noProof="1" smtClean="0"/>
              <a:pPr/>
              <a:t>‹#›</a:t>
            </a:fld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34019438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36187" y="95094"/>
            <a:ext cx="8871626" cy="577902"/>
          </a:xfrm>
          <a:prstGeom prst="rect">
            <a:avLst/>
          </a:prstGeom>
        </p:spPr>
        <p:txBody>
          <a:bodyPr wrap="none">
            <a:noAutofit/>
          </a:bodyPr>
          <a:lstStyle>
            <a:lvl1pPr>
              <a:defRPr/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9" name="Date Placeholder 31">
            <a:extLst>
              <a:ext uri="{FF2B5EF4-FFF2-40B4-BE49-F238E27FC236}">
                <a16:creationId xmlns="" xmlns:a16="http://schemas.microsoft.com/office/drawing/2014/main" id="{477AE04B-48F3-6B47-9AB7-2EF1253CB78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6500" y="4767263"/>
            <a:ext cx="1380334" cy="273844"/>
          </a:xfrm>
          <a:prstGeom prst="rect">
            <a:avLst/>
          </a:prstGeom>
        </p:spPr>
        <p:txBody>
          <a:bodyPr anchor="b"/>
          <a:lstStyle>
            <a:lvl1pPr>
              <a:defRPr sz="1200"/>
            </a:lvl1pPr>
          </a:lstStyle>
          <a:p>
            <a:fld id="{84175BF1-37F0-45AF-AE8E-509AB62BA502}" type="datetime3">
              <a:rPr lang="en-US" noProof="1" smtClean="0"/>
              <a:pPr/>
              <a:t>19 May 2023</a:t>
            </a:fld>
            <a:endParaRPr lang="en-US" noProof="1"/>
          </a:p>
        </p:txBody>
      </p:sp>
      <p:sp>
        <p:nvSpPr>
          <p:cNvPr id="10" name="Footer Placeholder 32">
            <a:extLst>
              <a:ext uri="{FF2B5EF4-FFF2-40B4-BE49-F238E27FC236}">
                <a16:creationId xmlns="" xmlns:a16="http://schemas.microsoft.com/office/drawing/2014/main" id="{1E036E27-85B1-8748-B9F7-4529E608F0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66121" y="4767263"/>
            <a:ext cx="5980923" cy="273844"/>
          </a:xfrm>
          <a:prstGeom prst="rect">
            <a:avLst/>
          </a:prstGeom>
        </p:spPr>
        <p:txBody>
          <a:bodyPr anchor="b"/>
          <a:lstStyle>
            <a:lvl1pPr algn="ctr">
              <a:defRPr sz="1200" b="1" i="0" baseline="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en-US" noProof="1"/>
              <a:t>www.smart4all-project.eu</a:t>
            </a:r>
          </a:p>
        </p:txBody>
      </p:sp>
      <p:sp>
        <p:nvSpPr>
          <p:cNvPr id="11" name="Slide Number Placeholder 33">
            <a:extLst>
              <a:ext uri="{FF2B5EF4-FFF2-40B4-BE49-F238E27FC236}">
                <a16:creationId xmlns="" xmlns:a16="http://schemas.microsoft.com/office/drawing/2014/main" id="{E2066D33-3B0D-5D43-9F13-19753ABF1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21690" y="4767263"/>
            <a:ext cx="885810" cy="273844"/>
          </a:xfrm>
          <a:prstGeom prst="rect">
            <a:avLst/>
          </a:prstGeom>
        </p:spPr>
        <p:txBody>
          <a:bodyPr anchor="b"/>
          <a:lstStyle>
            <a:lvl1pPr algn="r">
              <a:defRPr sz="1200"/>
            </a:lvl1pPr>
          </a:lstStyle>
          <a:p>
            <a:fld id="{22DECF6A-13F7-418C-BBFC-95033FFCD5F1}" type="slidenum">
              <a:rPr lang="en-US" noProof="1" smtClean="0"/>
              <a:pPr/>
              <a:t>‹#›</a:t>
            </a:fld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31315260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9144000" cy="731520"/>
          </a:xfrm>
          <a:prstGeom prst="rect">
            <a:avLst/>
          </a:prstGeom>
          <a:gradFill flip="none" rotWithShape="1">
            <a:gsLst>
              <a:gs pos="94000">
                <a:schemeClr val="bg1">
                  <a:lumMod val="75000"/>
                </a:schemeClr>
              </a:gs>
              <a:gs pos="46000">
                <a:schemeClr val="accent1"/>
              </a:gs>
              <a:gs pos="24000">
                <a:schemeClr val="accent1">
                  <a:lumMod val="40000"/>
                  <a:lumOff val="60000"/>
                </a:schemeClr>
              </a:gs>
              <a:gs pos="73000">
                <a:schemeClr val="accent6">
                  <a:lumMod val="60000"/>
                  <a:lumOff val="4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3" name="Date Placeholder 31">
            <a:extLst>
              <a:ext uri="{FF2B5EF4-FFF2-40B4-BE49-F238E27FC236}">
                <a16:creationId xmlns="" xmlns:a16="http://schemas.microsoft.com/office/drawing/2014/main" id="{28E5AD3A-1455-E846-81C3-92A288A827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36500" y="4767263"/>
            <a:ext cx="1380334" cy="273844"/>
          </a:xfrm>
          <a:prstGeom prst="rect">
            <a:avLst/>
          </a:prstGeom>
        </p:spPr>
        <p:txBody>
          <a:bodyPr anchor="b"/>
          <a:lstStyle>
            <a:lvl1pPr>
              <a:defRPr sz="1200"/>
            </a:lvl1pPr>
          </a:lstStyle>
          <a:p>
            <a:fld id="{84175BF1-37F0-45AF-AE8E-509AB62BA502}" type="datetime3">
              <a:rPr lang="en-US" noProof="1" smtClean="0"/>
              <a:pPr/>
              <a:t>19 May 2023</a:t>
            </a:fld>
            <a:endParaRPr lang="en-US" noProof="1"/>
          </a:p>
        </p:txBody>
      </p:sp>
      <p:sp>
        <p:nvSpPr>
          <p:cNvPr id="4" name="Footer Placeholder 32">
            <a:extLst>
              <a:ext uri="{FF2B5EF4-FFF2-40B4-BE49-F238E27FC236}">
                <a16:creationId xmlns="" xmlns:a16="http://schemas.microsoft.com/office/drawing/2014/main" id="{792D9373-A96C-BE4D-8DEC-BB7DCFB731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66121" y="4767263"/>
            <a:ext cx="5980923" cy="273844"/>
          </a:xfrm>
          <a:prstGeom prst="rect">
            <a:avLst/>
          </a:prstGeom>
        </p:spPr>
        <p:txBody>
          <a:bodyPr anchor="b"/>
          <a:lstStyle>
            <a:lvl1pPr algn="ctr">
              <a:defRPr sz="1200" b="1" i="0"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noProof="1"/>
              <a:t>SMART4ALL</a:t>
            </a:r>
          </a:p>
        </p:txBody>
      </p:sp>
    </p:spTree>
    <p:extLst>
      <p:ext uri="{BB962C8B-B14F-4D97-AF65-F5344CB8AC3E}">
        <p14:creationId xmlns:p14="http://schemas.microsoft.com/office/powerpoint/2010/main" val="3812470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7" r:id="rId3"/>
  </p:sldLayoutIdLst>
  <p:hf hd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bg1"/>
          </a:solidFill>
          <a:latin typeface="+mn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smart4all-project.eu/news/2nd-smart4all-joint-workshop-with-other-dihs-sae-initiatives-27-2-23-review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mecoconference.me/ss-cpsiot2023/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mecoconference.me/meco2023/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dsd-seaa2023.com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/>
          <p:cNvSpPr>
            <a:spLocks noGrp="1"/>
          </p:cNvSpPr>
          <p:nvPr>
            <p:ph type="body" sz="quarter" idx="12"/>
          </p:nvPr>
        </p:nvSpPr>
        <p:spPr>
          <a:xfrm>
            <a:off x="0" y="3271477"/>
            <a:ext cx="9144000" cy="1192627"/>
          </a:xfrm>
        </p:spPr>
        <p:txBody>
          <a:bodyPr>
            <a:normAutofit/>
          </a:bodyPr>
          <a:lstStyle/>
          <a:p>
            <a:r>
              <a:rPr lang="en-US" dirty="0"/>
              <a:t>WP Leader </a:t>
            </a:r>
            <a:r>
              <a:rPr lang="sr-Latn-ME" dirty="0" smtClean="0"/>
              <a:t>MECOnet</a:t>
            </a:r>
            <a:endParaRPr lang="en-US" dirty="0"/>
          </a:p>
          <a:p>
            <a:pPr marL="0" lvl="1" indent="0" algn="ctr">
              <a:spcBef>
                <a:spcPts val="750"/>
              </a:spcBef>
              <a:buNone/>
            </a:pPr>
            <a:r>
              <a:rPr lang="en-US" b="0" dirty="0"/>
              <a:t>Participating </a:t>
            </a:r>
            <a:r>
              <a:rPr lang="en-US" b="0" dirty="0" smtClean="0"/>
              <a:t>Partners</a:t>
            </a:r>
            <a:r>
              <a:rPr lang="sr-Latn-ME" b="0" dirty="0" smtClean="0"/>
              <a:t>: </a:t>
            </a:r>
            <a:r>
              <a:rPr lang="sr-Latn-ME" dirty="0" smtClean="0"/>
              <a:t>All</a:t>
            </a:r>
            <a:endParaRPr lang="sr-Latn-ME" sz="800" dirty="0"/>
          </a:p>
          <a:p>
            <a:pPr marL="0" lvl="1" indent="0" algn="ctr">
              <a:spcBef>
                <a:spcPts val="750"/>
              </a:spcBef>
              <a:buNone/>
            </a:pPr>
            <a:r>
              <a:rPr lang="sr-Latn-ME" sz="1050" smtClean="0"/>
              <a:t>5th GENERAL ASSEMLBY</a:t>
            </a:r>
            <a:endParaRPr lang="sr-Latn-ME" sz="1050" dirty="0" smtClean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" y="1885617"/>
            <a:ext cx="9143999" cy="1344031"/>
          </a:xfrm>
        </p:spPr>
        <p:txBody>
          <a:bodyPr/>
          <a:lstStyle/>
          <a:p>
            <a:r>
              <a:rPr lang="en-US" dirty="0" smtClean="0"/>
              <a:t>WP</a:t>
            </a:r>
            <a:r>
              <a:rPr lang="sr-Latn-ME" dirty="0" smtClean="0"/>
              <a:t>3</a:t>
            </a:r>
            <a:r>
              <a:rPr lang="en-US" dirty="0" smtClean="0"/>
              <a:t> </a:t>
            </a:r>
            <a:r>
              <a:rPr lang="en-US" dirty="0"/>
              <a:t>Ecosystem Building and </a:t>
            </a:r>
            <a:r>
              <a:rPr lang="en-US"/>
              <a:t>Community </a:t>
            </a:r>
            <a:r>
              <a:rPr lang="en-US" smtClean="0"/>
              <a:t>Engagement</a:t>
            </a:r>
            <a:r>
              <a:rPr lang="sr-Latn-ME" smtClean="0"/>
              <a:t> – 5th GA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74AC8A4D-9125-754B-8313-3EBFC17A994D}"/>
              </a:ext>
            </a:extLst>
          </p:cNvPr>
          <p:cNvSpPr txBox="1"/>
          <p:nvPr/>
        </p:nvSpPr>
        <p:spPr>
          <a:xfrm>
            <a:off x="5225143" y="148356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481403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>
            <a:extLst>
              <a:ext uri="{FF2B5EF4-FFF2-40B4-BE49-F238E27FC236}">
                <a16:creationId xmlns="" xmlns:a16="http://schemas.microsoft.com/office/drawing/2014/main" id="{ED4F1C8D-8419-EA4D-882D-05CC5EF3A2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6498" y="876133"/>
            <a:ext cx="8386715" cy="3891130"/>
          </a:xfrm>
        </p:spPr>
        <p:txBody>
          <a:bodyPr>
            <a:normAutofit fontScale="85000" lnSpcReduction="20000"/>
          </a:bodyPr>
          <a:lstStyle/>
          <a:p>
            <a:r>
              <a:rPr lang="en-US" sz="2600" u="sng" dirty="0">
                <a:solidFill>
                  <a:srgbClr val="2D608F"/>
                </a:solidFill>
              </a:rPr>
              <a:t>WP</a:t>
            </a:r>
            <a:r>
              <a:rPr lang="sr-Latn-ME" sz="2600" u="sng" dirty="0">
                <a:solidFill>
                  <a:srgbClr val="2D608F"/>
                </a:solidFill>
              </a:rPr>
              <a:t>3</a:t>
            </a:r>
            <a:r>
              <a:rPr lang="en-US" sz="2600" u="sng" dirty="0">
                <a:solidFill>
                  <a:srgbClr val="2D608F"/>
                </a:solidFill>
              </a:rPr>
              <a:t> Title: Ecosystem Building and Community Engagement</a:t>
            </a:r>
          </a:p>
          <a:p>
            <a:r>
              <a:rPr lang="en-US" b="0" dirty="0" smtClean="0"/>
              <a:t>Leader: </a:t>
            </a:r>
            <a:r>
              <a:rPr lang="sr-Latn-ME" b="0" dirty="0" smtClean="0"/>
              <a:t>MECOnet </a:t>
            </a:r>
            <a:r>
              <a:rPr lang="en-US" b="0" dirty="0" smtClean="0"/>
              <a:t>Duration:</a:t>
            </a:r>
            <a:r>
              <a:rPr lang="sr-Latn-ME" b="0" dirty="0" smtClean="0"/>
              <a:t> M1-M48</a:t>
            </a:r>
            <a:endParaRPr lang="en-US" b="0" dirty="0" smtClean="0"/>
          </a:p>
          <a:p>
            <a:r>
              <a:rPr lang="en-US" b="0" dirty="0" smtClean="0"/>
              <a:t>Major contributors: </a:t>
            </a:r>
            <a:r>
              <a:rPr lang="en-GB" b="0" dirty="0" err="1" smtClean="0"/>
              <a:t>UoP</a:t>
            </a:r>
            <a:r>
              <a:rPr lang="en-GB" b="0" dirty="0" smtClean="0"/>
              <a:t>, AVN, TU Delft, FBA, MTU, UPV, MARGARITA.VTC, ATB, FORTH, DLR, S&amp;C, BME, </a:t>
            </a:r>
            <a:r>
              <a:rPr lang="en-GB" b="0" dirty="0" err="1" smtClean="0"/>
              <a:t>TalTech</a:t>
            </a:r>
            <a:r>
              <a:rPr lang="en-GB" b="0" dirty="0" smtClean="0"/>
              <a:t>, PUT, REZOS BRANDS, FTN, PSP, UPZ</a:t>
            </a:r>
            <a:endParaRPr lang="sr-Latn-ME" b="0" dirty="0" smtClean="0"/>
          </a:p>
          <a:p>
            <a:r>
              <a:rPr lang="en-US" dirty="0" smtClean="0"/>
              <a:t>Objectives</a:t>
            </a:r>
            <a:r>
              <a:rPr lang="en-US" dirty="0"/>
              <a:t>: </a:t>
            </a:r>
            <a:endParaRPr lang="sr-Latn-ME" dirty="0" smtClean="0"/>
          </a:p>
          <a:p>
            <a:pPr marL="800100" lvl="1" indent="-457200">
              <a:buFont typeface="+mj-lt"/>
              <a:buAutoNum type="arabicPeriod"/>
            </a:pPr>
            <a:r>
              <a:rPr lang="sr-Latn-ME" sz="2200" dirty="0" smtClean="0">
                <a:solidFill>
                  <a:srgbClr val="00B0F0"/>
                </a:solidFill>
              </a:rPr>
              <a:t>T</a:t>
            </a:r>
            <a:r>
              <a:rPr lang="en-US" sz="2200" dirty="0">
                <a:solidFill>
                  <a:srgbClr val="00B0F0"/>
                </a:solidFill>
              </a:rPr>
              <a:t>o build the SMART4ALL ecosystem consisting of various </a:t>
            </a:r>
            <a:r>
              <a:rPr lang="en-US" sz="2200" b="0" dirty="0"/>
              <a:t>(new and</a:t>
            </a:r>
            <a:r>
              <a:rPr lang="sr-Latn-ME" sz="2200" b="0" dirty="0"/>
              <a:t> </a:t>
            </a:r>
            <a:r>
              <a:rPr lang="en-US" sz="2200" b="0" dirty="0"/>
              <a:t>existing) </a:t>
            </a:r>
            <a:r>
              <a:rPr lang="en-US" sz="2200" dirty="0">
                <a:solidFill>
                  <a:srgbClr val="00B0F0"/>
                </a:solidFill>
              </a:rPr>
              <a:t>Innovation Hubs</a:t>
            </a:r>
            <a:r>
              <a:rPr lang="en-US" sz="2200" b="0" dirty="0"/>
              <a:t> (including the SMART4ALL DIHs</a:t>
            </a:r>
            <a:r>
              <a:rPr lang="en-US" sz="2200" b="0" dirty="0" smtClean="0"/>
              <a:t>).</a:t>
            </a:r>
            <a:endParaRPr lang="sr-Latn-ME" sz="2200" b="0" dirty="0" smtClean="0"/>
          </a:p>
          <a:p>
            <a:pPr marL="800100" lvl="1" indent="-457200">
              <a:buFont typeface="+mj-lt"/>
              <a:buAutoNum type="arabicPeriod"/>
            </a:pPr>
            <a:r>
              <a:rPr lang="en-US" sz="2200" dirty="0" smtClean="0">
                <a:solidFill>
                  <a:srgbClr val="00B0F0"/>
                </a:solidFill>
              </a:rPr>
              <a:t>Targeted </a:t>
            </a:r>
            <a:r>
              <a:rPr lang="en-US" sz="2200" dirty="0">
                <a:solidFill>
                  <a:srgbClr val="00B0F0"/>
                </a:solidFill>
              </a:rPr>
              <a:t>activities will be performed for</a:t>
            </a:r>
            <a:r>
              <a:rPr lang="sr-Latn-ME" sz="2200" dirty="0">
                <a:solidFill>
                  <a:srgbClr val="00B0F0"/>
                </a:solidFill>
              </a:rPr>
              <a:t> </a:t>
            </a:r>
            <a:r>
              <a:rPr lang="en-US" sz="2200" dirty="0">
                <a:solidFill>
                  <a:srgbClr val="00B0F0"/>
                </a:solidFill>
              </a:rPr>
              <a:t>each of the four pillars</a:t>
            </a:r>
            <a:r>
              <a:rPr lang="en-US" sz="2200" b="0" dirty="0"/>
              <a:t> of the project </a:t>
            </a:r>
            <a:r>
              <a:rPr lang="en-US" sz="2200" dirty="0">
                <a:solidFill>
                  <a:srgbClr val="00B0F0"/>
                </a:solidFill>
              </a:rPr>
              <a:t>orchestrated by the corresponding Task Forces</a:t>
            </a:r>
            <a:r>
              <a:rPr lang="en-US" sz="2200" b="0" dirty="0" smtClean="0"/>
              <a:t>.</a:t>
            </a:r>
            <a:endParaRPr lang="sr-Latn-ME" sz="2200" b="0" dirty="0" smtClean="0"/>
          </a:p>
          <a:p>
            <a:r>
              <a:rPr lang="sr-Latn-ME" dirty="0"/>
              <a:t>The </a:t>
            </a:r>
            <a:r>
              <a:rPr lang="en-US" dirty="0"/>
              <a:t>specific objectives of WP</a:t>
            </a:r>
            <a:r>
              <a:rPr lang="sr-Latn-ME" dirty="0"/>
              <a:t>3</a:t>
            </a:r>
            <a:r>
              <a:rPr lang="en-US" dirty="0"/>
              <a:t> are: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-US" sz="2100" b="0" dirty="0"/>
              <a:t>To build the SMART4ALL DIHs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-US" sz="2100" b="0" dirty="0"/>
              <a:t>To create suitable conditions to engage SMART4ALL related stakeholders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-US" sz="2100" b="0" dirty="0"/>
              <a:t>To connect with other DIHs and relevant </a:t>
            </a:r>
            <a:r>
              <a:rPr lang="en-US" sz="2100" b="0" dirty="0" err="1" smtClean="0"/>
              <a:t>cente</a:t>
            </a:r>
            <a:r>
              <a:rPr lang="sr-Latn-ME" sz="2100" b="0" dirty="0" smtClean="0"/>
              <a:t>r</a:t>
            </a:r>
            <a:r>
              <a:rPr lang="en-US" sz="2100" b="0" dirty="0" smtClean="0"/>
              <a:t>s </a:t>
            </a:r>
            <a:r>
              <a:rPr lang="en-US" sz="2100" b="0" dirty="0"/>
              <a:t>and accelerators launched under SAE initiatives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sr-Latn-ME" sz="2100" b="0" dirty="0"/>
              <a:t>T</a:t>
            </a:r>
            <a:r>
              <a:rPr lang="en-US" sz="2100" b="0" dirty="0"/>
              <a:t>o educate about the value creation potential of </a:t>
            </a:r>
            <a:r>
              <a:rPr lang="en-US" sz="2100" b="0" dirty="0" smtClean="0"/>
              <a:t>SMART4ALL</a:t>
            </a:r>
            <a:endParaRPr lang="en-US" sz="2100" b="0" dirty="0"/>
          </a:p>
        </p:txBody>
      </p:sp>
      <p:sp>
        <p:nvSpPr>
          <p:cNvPr id="3" name="Τίτλος 2">
            <a:extLst>
              <a:ext uri="{FF2B5EF4-FFF2-40B4-BE49-F238E27FC236}">
                <a16:creationId xmlns="" xmlns:a16="http://schemas.microsoft.com/office/drawing/2014/main" id="{A5AEAAF6-1945-4F41-8DC3-6DFEF93DC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SMART4ALL Workplan – </a:t>
            </a:r>
            <a:r>
              <a:rPr lang="en-US" dirty="0" smtClean="0"/>
              <a:t>WP</a:t>
            </a:r>
            <a:r>
              <a:rPr lang="sr-Latn-ME" dirty="0" smtClean="0"/>
              <a:t>3</a:t>
            </a:r>
            <a:r>
              <a:rPr lang="en-US" dirty="0" smtClean="0"/>
              <a:t> </a:t>
            </a:r>
            <a:endParaRPr lang="el-GR" dirty="0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="" xmlns:a16="http://schemas.microsoft.com/office/drawing/2014/main" id="{01BA2BF8-5EFD-D54B-B5AE-AB7D4A4F8D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75BF1-37F0-45AF-AE8E-509AB62BA502}" type="datetime3">
              <a:rPr lang="en-US" noProof="1" smtClean="0"/>
              <a:pPr/>
              <a:t>19 May 2023</a:t>
            </a:fld>
            <a:endParaRPr lang="en-US" noProof="1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="" xmlns:a16="http://schemas.microsoft.com/office/drawing/2014/main" id="{399DD6BC-FF56-BE4E-ACDD-893CCA9A3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1"/>
              <a:t>Embedded System Design &amp; Applications Laboratory</a:t>
            </a:r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="" xmlns:a16="http://schemas.microsoft.com/office/drawing/2014/main" id="{8667A724-03BB-DB4C-9A45-E64C98C941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1" smtClean="0"/>
              <a:pPr/>
              <a:t>2</a:t>
            </a:fld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4010538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</a:t>
            </a:r>
            <a:r>
              <a:rPr lang="sr-Latn-ME" dirty="0" smtClean="0"/>
              <a:t>S</a:t>
            </a:r>
            <a:r>
              <a:rPr lang="en-US" dirty="0" smtClean="0"/>
              <a:t>31 – </a:t>
            </a:r>
            <a:r>
              <a:rPr lang="sr-Latn-ME" u="sng" dirty="0" smtClean="0">
                <a:solidFill>
                  <a:srgbClr val="92D050"/>
                </a:solidFill>
              </a:rPr>
              <a:t>2nd </a:t>
            </a:r>
            <a:r>
              <a:rPr lang="en-US" u="sng" dirty="0" smtClean="0">
                <a:solidFill>
                  <a:srgbClr val="92D050"/>
                </a:solidFill>
              </a:rPr>
              <a:t>Joint Workshop with other DIH and </a:t>
            </a:r>
            <a:r>
              <a:rPr lang="en-US" u="sng" smtClean="0">
                <a:solidFill>
                  <a:srgbClr val="92D050"/>
                </a:solidFill>
              </a:rPr>
              <a:t>SAE </a:t>
            </a:r>
            <a:r>
              <a:rPr lang="en-US" u="sng" smtClean="0">
                <a:solidFill>
                  <a:srgbClr val="92D050"/>
                </a:solidFill>
              </a:rPr>
              <a:t>Initiatives</a:t>
            </a:r>
          </a:p>
          <a:p>
            <a:r>
              <a:rPr lang="en-US" i="1" u="sng" smtClean="0">
                <a:solidFill>
                  <a:srgbClr val="92D050"/>
                </a:solidFill>
              </a:rPr>
              <a:t>COMPLETED</a:t>
            </a:r>
            <a:r>
              <a:rPr lang="en-US" u="sng" smtClean="0">
                <a:solidFill>
                  <a:srgbClr val="92D050"/>
                </a:solidFill>
              </a:rPr>
              <a:t> </a:t>
            </a:r>
            <a:endParaRPr lang="en-US" u="sng" dirty="0" smtClean="0">
              <a:solidFill>
                <a:srgbClr val="92D050"/>
              </a:solidFill>
            </a:endParaRPr>
          </a:p>
          <a:p>
            <a:pPr marL="0" indent="0">
              <a:buNone/>
            </a:pPr>
            <a:endParaRPr lang="en-US" dirty="0" smtClean="0"/>
          </a:p>
          <a:p>
            <a:r>
              <a:rPr lang="en-US" smtClean="0"/>
              <a:t>HELD</a:t>
            </a:r>
            <a:r>
              <a:rPr lang="en-US" smtClean="0"/>
              <a:t>: </a:t>
            </a:r>
            <a:r>
              <a:rPr lang="en-US" dirty="0" smtClean="0"/>
              <a:t>27</a:t>
            </a:r>
            <a:r>
              <a:rPr lang="en-US" baseline="30000" dirty="0" smtClean="0"/>
              <a:t>th</a:t>
            </a:r>
            <a:r>
              <a:rPr lang="en-US" dirty="0" smtClean="0"/>
              <a:t> of February</a:t>
            </a:r>
            <a:r>
              <a:rPr lang="en-US" smtClean="0"/>
              <a:t>, </a:t>
            </a:r>
            <a:r>
              <a:rPr lang="en-US" smtClean="0"/>
              <a:t>2023</a:t>
            </a:r>
            <a:r>
              <a:rPr lang="sr-Latn-ME"/>
              <a:t> </a:t>
            </a:r>
            <a:r>
              <a:rPr lang="sr-Latn-ME" smtClean="0"/>
              <a:t>– Podgorica, </a:t>
            </a:r>
            <a:r>
              <a:rPr lang="en-US" smtClean="0"/>
              <a:t>Hybrid </a:t>
            </a:r>
            <a:r>
              <a:rPr lang="en-US" dirty="0" smtClean="0"/>
              <a:t>(in-person and </a:t>
            </a:r>
            <a:r>
              <a:rPr lang="en-US" smtClean="0"/>
              <a:t>on-line</a:t>
            </a:r>
            <a:r>
              <a:rPr lang="en-US" smtClean="0"/>
              <a:t>)</a:t>
            </a:r>
            <a:endParaRPr lang="sr-Latn-ME" smtClean="0"/>
          </a:p>
          <a:p>
            <a:r>
              <a:rPr lang="sr-Latn-ME" smtClean="0"/>
              <a:t>Attendees: Over 55 in person</a:t>
            </a:r>
            <a:endParaRPr lang="sr-Latn-ME" smtClean="0"/>
          </a:p>
          <a:p>
            <a:r>
              <a:rPr lang="sr-Latn-ME" smtClean="0"/>
              <a:t>More:  </a:t>
            </a:r>
            <a:r>
              <a:rPr lang="sr-Latn-ME" smtClean="0">
                <a:hlinkClick r:id="rId2"/>
              </a:rPr>
              <a:t>https</a:t>
            </a:r>
            <a:r>
              <a:rPr lang="sr-Latn-ME">
                <a:hlinkClick r:id="rId2"/>
              </a:rPr>
              <a:t>://</a:t>
            </a:r>
            <a:r>
              <a:rPr lang="sr-Latn-ME">
                <a:hlinkClick r:id="rId2"/>
              </a:rPr>
              <a:t>smart4all-project.eu/news/2nd-smart4all-joint-workshop-with-other-dihs-sae-initiatives-27-2-23-review</a:t>
            </a:r>
            <a:r>
              <a:rPr lang="sr-Latn-ME" smtClean="0">
                <a:hlinkClick r:id="rId2"/>
              </a:rPr>
              <a:t>/</a:t>
            </a:r>
            <a:r>
              <a:rPr lang="sr-Latn-ME" smtClean="0"/>
              <a:t> </a:t>
            </a:r>
            <a:endParaRPr lang="sr-Latn-ME" dirty="0" smtClean="0"/>
          </a:p>
          <a:p>
            <a:endParaRPr lang="sr-Latn-ME" dirty="0"/>
          </a:p>
          <a:p>
            <a:endParaRPr lang="en-US" dirty="0"/>
          </a:p>
          <a:p>
            <a:endParaRPr lang="sr-Latn-ME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Milestone</a:t>
            </a:r>
            <a:r>
              <a:rPr lang="sr-Latn-ME" smtClean="0"/>
              <a:t>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75BF1-37F0-45AF-AE8E-509AB62BA502}" type="datetime3">
              <a:rPr lang="en-US" noProof="1" smtClean="0"/>
              <a:pPr/>
              <a:t>19 May 2023</a:t>
            </a:fld>
            <a:endParaRPr lang="en-US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1" smtClean="0"/>
              <a:t>www.smart4all-project.eu</a:t>
            </a:r>
            <a:endParaRPr lang="en-US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1" smtClean="0"/>
              <a:pPr/>
              <a:t>3</a:t>
            </a:fld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1432490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ME" smtClean="0"/>
              <a:t>To do what needs to be done in order to make the D3.4 „</a:t>
            </a:r>
            <a:r>
              <a:rPr lang="en-US"/>
              <a:t>Final Periodic Report on Smart4ALL </a:t>
            </a:r>
            <a:r>
              <a:rPr lang="en-US"/>
              <a:t>Ecosystem </a:t>
            </a:r>
            <a:r>
              <a:rPr lang="en-US" smtClean="0"/>
              <a:t>Activities</a:t>
            </a:r>
            <a:r>
              <a:rPr lang="sr-Latn-ME" smtClean="0"/>
              <a:t>“ as successful as the preivous one. </a:t>
            </a:r>
          </a:p>
          <a:p>
            <a:endParaRPr lang="sr-Latn-ME" smtClean="0"/>
          </a:p>
          <a:p>
            <a:r>
              <a:rPr lang="sr-Latn-ME" smtClean="0"/>
              <a:t>Suggestions</a:t>
            </a: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smtClean="0"/>
              <a:t>Plan of the presentation 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75BF1-37F0-45AF-AE8E-509AB62BA502}" type="datetime3">
              <a:rPr lang="en-US" noProof="1" smtClean="0"/>
              <a:pPr/>
              <a:t>19 May 2023</a:t>
            </a:fld>
            <a:endParaRPr lang="en-US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1" smtClean="0"/>
              <a:t>www.smart4all-project.eu</a:t>
            </a:r>
            <a:endParaRPr lang="en-US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1" smtClean="0"/>
              <a:pPr/>
              <a:t>4</a:t>
            </a:fld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40870776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smtClean="0"/>
              <a:t>Achievemnt indicators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75BF1-37F0-45AF-AE8E-509AB62BA502}" type="datetime3">
              <a:rPr lang="en-US" noProof="1" smtClean="0"/>
              <a:pPr/>
              <a:t>19 May 2023</a:t>
            </a:fld>
            <a:endParaRPr lang="en-US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1" smtClean="0"/>
              <a:t>www.smart4all-project.eu</a:t>
            </a:r>
            <a:endParaRPr lang="en-US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1" smtClean="0"/>
              <a:pPr/>
              <a:t>5</a:t>
            </a:fld>
            <a:endParaRPr lang="en-US" noProof="1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6187" y="803189"/>
            <a:ext cx="8541710" cy="3574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885" y="803189"/>
            <a:ext cx="8507012" cy="358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9349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smtClean="0"/>
              <a:t>Achievement indicators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75BF1-37F0-45AF-AE8E-509AB62BA502}" type="datetime3">
              <a:rPr lang="en-US" noProof="1" smtClean="0"/>
              <a:pPr/>
              <a:t>19 May 2023</a:t>
            </a:fld>
            <a:endParaRPr lang="en-US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1" smtClean="0"/>
              <a:t>www.smart4all-project.eu</a:t>
            </a:r>
            <a:endParaRPr lang="en-US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1" smtClean="0"/>
              <a:pPr/>
              <a:t>6</a:t>
            </a:fld>
            <a:endParaRPr lang="en-US" noProof="1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590" y="912725"/>
            <a:ext cx="8294910" cy="3614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8913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smtClean="0"/>
              <a:t>Entity structure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75BF1-37F0-45AF-AE8E-509AB62BA502}" type="datetime3">
              <a:rPr lang="en-US" noProof="1" smtClean="0"/>
              <a:pPr/>
              <a:t>19 May 2023</a:t>
            </a:fld>
            <a:endParaRPr lang="en-US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1" smtClean="0"/>
              <a:t>www.smart4all-project.eu</a:t>
            </a:r>
            <a:endParaRPr lang="en-US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1" smtClean="0"/>
              <a:pPr/>
              <a:t>7</a:t>
            </a:fld>
            <a:endParaRPr lang="en-US" noProof="1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03242704"/>
              </p:ext>
            </p:extLst>
          </p:nvPr>
        </p:nvGraphicFramePr>
        <p:xfrm>
          <a:off x="336550" y="1017588"/>
          <a:ext cx="8470900" cy="36147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1934390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ME" smtClean="0"/>
              <a:t>Attract </a:t>
            </a:r>
            <a:r>
              <a:rPr lang="sr-Latn-ME" smtClean="0">
                <a:solidFill>
                  <a:srgbClr val="619ACD"/>
                </a:solidFill>
              </a:rPr>
              <a:t>Big Venture Capital/Private Investors – </a:t>
            </a:r>
            <a:r>
              <a:rPr lang="sr-Latn-ME" smtClean="0"/>
              <a:t>what is the definition</a:t>
            </a:r>
            <a:r>
              <a:rPr lang="sr-Latn-ME" smtClean="0">
                <a:solidFill>
                  <a:srgbClr val="619ACD"/>
                </a:solidFill>
              </a:rPr>
              <a:t>?</a:t>
            </a:r>
          </a:p>
          <a:p>
            <a:r>
              <a:rPr lang="sr-Latn-ME" smtClean="0">
                <a:solidFill>
                  <a:srgbClr val="619ACD"/>
                </a:solidFill>
              </a:rPr>
              <a:t>Public funding sectors – 80? </a:t>
            </a:r>
          </a:p>
          <a:p>
            <a:pPr lvl="1"/>
            <a:r>
              <a:rPr lang="sr-Latn-ME" b="0" smtClean="0">
                <a:solidFill>
                  <a:srgbClr val="619ACD"/>
                </a:solidFill>
              </a:rPr>
              <a:t>Public sector – 14</a:t>
            </a:r>
          </a:p>
          <a:p>
            <a:pPr lvl="1"/>
            <a:r>
              <a:rPr lang="sr-Latn-ME" b="0" smtClean="0">
                <a:solidFill>
                  <a:srgbClr val="619ACD"/>
                </a:solidFill>
              </a:rPr>
              <a:t>Universities - 179</a:t>
            </a:r>
            <a:endParaRPr lang="sr-Latn-ME" b="0" smtClean="0"/>
          </a:p>
          <a:p>
            <a:pPr lvl="1"/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smtClean="0"/>
              <a:t>Proposal of action: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75BF1-37F0-45AF-AE8E-509AB62BA502}" type="datetime3">
              <a:rPr lang="en-US" noProof="1" smtClean="0"/>
              <a:pPr/>
              <a:t>19 May 2023</a:t>
            </a:fld>
            <a:endParaRPr lang="en-US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1" smtClean="0"/>
              <a:t>www.smart4all-project.eu</a:t>
            </a:r>
            <a:endParaRPr lang="en-US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1" smtClean="0"/>
              <a:pPr/>
              <a:t>8</a:t>
            </a:fld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8592956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smtClean="0"/>
              <a:t>Verticals structure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75BF1-37F0-45AF-AE8E-509AB62BA502}" type="datetime3">
              <a:rPr lang="en-US" noProof="1" smtClean="0"/>
              <a:pPr/>
              <a:t>19 May 2023</a:t>
            </a:fld>
            <a:endParaRPr lang="en-US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1" smtClean="0"/>
              <a:t>www.smart4all-project.eu</a:t>
            </a:r>
            <a:endParaRPr lang="en-US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1" smtClean="0"/>
              <a:pPr/>
              <a:t>9</a:t>
            </a:fld>
            <a:endParaRPr lang="en-US" noProof="1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62448539"/>
              </p:ext>
            </p:extLst>
          </p:nvPr>
        </p:nvGraphicFramePr>
        <p:xfrm>
          <a:off x="336550" y="1017588"/>
          <a:ext cx="8470900" cy="36147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512534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ME" smtClean="0"/>
              <a:t>Seems OK.</a:t>
            </a: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smtClean="0"/>
              <a:t>Comment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75BF1-37F0-45AF-AE8E-509AB62BA502}" type="datetime3">
              <a:rPr lang="en-US" noProof="1" smtClean="0"/>
              <a:pPr/>
              <a:t>19 May 2023</a:t>
            </a:fld>
            <a:endParaRPr lang="en-US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1" smtClean="0"/>
              <a:t>www.smart4all-project.eu</a:t>
            </a:r>
            <a:endParaRPr lang="en-US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1" smtClean="0"/>
              <a:pPr/>
              <a:t>10</a:t>
            </a:fld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38005467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smtClean="0"/>
              <a:t>Overview of the Ecosystem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75BF1-37F0-45AF-AE8E-509AB62BA502}" type="datetime3">
              <a:rPr lang="en-US" noProof="1" smtClean="0"/>
              <a:pPr/>
              <a:t>19 May 2023</a:t>
            </a:fld>
            <a:endParaRPr lang="en-US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1" smtClean="0"/>
              <a:t>www.smart4all-project.eu</a:t>
            </a:r>
            <a:endParaRPr lang="en-US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1" smtClean="0"/>
              <a:pPr/>
              <a:t>11</a:t>
            </a:fld>
            <a:endParaRPr lang="en-US" noProof="1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336550" y="1017588"/>
          <a:ext cx="8470900" cy="36147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787450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ME" smtClean="0"/>
              <a:t>Altought we have surprassed our initial threshold initially, it would be very attractive if we, in addition to the MarketPlace numbers – manage to attract </a:t>
            </a:r>
            <a:r>
              <a:rPr lang="sr-Latn-ME" smtClean="0">
                <a:solidFill>
                  <a:srgbClr val="FF0000"/>
                </a:solidFill>
              </a:rPr>
              <a:t>additional 57 members </a:t>
            </a:r>
            <a:r>
              <a:rPr lang="sr-Latn-ME" smtClean="0"/>
              <a:t>to the Ecosystem by the end of the project.</a:t>
            </a:r>
          </a:p>
          <a:p>
            <a:endParaRPr lang="sr-Latn-ME"/>
          </a:p>
          <a:p>
            <a:r>
              <a:rPr lang="sr-Latn-ME" smtClean="0"/>
              <a:t>Proposals:</a:t>
            </a:r>
          </a:p>
          <a:p>
            <a:pPr lvl="1"/>
            <a:r>
              <a:rPr lang="sr-Latn-ME" smtClean="0"/>
              <a:t>Every member attracts 2-3 members from his local area</a:t>
            </a:r>
          </a:p>
          <a:p>
            <a:pPr lvl="1"/>
            <a:r>
              <a:rPr lang="sr-Latn-ME" smtClean="0"/>
              <a:t>We try to transfer the members of </a:t>
            </a:r>
            <a:r>
              <a:rPr lang="sr-Latn-ME" u="sng" smtClean="0"/>
              <a:t>MarketPlace who haven’t registered</a:t>
            </a:r>
            <a:r>
              <a:rPr lang="sr-Latn-ME" smtClean="0"/>
              <a:t> in the Community to do it.</a:t>
            </a:r>
          </a:p>
          <a:p>
            <a:pPr lvl="1"/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smtClean="0"/>
              <a:t>Plan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75BF1-37F0-45AF-AE8E-509AB62BA502}" type="datetime3">
              <a:rPr lang="en-US" noProof="1" smtClean="0"/>
              <a:pPr/>
              <a:t>19 May 2023</a:t>
            </a:fld>
            <a:endParaRPr lang="en-US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1" smtClean="0"/>
              <a:t>www.smart4all-project.eu</a:t>
            </a:r>
            <a:endParaRPr lang="en-US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1" smtClean="0"/>
              <a:pPr/>
              <a:t>12</a:t>
            </a:fld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18287991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Content Placeholder 1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96666337"/>
              </p:ext>
            </p:extLst>
          </p:nvPr>
        </p:nvGraphicFramePr>
        <p:xfrm>
          <a:off x="336550" y="1017588"/>
          <a:ext cx="8470900" cy="36147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smtClean="0"/>
              <a:t>Number of members by country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75BF1-37F0-45AF-AE8E-509AB62BA502}" type="datetime3">
              <a:rPr lang="en-US" noProof="1" smtClean="0"/>
              <a:pPr/>
              <a:t>19 May 2023</a:t>
            </a:fld>
            <a:endParaRPr lang="en-US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1" smtClean="0"/>
              <a:t>www.smart4all-project.eu</a:t>
            </a:r>
            <a:endParaRPr lang="en-US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1" smtClean="0"/>
              <a:pPr/>
              <a:t>13</a:t>
            </a:fld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5561439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ME" smtClean="0"/>
              <a:t>Seems OK, especially in the context of SEE members.</a:t>
            </a:r>
          </a:p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smtClean="0"/>
              <a:t>Comment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75BF1-37F0-45AF-AE8E-509AB62BA502}" type="datetime3">
              <a:rPr lang="en-US" noProof="1" smtClean="0"/>
              <a:pPr/>
              <a:t>19 May 2023</a:t>
            </a:fld>
            <a:endParaRPr lang="en-US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1" smtClean="0"/>
              <a:t>www.smart4all-project.eu</a:t>
            </a:r>
            <a:endParaRPr lang="en-US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1" smtClean="0"/>
              <a:pPr/>
              <a:t>14</a:t>
            </a:fld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37961003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Latn-ME" u="sng" dirty="0" smtClean="0">
                <a:solidFill>
                  <a:srgbClr val="92D050"/>
                </a:solidFill>
              </a:rPr>
              <a:t>3rd SMART4ALL Summer School, Budva - Montenegro</a:t>
            </a:r>
          </a:p>
          <a:p>
            <a:pPr lvl="1"/>
            <a:r>
              <a:rPr lang="sr-Latn-ME" dirty="0" smtClean="0"/>
              <a:t>Will be held in Budva, June 6-10 – 2023.</a:t>
            </a:r>
          </a:p>
          <a:p>
            <a:pPr lvl="1"/>
            <a:r>
              <a:rPr lang="sr-Latn-ME" smtClean="0"/>
              <a:t>The </a:t>
            </a:r>
            <a:r>
              <a:rPr lang="sr-Latn-ME" dirty="0" smtClean="0"/>
              <a:t>school is already being disseminated </a:t>
            </a:r>
          </a:p>
          <a:p>
            <a:pPr lvl="1"/>
            <a:endParaRPr lang="sr-Latn-ME" dirty="0" smtClean="0"/>
          </a:p>
          <a:p>
            <a:pPr lvl="1"/>
            <a:r>
              <a:rPr lang="sr-Latn-ME" dirty="0" smtClean="0">
                <a:solidFill>
                  <a:srgbClr val="92D050"/>
                </a:solidFill>
              </a:rPr>
              <a:t>Expected benefits:</a:t>
            </a:r>
            <a:endParaRPr lang="sr-Latn-ME" dirty="0">
              <a:solidFill>
                <a:srgbClr val="92D050"/>
              </a:solidFill>
            </a:endParaRPr>
          </a:p>
          <a:p>
            <a:pPr lvl="2"/>
            <a:r>
              <a:rPr lang="sr-Latn-ME" dirty="0" smtClean="0"/>
              <a:t>Production of publications</a:t>
            </a:r>
          </a:p>
          <a:p>
            <a:pPr lvl="2"/>
            <a:r>
              <a:rPr lang="sr-Latn-ME" dirty="0" smtClean="0"/>
              <a:t>Dissemination of S4A MarketPlace</a:t>
            </a:r>
            <a:endParaRPr lang="sr-Latn-ME" dirty="0"/>
          </a:p>
          <a:p>
            <a:pPr lvl="1"/>
            <a:endParaRPr lang="sr-Latn-ME" dirty="0" smtClean="0"/>
          </a:p>
          <a:p>
            <a:pPr lvl="1"/>
            <a:r>
              <a:rPr lang="sr-Latn-ME" dirty="0">
                <a:hlinkClick r:id="rId2"/>
              </a:rPr>
              <a:t>https://mecoconference.me/ss-cpsiot2023</a:t>
            </a:r>
            <a:r>
              <a:rPr lang="sr-Latn-ME" dirty="0" smtClean="0">
                <a:hlinkClick r:id="rId2"/>
              </a:rPr>
              <a:t>/</a:t>
            </a:r>
            <a:r>
              <a:rPr lang="sr-Latn-ME" dirty="0" smtClean="0"/>
              <a:t> </a:t>
            </a:r>
          </a:p>
          <a:p>
            <a:endParaRPr lang="sr-Latn-ME" dirty="0"/>
          </a:p>
          <a:p>
            <a:endParaRPr lang="sr-Latn-ME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 smtClean="0"/>
              <a:t>Other events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75BF1-37F0-45AF-AE8E-509AB62BA502}" type="datetime3">
              <a:rPr lang="en-US" noProof="1" smtClean="0"/>
              <a:pPr/>
              <a:t>19 May 2023</a:t>
            </a:fld>
            <a:endParaRPr lang="en-US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1" smtClean="0"/>
              <a:t>www.smart4all-project.eu</a:t>
            </a:r>
            <a:endParaRPr lang="en-US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1" smtClean="0"/>
              <a:pPr/>
              <a:t>15</a:t>
            </a:fld>
            <a:endParaRPr lang="en-US" noProof="1"/>
          </a:p>
        </p:txBody>
      </p:sp>
      <p:pic>
        <p:nvPicPr>
          <p:cNvPr id="2052" name="Picture 4" descr="https://lh3.googleusercontent.com/pw/AL9nZEUxFj0DA7rQIrtdiD7RTQqEw_MYenaNnLueDqqX-AM5MObzZlQOFib7BHVqsXavUyl_0RZHfAB8ua1MivZBVMZeVDVuliHzXiSyr1Nhhb4BfjgNgcWvl1Y6vF-9jCoR6ELf4kgF9dR6RU19XQk0rFbC=w834-h625-no?authuser=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9014" y="2593042"/>
            <a:ext cx="2718486" cy="2039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0093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sr-Latn-ME" u="sng" dirty="0" smtClean="0">
                <a:solidFill>
                  <a:srgbClr val="92D050"/>
                </a:solidFill>
              </a:rPr>
              <a:t>S4A </a:t>
            </a:r>
            <a:r>
              <a:rPr lang="en-US" u="sng" dirty="0" smtClean="0">
                <a:solidFill>
                  <a:srgbClr val="92D050"/>
                </a:solidFill>
              </a:rPr>
              <a:t>Special Session</a:t>
            </a:r>
            <a:r>
              <a:rPr lang="sr-Latn-ME" u="sng" dirty="0" smtClean="0">
                <a:solidFill>
                  <a:srgbClr val="92D050"/>
                </a:solidFill>
              </a:rPr>
              <a:t> on MECO&amp;CPSIoT Conference, June 2023.</a:t>
            </a:r>
          </a:p>
          <a:p>
            <a:pPr lvl="1"/>
            <a:r>
              <a:rPr lang="sr-Latn-ME" sz="1800" dirty="0" smtClean="0"/>
              <a:t>Will be held in Budva, June 6-10 – 2023, in parralel with the Summer School</a:t>
            </a:r>
          </a:p>
          <a:p>
            <a:pPr marL="342900" lvl="1" indent="0">
              <a:buNone/>
            </a:pPr>
            <a:endParaRPr lang="sr-Latn-ME" dirty="0" smtClean="0"/>
          </a:p>
          <a:p>
            <a:pPr lvl="1"/>
            <a:r>
              <a:rPr lang="sr-Latn-ME" smtClean="0"/>
              <a:t>Partners </a:t>
            </a:r>
            <a:r>
              <a:rPr lang="sr-Latn-ME" smtClean="0"/>
              <a:t>were invited </a:t>
            </a:r>
            <a:r>
              <a:rPr lang="sr-Latn-ME" dirty="0" smtClean="0"/>
              <a:t>to submit their papers,</a:t>
            </a:r>
          </a:p>
          <a:p>
            <a:pPr marL="342900" lvl="1" indent="0">
              <a:buNone/>
            </a:pPr>
            <a:r>
              <a:rPr lang="sr-Latn-ME" i="1" u="sng" dirty="0"/>
              <a:t>e</a:t>
            </a:r>
            <a:r>
              <a:rPr lang="sr-Latn-ME" i="1" u="sng" dirty="0" smtClean="0"/>
              <a:t>specially regarding their internal PAEs </a:t>
            </a:r>
            <a:r>
              <a:rPr lang="sr-Latn-ME" u="sng" dirty="0" smtClean="0"/>
              <a:t>(</a:t>
            </a:r>
            <a:r>
              <a:rPr lang="sr-Latn-ME" u="sng" smtClean="0"/>
              <a:t>M42</a:t>
            </a:r>
            <a:r>
              <a:rPr lang="sr-Latn-ME" u="sng" smtClean="0"/>
              <a:t>)</a:t>
            </a:r>
          </a:p>
          <a:p>
            <a:pPr marL="342900" lvl="1" indent="0">
              <a:buNone/>
            </a:pPr>
            <a:endParaRPr lang="sr-Latn-ME" i="1" u="sng"/>
          </a:p>
          <a:p>
            <a:pPr lvl="1"/>
            <a:r>
              <a:rPr lang="sr-Latn-ME" i="1" u="sng" smtClean="0"/>
              <a:t>Because of limited resposne, we will switch to </a:t>
            </a:r>
          </a:p>
          <a:p>
            <a:pPr marL="342900" lvl="1" indent="0">
              <a:buNone/>
            </a:pPr>
            <a:r>
              <a:rPr lang="sr-Latn-ME" i="1" u="sng" smtClean="0"/>
              <a:t>some papers and to other videos. </a:t>
            </a:r>
            <a:endParaRPr lang="sr-Latn-ME" i="1" u="sng" dirty="0" smtClean="0"/>
          </a:p>
          <a:p>
            <a:pPr marL="342900" lvl="1" indent="0">
              <a:buNone/>
            </a:pPr>
            <a:endParaRPr lang="sr-Latn-ME" dirty="0" smtClean="0"/>
          </a:p>
          <a:p>
            <a:pPr lvl="1"/>
            <a:r>
              <a:rPr lang="sr-Latn-ME" dirty="0" smtClean="0">
                <a:solidFill>
                  <a:srgbClr val="92D050"/>
                </a:solidFill>
              </a:rPr>
              <a:t>Expected benefits</a:t>
            </a:r>
            <a:r>
              <a:rPr lang="sr-Latn-ME" dirty="0" smtClean="0"/>
              <a:t>: publication of PAEs, </a:t>
            </a:r>
          </a:p>
          <a:p>
            <a:pPr marL="342900" lvl="1" indent="0">
              <a:buNone/>
            </a:pPr>
            <a:r>
              <a:rPr lang="sr-Latn-ME" dirty="0" smtClean="0"/>
              <a:t>	promotion of the project</a:t>
            </a:r>
          </a:p>
          <a:p>
            <a:pPr marL="342900" lvl="1" indent="0">
              <a:buNone/>
            </a:pPr>
            <a:r>
              <a:rPr lang="sr-Latn-ME" dirty="0"/>
              <a:t>	</a:t>
            </a:r>
            <a:r>
              <a:rPr lang="sr-Latn-ME" dirty="0" smtClean="0"/>
              <a:t>material for deliverable</a:t>
            </a:r>
            <a:endParaRPr lang="sr-Latn-ME" dirty="0"/>
          </a:p>
          <a:p>
            <a:endParaRPr lang="sr-Latn-ME" dirty="0" smtClean="0"/>
          </a:p>
          <a:p>
            <a:pPr lvl="1"/>
            <a:r>
              <a:rPr lang="en-US" dirty="0" smtClean="0"/>
              <a:t> </a:t>
            </a:r>
            <a:r>
              <a:rPr lang="sr-Latn-ME" dirty="0">
                <a:hlinkClick r:id="rId2"/>
              </a:rPr>
              <a:t>https://mecoconference.me/meco2023/</a:t>
            </a:r>
            <a:endParaRPr lang="sr-Latn-ME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 smtClean="0"/>
              <a:t>Other events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75BF1-37F0-45AF-AE8E-509AB62BA502}" type="datetime3">
              <a:rPr lang="en-US" noProof="1" smtClean="0"/>
              <a:pPr/>
              <a:t>19 May 2023</a:t>
            </a:fld>
            <a:endParaRPr lang="en-US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1" smtClean="0"/>
              <a:t>www.smart4all-project.eu</a:t>
            </a:r>
            <a:endParaRPr lang="en-US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1" smtClean="0"/>
              <a:pPr/>
              <a:t>16</a:t>
            </a:fld>
            <a:endParaRPr lang="en-US" noProof="1"/>
          </a:p>
        </p:txBody>
      </p:sp>
      <p:pic>
        <p:nvPicPr>
          <p:cNvPr id="3074" name="Picture 2" descr="https://lh3.googleusercontent.com/pw/AL9nZEURKqgZH4ym5Q1roiRiZRv1eW2Gr2AfxjJU_Af9t55fl9PTGgoOBQd2iIoAGJNmfNXb3CMiiOfI8MwnMYQm3V8jxii3a0N15z_raFZo9ThSfJ4bb4MjOkYQ4YuzpOLzhgWlml6yH8rOBM5fXy3o9mQMdg=w834-h625-no?authuser=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0368" y="2065787"/>
            <a:ext cx="2937132" cy="2203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1543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r-Latn-ME" u="sng" dirty="0" smtClean="0">
                <a:solidFill>
                  <a:srgbClr val="92D050"/>
                </a:solidFill>
              </a:rPr>
              <a:t>S4A </a:t>
            </a:r>
            <a:r>
              <a:rPr lang="en-US" u="sng" dirty="0" smtClean="0">
                <a:solidFill>
                  <a:srgbClr val="92D050"/>
                </a:solidFill>
              </a:rPr>
              <a:t>Special Session</a:t>
            </a:r>
            <a:r>
              <a:rPr lang="sr-Latn-ME" u="sng" dirty="0" smtClean="0">
                <a:solidFill>
                  <a:srgbClr val="92D050"/>
                </a:solidFill>
              </a:rPr>
              <a:t> on DSD&amp;SEAA, September 2023.</a:t>
            </a:r>
          </a:p>
          <a:p>
            <a:pPr lvl="1"/>
            <a:r>
              <a:rPr lang="en-US" sz="1800" b="0" u="sng" dirty="0" err="1" smtClean="0"/>
              <a:t>Euromicro</a:t>
            </a:r>
            <a:r>
              <a:rPr lang="en-US" sz="1800" b="0" u="sng" dirty="0" smtClean="0"/>
              <a:t> </a:t>
            </a:r>
            <a:r>
              <a:rPr lang="en-US" sz="1800" b="0" u="sng" dirty="0"/>
              <a:t>Conference </a:t>
            </a:r>
            <a:r>
              <a:rPr lang="en-US" sz="1800" b="0" dirty="0"/>
              <a:t>Series on Digital System Design (DSD) and </a:t>
            </a:r>
            <a:r>
              <a:rPr lang="sr-Latn-ME" sz="1800" b="0" dirty="0"/>
              <a:t>E</a:t>
            </a:r>
            <a:r>
              <a:rPr lang="en-US" sz="1800" b="0" dirty="0" err="1" smtClean="0"/>
              <a:t>uromicro</a:t>
            </a:r>
            <a:r>
              <a:rPr lang="en-US" sz="1800" b="0" dirty="0" smtClean="0"/>
              <a:t> </a:t>
            </a:r>
            <a:r>
              <a:rPr lang="en-US" sz="1800" b="0" dirty="0"/>
              <a:t>Conference Series on Software Engineering and Advanced Applications (SEAA)</a:t>
            </a:r>
            <a:endParaRPr lang="sr-Latn-ME" sz="1800" dirty="0" smtClean="0"/>
          </a:p>
          <a:p>
            <a:pPr lvl="1"/>
            <a:r>
              <a:rPr lang="sr-Latn-ME" sz="1800" dirty="0" smtClean="0"/>
              <a:t>Will be held in Durres, Albania, September 6-8 – 2023, </a:t>
            </a:r>
            <a:endParaRPr lang="sr-Latn-ME" dirty="0" smtClean="0"/>
          </a:p>
          <a:p>
            <a:pPr lvl="1"/>
            <a:endParaRPr lang="sr-Latn-ME" dirty="0" smtClean="0"/>
          </a:p>
          <a:p>
            <a:pPr lvl="1"/>
            <a:r>
              <a:rPr lang="sr-Latn-ME" dirty="0" smtClean="0"/>
              <a:t>Same principle as in the previous SS,partners are invited to submit their papers, PAEs </a:t>
            </a:r>
            <a:r>
              <a:rPr lang="sr-Latn-ME" smtClean="0"/>
              <a:t>as </a:t>
            </a:r>
            <a:r>
              <a:rPr lang="sr-Latn-ME" smtClean="0"/>
              <a:t>well – same as in Budva </a:t>
            </a:r>
          </a:p>
          <a:p>
            <a:pPr marL="342900" lvl="1" indent="0">
              <a:buNone/>
            </a:pPr>
            <a:endParaRPr lang="sr-Latn-ME" dirty="0" smtClean="0"/>
          </a:p>
          <a:p>
            <a:pPr lvl="1"/>
            <a:r>
              <a:rPr lang="sr-Latn-ME" dirty="0" smtClean="0">
                <a:solidFill>
                  <a:srgbClr val="92D050"/>
                </a:solidFill>
              </a:rPr>
              <a:t>Expected benefits</a:t>
            </a:r>
            <a:r>
              <a:rPr lang="sr-Latn-ME" dirty="0" smtClean="0"/>
              <a:t>: publication of PAEs, </a:t>
            </a:r>
          </a:p>
          <a:p>
            <a:pPr marL="342900" lvl="1" indent="0">
              <a:buNone/>
            </a:pPr>
            <a:r>
              <a:rPr lang="sr-Latn-ME" dirty="0" smtClean="0"/>
              <a:t>	promotion of the project</a:t>
            </a:r>
          </a:p>
          <a:p>
            <a:pPr marL="342900" lvl="1" indent="0">
              <a:buNone/>
            </a:pPr>
            <a:r>
              <a:rPr lang="sr-Latn-ME" dirty="0"/>
              <a:t>	</a:t>
            </a:r>
            <a:r>
              <a:rPr lang="sr-Latn-ME" dirty="0" smtClean="0"/>
              <a:t>excellent showcase of regional outreach</a:t>
            </a:r>
            <a:endParaRPr lang="sr-Latn-ME" dirty="0"/>
          </a:p>
          <a:p>
            <a:endParaRPr lang="sr-Latn-ME" dirty="0" smtClean="0"/>
          </a:p>
          <a:p>
            <a:pPr lvl="1"/>
            <a:r>
              <a:rPr lang="en-US" dirty="0" smtClean="0"/>
              <a:t> </a:t>
            </a:r>
            <a:r>
              <a:rPr lang="sr-Latn-ME" dirty="0">
                <a:hlinkClick r:id="rId3"/>
              </a:rPr>
              <a:t>https://dsd-seaa2023.com</a:t>
            </a:r>
            <a:r>
              <a:rPr lang="sr-Latn-ME" dirty="0" smtClean="0">
                <a:hlinkClick r:id="rId3"/>
              </a:rPr>
              <a:t>/</a:t>
            </a:r>
            <a:r>
              <a:rPr lang="sr-Latn-ME" dirty="0" smtClean="0"/>
              <a:t> </a:t>
            </a:r>
            <a:endParaRPr lang="sr-Latn-ME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 smtClean="0"/>
              <a:t>Other events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75BF1-37F0-45AF-AE8E-509AB62BA502}" type="datetime3">
              <a:rPr lang="en-US" noProof="1" smtClean="0"/>
              <a:pPr/>
              <a:t>19 May 2023</a:t>
            </a:fld>
            <a:endParaRPr lang="en-US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1" smtClean="0"/>
              <a:t>www.smart4all-project.eu</a:t>
            </a:r>
            <a:endParaRPr lang="en-US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1" smtClean="0"/>
              <a:pPr/>
              <a:t>17</a:t>
            </a:fld>
            <a:endParaRPr lang="en-US" noProof="1"/>
          </a:p>
        </p:txBody>
      </p:sp>
      <p:pic>
        <p:nvPicPr>
          <p:cNvPr id="4102" name="Picture 6" descr="https://dsd-seaa2023.com/wp-content/uploads/2022/11/DSC_000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6530" y="2577220"/>
            <a:ext cx="2900970" cy="1933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6137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ME" smtClean="0"/>
              <a:t>Considering our main objective is the good look of the final deliverable, </a:t>
            </a:r>
            <a:r>
              <a:rPr lang="sr-Latn-ME" smtClean="0">
                <a:solidFill>
                  <a:srgbClr val="255076"/>
                </a:solidFill>
              </a:rPr>
              <a:t>we suggest to develop some strategy in relation to the WP4 and WP5.</a:t>
            </a:r>
          </a:p>
          <a:p>
            <a:endParaRPr lang="sr-Latn-ME"/>
          </a:p>
          <a:p>
            <a:r>
              <a:rPr lang="sr-Latn-ME" smtClean="0"/>
              <a:t>Idea: develop a presentation/dissemination kit which will be shown at the conferences, attracting people to the Marketplace and to its benefits.</a:t>
            </a:r>
          </a:p>
          <a:p>
            <a:endParaRPr lang="sr-Latn-ME"/>
          </a:p>
          <a:p>
            <a:r>
              <a:rPr lang="sr-Latn-ME" smtClean="0"/>
              <a:t>To do so in all upcoming events.</a:t>
            </a: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smtClean="0"/>
              <a:t>Novel idea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75BF1-37F0-45AF-AE8E-509AB62BA502}" type="datetime3">
              <a:rPr lang="en-US" noProof="1" smtClean="0"/>
              <a:pPr/>
              <a:t>19 May 2023</a:t>
            </a:fld>
            <a:endParaRPr lang="en-US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1" smtClean="0"/>
              <a:t>www.smart4all-project.eu</a:t>
            </a:r>
            <a:endParaRPr lang="en-US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1" smtClean="0"/>
              <a:pPr/>
              <a:t>18</a:t>
            </a:fld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22951270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Task 3.8: </a:t>
            </a:r>
            <a:r>
              <a:rPr lang="en-US" dirty="0" smtClean="0"/>
              <a:t>Brokerage</a:t>
            </a:r>
            <a:r>
              <a:rPr lang="en-US" sz="3200" dirty="0" smtClean="0"/>
              <a:t> &amp; Consortium Building Support</a:t>
            </a:r>
            <a:endParaRPr lang="en-US" sz="32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75BF1-37F0-45AF-AE8E-509AB62BA502}" type="datetime3">
              <a:rPr lang="en-US" noProof="1" smtClean="0"/>
              <a:pPr/>
              <a:t>19 May 2023</a:t>
            </a:fld>
            <a:endParaRPr lang="en-US" noProof="1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1"/>
              <a:t>www.smart4all-project.eu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1" smtClean="0"/>
              <a:pPr/>
              <a:t>19</a:t>
            </a:fld>
            <a:endParaRPr lang="en-US" noProof="1"/>
          </a:p>
        </p:txBody>
      </p:sp>
      <p:sp>
        <p:nvSpPr>
          <p:cNvPr id="2" name="Rectangle 1"/>
          <p:cNvSpPr/>
          <p:nvPr/>
        </p:nvSpPr>
        <p:spPr>
          <a:xfrm>
            <a:off x="136187" y="810919"/>
            <a:ext cx="8871626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b="1" dirty="0"/>
              <a:t>Leader</a:t>
            </a:r>
            <a:r>
              <a:rPr lang="en-US" sz="2200" dirty="0"/>
              <a:t>:</a:t>
            </a:r>
            <a:r>
              <a:rPr lang="sr-Latn-ME" sz="2200" dirty="0"/>
              <a:t> </a:t>
            </a:r>
            <a:r>
              <a:rPr lang="sr-Latn-ME" sz="2200" dirty="0" smtClean="0"/>
              <a:t>DLR</a:t>
            </a:r>
            <a:r>
              <a:rPr lang="sr-Latn-ME" sz="2200" dirty="0"/>
              <a:t>, Major contributors: </a:t>
            </a:r>
            <a:r>
              <a:rPr lang="sr-Latn-ME" sz="2200" dirty="0" smtClean="0"/>
              <a:t>Stated below,</a:t>
            </a:r>
            <a:r>
              <a:rPr lang="en-US" sz="2200" dirty="0" smtClean="0"/>
              <a:t> </a:t>
            </a:r>
            <a:r>
              <a:rPr lang="en-US" sz="2200" dirty="0"/>
              <a:t>Duration:</a:t>
            </a:r>
            <a:r>
              <a:rPr lang="sr-Latn-ME" sz="2200" dirty="0"/>
              <a:t> M1-M48</a:t>
            </a:r>
            <a:endParaRPr lang="en-US" sz="2200" dirty="0">
              <a:highlight>
                <a:srgbClr val="FFFF00"/>
              </a:highlight>
            </a:endParaRPr>
          </a:p>
          <a:p>
            <a:r>
              <a:rPr lang="en-US" sz="2000" dirty="0"/>
              <a:t>Objectives: </a:t>
            </a:r>
          </a:p>
          <a:p>
            <a:pPr marL="444500" lvl="1" indent="-169863">
              <a:buFont typeface="+mj-lt"/>
              <a:buAutoNum type="arabicPeriod"/>
            </a:pPr>
            <a:r>
              <a:rPr lang="en-US" sz="2000" dirty="0">
                <a:solidFill>
                  <a:srgbClr val="0070C0"/>
                </a:solidFill>
              </a:rPr>
              <a:t>To execute targeted brokerage activities between potential </a:t>
            </a:r>
            <a:r>
              <a:rPr lang="sr-Latn-ME" sz="2000" dirty="0">
                <a:solidFill>
                  <a:srgbClr val="0070C0"/>
                </a:solidFill>
              </a:rPr>
              <a:t>3</a:t>
            </a:r>
            <a:r>
              <a:rPr lang="en-US" sz="2000" dirty="0" err="1">
                <a:solidFill>
                  <a:srgbClr val="0070C0"/>
                </a:solidFill>
              </a:rPr>
              <a:t>rd</a:t>
            </a:r>
            <a:r>
              <a:rPr lang="en-US" sz="2000" dirty="0">
                <a:solidFill>
                  <a:srgbClr val="0070C0"/>
                </a:solidFill>
              </a:rPr>
              <a:t> party applicants</a:t>
            </a:r>
            <a:endParaRPr lang="sr-Latn-ME" sz="2000" dirty="0">
              <a:solidFill>
                <a:srgbClr val="0070C0"/>
              </a:solidFill>
            </a:endParaRPr>
          </a:p>
          <a:p>
            <a:pPr marL="444500" lvl="1" indent="-169863">
              <a:buFont typeface="+mj-lt"/>
              <a:buAutoNum type="arabicPeriod"/>
            </a:pPr>
            <a:r>
              <a:rPr lang="en-US" sz="2000" dirty="0">
                <a:solidFill>
                  <a:srgbClr val="0070C0"/>
                </a:solidFill>
              </a:rPr>
              <a:t>To seek third party applications with high impact potential</a:t>
            </a:r>
            <a:endParaRPr lang="sr-Latn-ME" sz="2000" dirty="0">
              <a:solidFill>
                <a:srgbClr val="0070C0"/>
              </a:solidFill>
            </a:endParaRPr>
          </a:p>
          <a:p>
            <a:pPr marL="444500" lvl="1" indent="-169863">
              <a:buFont typeface="+mj-lt"/>
              <a:buAutoNum type="arabicPeriod"/>
            </a:pPr>
            <a:r>
              <a:rPr lang="en-US" sz="2000" dirty="0">
                <a:solidFill>
                  <a:srgbClr val="0070C0"/>
                </a:solidFill>
              </a:rPr>
              <a:t>To bring together applicants with complementary </a:t>
            </a:r>
            <a:r>
              <a:rPr lang="en-US" sz="2000" dirty="0" smtClean="0">
                <a:solidFill>
                  <a:srgbClr val="0070C0"/>
                </a:solidFill>
              </a:rPr>
              <a:t>expertise</a:t>
            </a:r>
            <a:endParaRPr lang="sr-Latn-ME" sz="2000" dirty="0">
              <a:solidFill>
                <a:srgbClr val="0070C0"/>
              </a:solidFill>
            </a:endParaRPr>
          </a:p>
          <a:p>
            <a:pPr marL="120650" indent="0">
              <a:buNone/>
            </a:pPr>
            <a:r>
              <a:rPr lang="en-US" sz="2000" i="1" dirty="0" smtClean="0">
                <a:solidFill>
                  <a:srgbClr val="FF0000"/>
                </a:solidFill>
              </a:rPr>
              <a:t>The </a:t>
            </a:r>
            <a:r>
              <a:rPr lang="en-US" sz="2000" i="1" dirty="0">
                <a:solidFill>
                  <a:srgbClr val="FF0000"/>
                </a:solidFill>
              </a:rPr>
              <a:t>purpose of this task is to offer brokerage support in order maximize</a:t>
            </a:r>
            <a:r>
              <a:rPr lang="sr-Latn-ME" sz="2000" i="1" dirty="0">
                <a:solidFill>
                  <a:srgbClr val="FF0000"/>
                </a:solidFill>
              </a:rPr>
              <a:t> </a:t>
            </a:r>
            <a:r>
              <a:rPr lang="en-US" sz="2000" i="1" dirty="0">
                <a:solidFill>
                  <a:srgbClr val="FF0000"/>
                </a:solidFill>
              </a:rPr>
              <a:t>the participation of SMEs and mid-caps in the open calls</a:t>
            </a:r>
            <a:r>
              <a:rPr lang="en-US" sz="2000" i="1" dirty="0" smtClean="0">
                <a:solidFill>
                  <a:srgbClr val="FF0000"/>
                </a:solidFill>
              </a:rPr>
              <a:t>.</a:t>
            </a:r>
            <a:endParaRPr lang="sr-Latn-ME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b="1" dirty="0"/>
              <a:t>Sub-Task 3.8.1: … in Digitized </a:t>
            </a:r>
            <a:r>
              <a:rPr lang="en-US" sz="2000" b="1" dirty="0" smtClean="0"/>
              <a:t>Transport </a:t>
            </a:r>
            <a:r>
              <a:rPr lang="sr-Latn-ME" sz="2000" dirty="0" smtClean="0"/>
              <a:t>, </a:t>
            </a:r>
            <a:r>
              <a:rPr lang="en-US" sz="2000" dirty="0"/>
              <a:t>Partners:</a:t>
            </a:r>
            <a:r>
              <a:rPr lang="sr-Latn-ME" sz="2000" dirty="0"/>
              <a:t> </a:t>
            </a:r>
            <a:r>
              <a:rPr lang="en-US" sz="2000" b="1" dirty="0"/>
              <a:t>DLR </a:t>
            </a:r>
            <a:r>
              <a:rPr lang="en-US" sz="2000" dirty="0"/>
              <a:t>(lead), TALTECH, P</a:t>
            </a:r>
            <a:r>
              <a:rPr lang="sr-Latn-ME" sz="2000" dirty="0"/>
              <a:t>UT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b="1" dirty="0"/>
              <a:t>Sub-Task 3.8.2: … in Digitized Agriculture</a:t>
            </a:r>
            <a:r>
              <a:rPr lang="sr-Latn-ME" sz="2000" dirty="0"/>
              <a:t>, </a:t>
            </a:r>
            <a:r>
              <a:rPr lang="en-US" sz="2000" dirty="0"/>
              <a:t>Partners:</a:t>
            </a:r>
            <a:r>
              <a:rPr lang="sr-Latn-ME" sz="2000" dirty="0"/>
              <a:t> </a:t>
            </a:r>
            <a:r>
              <a:rPr lang="sr-Latn-ME" sz="2000" b="1" dirty="0"/>
              <a:t>ATB</a:t>
            </a:r>
            <a:r>
              <a:rPr lang="sr-Latn-ME" sz="2000" dirty="0"/>
              <a:t> </a:t>
            </a:r>
            <a:r>
              <a:rPr lang="en-US" sz="2000" dirty="0"/>
              <a:t>(lead), </a:t>
            </a:r>
            <a:r>
              <a:rPr lang="en-US" sz="2000" dirty="0" smtClean="0"/>
              <a:t>REZOS, </a:t>
            </a:r>
            <a:r>
              <a:rPr lang="sr-Latn-ME" sz="2000" dirty="0"/>
              <a:t>FTN</a:t>
            </a:r>
            <a:endParaRPr lang="en-US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b="1" dirty="0"/>
              <a:t>Sub-Task 3.8.3: … in Digitized Environment</a:t>
            </a:r>
            <a:r>
              <a:rPr lang="sr-Latn-ME" sz="2000" b="1" dirty="0"/>
              <a:t>, </a:t>
            </a:r>
            <a:r>
              <a:rPr lang="en-US" sz="2000" dirty="0"/>
              <a:t>Partners: </a:t>
            </a:r>
            <a:r>
              <a:rPr lang="en-US" sz="2000" b="1" dirty="0"/>
              <a:t>S</a:t>
            </a:r>
            <a:r>
              <a:rPr lang="sr-Cyrl-ME" sz="2000" b="1" dirty="0"/>
              <a:t>&amp;</a:t>
            </a:r>
            <a:r>
              <a:rPr lang="en-US" sz="2000" b="1" dirty="0"/>
              <a:t>C</a:t>
            </a:r>
            <a:r>
              <a:rPr lang="en-US" sz="2000" dirty="0"/>
              <a:t> (lead),</a:t>
            </a:r>
            <a:r>
              <a:rPr lang="sr-Latn-ME" sz="2000" dirty="0"/>
              <a:t> PSP</a:t>
            </a:r>
            <a:r>
              <a:rPr lang="en-US" sz="2000" dirty="0"/>
              <a:t>, </a:t>
            </a:r>
            <a:r>
              <a:rPr lang="sr-Latn-ME" sz="2000" dirty="0"/>
              <a:t>MTU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b="1" dirty="0"/>
              <a:t>Sub-Task 3.8.4: … in Digitized Anything</a:t>
            </a:r>
            <a:r>
              <a:rPr lang="sr-Latn-ME" sz="2000" b="1" dirty="0"/>
              <a:t>, </a:t>
            </a:r>
            <a:r>
              <a:rPr lang="en-US" sz="2000" dirty="0"/>
              <a:t>Partners:</a:t>
            </a:r>
            <a:r>
              <a:rPr lang="sr-Latn-ME" sz="2000" dirty="0"/>
              <a:t> </a:t>
            </a:r>
            <a:r>
              <a:rPr lang="sr-Latn-ME" sz="2000" b="1" dirty="0"/>
              <a:t>BME</a:t>
            </a:r>
            <a:r>
              <a:rPr lang="sr-Latn-ME" sz="2000" dirty="0"/>
              <a:t> (lead), UPZ, MARGARITA.VTC, </a:t>
            </a:r>
            <a:r>
              <a:rPr lang="sr-Latn-ME" sz="2000" dirty="0" smtClean="0"/>
              <a:t>UPV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133017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sz="3200" smtClean="0"/>
              <a:t>Ideas</a:t>
            </a:r>
            <a:endParaRPr lang="en-US" sz="32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75BF1-37F0-45AF-AE8E-509AB62BA502}" type="datetime3">
              <a:rPr lang="en-US" noProof="1" smtClean="0"/>
              <a:pPr/>
              <a:t>19 May 2023</a:t>
            </a:fld>
            <a:endParaRPr lang="en-US" noProof="1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1"/>
              <a:t>www.smart4all-project.eu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1" smtClean="0"/>
              <a:pPr/>
              <a:t>20</a:t>
            </a:fld>
            <a:endParaRPr lang="en-US" noProof="1"/>
          </a:p>
        </p:txBody>
      </p:sp>
      <p:sp>
        <p:nvSpPr>
          <p:cNvPr id="2" name="Rectangle 1"/>
          <p:cNvSpPr/>
          <p:nvPr/>
        </p:nvSpPr>
        <p:spPr>
          <a:xfrm>
            <a:off x="136187" y="810919"/>
            <a:ext cx="887162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sr-Latn-ME" sz="3200" b="1" smtClean="0"/>
          </a:p>
          <a:p>
            <a:endParaRPr lang="sr-Latn-ME" sz="3200" b="1"/>
          </a:p>
          <a:p>
            <a:pPr algn="just"/>
            <a:r>
              <a:rPr lang="sr-Latn-ME" sz="3200" b="1" smtClean="0"/>
              <a:t>Develop specific </a:t>
            </a:r>
            <a:r>
              <a:rPr lang="sr-Latn-ME" sz="3200" b="1" smtClean="0">
                <a:solidFill>
                  <a:srgbClr val="255076"/>
                </a:solidFill>
              </a:rPr>
              <a:t>newsletters</a:t>
            </a:r>
            <a:r>
              <a:rPr lang="sr-Latn-ME" sz="3200" b="1" smtClean="0"/>
              <a:t> or other sort of material/publication within each specific vertical</a:t>
            </a:r>
          </a:p>
          <a:p>
            <a:endParaRPr lang="sr-Latn-ME" sz="3200" b="1">
              <a:solidFill>
                <a:srgbClr val="87C5DB"/>
              </a:solidFill>
            </a:endParaRPr>
          </a:p>
          <a:p>
            <a:r>
              <a:rPr lang="sr-Latn-ME" sz="3200" b="1" smtClean="0">
                <a:solidFill>
                  <a:srgbClr val="255076"/>
                </a:solidFill>
              </a:rPr>
              <a:t>Send MCN INFO.</a:t>
            </a:r>
            <a:endParaRPr lang="sr-Latn-ME" sz="3200" b="1" dirty="0">
              <a:solidFill>
                <a:srgbClr val="2550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4151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80819" y="429205"/>
            <a:ext cx="6540871" cy="4338058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75BF1-37F0-45AF-AE8E-509AB62BA502}" type="datetime3">
              <a:rPr lang="en-US" noProof="1" smtClean="0"/>
              <a:pPr/>
              <a:t>19 May 2023</a:t>
            </a:fld>
            <a:endParaRPr lang="en-US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1" smtClean="0"/>
              <a:t>www.smart4all-project.eu</a:t>
            </a:r>
            <a:endParaRPr lang="en-US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1" smtClean="0"/>
              <a:pPr/>
              <a:t>21</a:t>
            </a:fld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1721355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36499" y="1016813"/>
            <a:ext cx="8471002" cy="37504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r-Latn-ME" dirty="0" smtClean="0">
                <a:solidFill>
                  <a:srgbClr val="92D050"/>
                </a:solidFill>
              </a:rPr>
              <a:t>	Questions?</a:t>
            </a:r>
            <a:endParaRPr lang="en-US" b="0" dirty="0" smtClean="0">
              <a:solidFill>
                <a:srgbClr val="92D05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 smtClean="0"/>
              <a:t>Instead of Conclusion</a:t>
            </a:r>
            <a:endParaRPr lang="sr-Latn-M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1" smtClean="0"/>
              <a:t>14 Jul</a:t>
            </a:r>
            <a:endParaRPr lang="en-US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1" smtClean="0"/>
              <a:t>www.smart4all-project.eu</a:t>
            </a:r>
            <a:endParaRPr lang="en-US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1" smtClean="0"/>
              <a:pPr/>
              <a:t>22</a:t>
            </a:fld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540159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12280</TotalTime>
  <Words>932</Words>
  <Application>Microsoft Office PowerPoint</Application>
  <PresentationFormat>On-screen Show (16:9)</PresentationFormat>
  <Paragraphs>191</Paragraphs>
  <Slides>22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Calibri</vt:lpstr>
      <vt:lpstr>Wingdings</vt:lpstr>
      <vt:lpstr>Arial</vt:lpstr>
      <vt:lpstr>Office Theme</vt:lpstr>
      <vt:lpstr>WP3 Ecosystem Building and Community Engagement – 5th GA</vt:lpstr>
      <vt:lpstr>SMART4ALL Workplan – WP3 </vt:lpstr>
      <vt:lpstr>Milestones</vt:lpstr>
      <vt:lpstr>Plan of the presentation </vt:lpstr>
      <vt:lpstr>Achievemnt indicators</vt:lpstr>
      <vt:lpstr>Achievement indicators</vt:lpstr>
      <vt:lpstr>Entity structure</vt:lpstr>
      <vt:lpstr>Proposal of action:</vt:lpstr>
      <vt:lpstr>Verticals structure</vt:lpstr>
      <vt:lpstr>Comment</vt:lpstr>
      <vt:lpstr>Overview of the Ecosystem</vt:lpstr>
      <vt:lpstr>Plan</vt:lpstr>
      <vt:lpstr>Number of members by country</vt:lpstr>
      <vt:lpstr>Comment</vt:lpstr>
      <vt:lpstr>Other events</vt:lpstr>
      <vt:lpstr>Other events</vt:lpstr>
      <vt:lpstr>Other events</vt:lpstr>
      <vt:lpstr>Novel idea</vt:lpstr>
      <vt:lpstr>Task 3.8: Brokerage &amp; Consortium Building Support</vt:lpstr>
      <vt:lpstr>Ideas</vt:lpstr>
      <vt:lpstr>PowerPoint Presentation</vt:lpstr>
      <vt:lpstr>Instead of Conclusion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DATE Conference Template by Jano Gebelein</dc:title>
  <dc:creator>Jano Gebelein</dc:creator>
  <cp:lastModifiedBy>Microsoft account</cp:lastModifiedBy>
  <cp:revision>298</cp:revision>
  <dcterms:created xsi:type="dcterms:W3CDTF">2016-09-12T10:42:56Z</dcterms:created>
  <dcterms:modified xsi:type="dcterms:W3CDTF">2023-05-19T10:57:27Z</dcterms:modified>
</cp:coreProperties>
</file>