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930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6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525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400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716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87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125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89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16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80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776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828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0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01709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5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7069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759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BC5A824-8967-4E2B-AA9F-75FA5CFFB07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3B89D9B-8F18-483B-BE58-064542B0C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027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1838425"/>
            <a:ext cx="9951704" cy="1819175"/>
          </a:xfrm>
        </p:spPr>
        <p:txBody>
          <a:bodyPr>
            <a:normAutofit/>
          </a:bodyPr>
          <a:lstStyle/>
          <a:p>
            <a:r>
              <a:rPr lang="sr-Latn-ME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Syntrofos 1.1</a:t>
            </a:r>
            <a:endParaRPr lang="en-US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0" y="3843867"/>
            <a:ext cx="10731351" cy="1947333"/>
          </a:xfrm>
        </p:spPr>
        <p:txBody>
          <a:bodyPr>
            <a:normAutofit/>
          </a:bodyPr>
          <a:lstStyle/>
          <a:p>
            <a:r>
              <a:rPr lang="sr-Latn-ME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Tracking symtpoms of COVID 19 at home</a:t>
            </a:r>
            <a:endParaRPr lang="sr-Latn-ME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39225" y="5791200"/>
            <a:ext cx="3684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MECONET – SMART4ALL</a:t>
            </a:r>
          </a:p>
          <a:p>
            <a:r>
              <a:rPr lang="en-US" sz="2000" dirty="0" smtClean="0"/>
              <a:t>INTERNAL PAE </a:t>
            </a:r>
            <a:r>
              <a:rPr lang="en-US" sz="2000" dirty="0"/>
              <a:t>–</a:t>
            </a:r>
            <a:r>
              <a:rPr lang="en-US" sz="2000" dirty="0" smtClean="0"/>
              <a:t> SYNTROFOS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134" y="88554"/>
            <a:ext cx="3160782" cy="24414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3" y="4817533"/>
            <a:ext cx="1572771" cy="157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14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4961" y="4966634"/>
            <a:ext cx="9951704" cy="1472665"/>
          </a:xfrm>
        </p:spPr>
        <p:txBody>
          <a:bodyPr>
            <a:normAutofit/>
          </a:bodyPr>
          <a:lstStyle/>
          <a:p>
            <a:r>
              <a:rPr lang="sr-Latn-ME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Syntrofos 1.1</a:t>
            </a:r>
            <a:endParaRPr lang="en-US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0" b="21038"/>
          <a:stretch/>
        </p:blipFill>
        <p:spPr>
          <a:xfrm>
            <a:off x="1578542" y="218360"/>
            <a:ext cx="8922620" cy="49215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68175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679832"/>
            <a:ext cx="8534400" cy="1507067"/>
          </a:xfrm>
        </p:spPr>
        <p:txBody>
          <a:bodyPr/>
          <a:lstStyle/>
          <a:p>
            <a:r>
              <a:rPr lang="sr-Latn-ME" dirty="0" smtClean="0">
                <a:latin typeface="Arial" panose="020B0604020202020204" pitchFamily="34" charset="0"/>
                <a:cs typeface="Arial" panose="020B0604020202020204" pitchFamily="34" charset="0"/>
              </a:rPr>
              <a:t>HEALTH SIGNALS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10943106" cy="3801532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Syntrofos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1.1 </a:t>
            </a:r>
            <a:r>
              <a:rPr lang="sr-Latn-M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can track the basic health parameters:</a:t>
            </a:r>
            <a:endParaRPr lang="sr-Latn-ME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sr-Latn-M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Heart rate (PPG </a:t>
            </a:r>
            <a:r>
              <a:rPr lang="sr-Latn-M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signal)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r-Latn-M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Breath rate</a:t>
            </a:r>
            <a:endParaRPr lang="sr-Latn-ME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sr-Latn-M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endParaRPr lang="sr-Latn-ME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prstClr val="white"/>
              </a:buClr>
            </a:pPr>
            <a:r>
              <a:rPr lang="sr-Latn-ME" sz="2800" dirty="0" smtClean="0">
                <a:solidFill>
                  <a:srgbClr val="14619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even one of these parameters is out of normal, an alarm in form of a light signal will be activated </a:t>
            </a:r>
          </a:p>
          <a:p>
            <a:pPr lvl="0">
              <a:buClr>
                <a:prstClr val="white"/>
              </a:buClr>
            </a:pPr>
            <a:r>
              <a:rPr lang="sr-Latn-ME" sz="2800" dirty="0" smtClean="0">
                <a:solidFill>
                  <a:srgbClr val="14619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powered by a 9V batery or USB</a:t>
            </a:r>
            <a:endParaRPr lang="sr-Latn-ME" sz="2800" dirty="0">
              <a:solidFill>
                <a:srgbClr val="14619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55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679832"/>
            <a:ext cx="8534400" cy="1507067"/>
          </a:xfrm>
        </p:spPr>
        <p:txBody>
          <a:bodyPr/>
          <a:lstStyle/>
          <a:p>
            <a:r>
              <a:rPr lang="en" dirty="0" smtClean="0">
                <a:latin typeface="Arial" panose="020B0604020202020204" pitchFamily="34" charset="0"/>
                <a:cs typeface="Arial" panose="020B0604020202020204" pitchFamily="34" charset="0"/>
              </a:rPr>
              <a:t>Signal collection and processing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685800"/>
            <a:ext cx="10721725" cy="3994032"/>
          </a:xfrm>
        </p:spPr>
        <p:txBody>
          <a:bodyPr>
            <a:noAutofit/>
          </a:bodyPr>
          <a:lstStyle/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The signals first go through analog and then digital </a:t>
            </a:r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Analog processing: </a:t>
            </a:r>
            <a:r>
              <a:rPr lang="e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filter amplifiers ( electric circuit)</a:t>
            </a:r>
            <a:endParaRPr lang="sr-Latn-M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Digital processing: </a:t>
            </a:r>
            <a:r>
              <a:rPr lang="e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LF and HF filters, finding an adjustable threshold, detecting the correct signal and calculating the rhythm per minute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signal samples are taken at a frequency of 32 Hz, while temperature is measured every ten seconds.</a:t>
            </a:r>
          </a:p>
        </p:txBody>
      </p:sp>
    </p:spTree>
    <p:extLst>
      <p:ext uri="{BB962C8B-B14F-4D97-AF65-F5344CB8AC3E}">
        <p14:creationId xmlns:p14="http://schemas.microsoft.com/office/powerpoint/2010/main" val="3385672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679832"/>
            <a:ext cx="8534400" cy="1507067"/>
          </a:xfrm>
        </p:spPr>
        <p:txBody>
          <a:bodyPr/>
          <a:lstStyle/>
          <a:p>
            <a:r>
              <a:rPr lang="en" dirty="0" smtClean="0">
                <a:latin typeface="Arial" panose="020B0604020202020204" pitchFamily="34" charset="0"/>
                <a:cs typeface="Arial" panose="020B0604020202020204" pitchFamily="34" charset="0"/>
              </a:rPr>
              <a:t>Signal collection and processing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351807"/>
            <a:ext cx="10788164" cy="9302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Filtered signals on the oscilloscope: pulse (green ) and breathing (red 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30" y="1409274"/>
            <a:ext cx="9777511" cy="3313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6554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679832"/>
            <a:ext cx="8534400" cy="1507067"/>
          </a:xfrm>
        </p:spPr>
        <p:txBody>
          <a:bodyPr/>
          <a:lstStyle/>
          <a:p>
            <a:r>
              <a:rPr lang="en" dirty="0" smtClean="0">
                <a:latin typeface="Arial" panose="020B0604020202020204" pitchFamily="34" charset="0"/>
                <a:cs typeface="Arial" panose="020B0604020202020204" pitchFamily="34" charset="0"/>
              </a:rPr>
              <a:t>Sensors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84213" y="377796"/>
          <a:ext cx="10846851" cy="3700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5617"/>
                <a:gridCol w="3615617"/>
                <a:gridCol w="3615617"/>
              </a:tblGrid>
              <a:tr h="469232">
                <a:tc>
                  <a:txBody>
                    <a:bodyPr/>
                    <a:lstStyle/>
                    <a:p>
                      <a:r>
                        <a:rPr lang="en" sz="2400" dirty="0" smtClean="0"/>
                        <a:t>Heart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sz="2400" dirty="0" smtClean="0"/>
                        <a:t>Breathing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sz="2400" dirty="0" smtClean="0"/>
                        <a:t>Temperature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" sz="2000" dirty="0" smtClean="0"/>
                        <a:t>Infrared LEDs: transmitting and receiving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sz="2000" dirty="0" smtClean="0"/>
                        <a:t>NTC resistor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sz="2000" dirty="0" smtClean="0"/>
                        <a:t>Temperature sensor DS18B20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" sz="2000" dirty="0" smtClean="0"/>
                        <a:t>The light of the transmitting LED is reflected from the finger towards the receiving LED </a:t>
                      </a:r>
                      <a:r>
                        <a:rPr lang="en" sz="2000" baseline="0" dirty="0" smtClean="0"/>
                        <a:t>; pulsating blood flow causes changes (oscillations) at the reception</a:t>
                      </a:r>
                      <a:endParaRPr lang="sr-Latn-ME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" sz="2000" dirty="0" smtClean="0"/>
                        <a:t>Changes in temperature </a:t>
                      </a:r>
                      <a:r>
                        <a:rPr lang="en" sz="2000" baseline="0" dirty="0" smtClean="0"/>
                        <a:t>due to breathing cause small but rapid changes in the resistance of the NTC resistor, which is convenient for monitoring the breathing signal.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" sz="2000" dirty="0" smtClean="0"/>
                        <a:t>Reliable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" sz="2000" dirty="0" smtClean="0"/>
                        <a:t>Pre-calibrated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9" t="13334" b="31930"/>
          <a:stretch/>
        </p:blipFill>
        <p:spPr>
          <a:xfrm rot="10800000" flipV="1">
            <a:off x="4225495" y="3840449"/>
            <a:ext cx="6679931" cy="2969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Down Arrow 5"/>
          <p:cNvSpPr/>
          <p:nvPr/>
        </p:nvSpPr>
        <p:spPr>
          <a:xfrm>
            <a:off x="9075019" y="2983830"/>
            <a:ext cx="664143" cy="1299411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Bent-Up Arrow 6"/>
          <p:cNvSpPr/>
          <p:nvPr/>
        </p:nvSpPr>
        <p:spPr>
          <a:xfrm rot="5400000">
            <a:off x="4596931" y="2212939"/>
            <a:ext cx="3201083" cy="6042276"/>
          </a:xfrm>
          <a:prstGeom prst="bentUpArrow">
            <a:avLst>
              <a:gd name="adj1" fmla="val 9526"/>
              <a:gd name="adj2" fmla="val 12221"/>
              <a:gd name="adj3" fmla="val 15235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6472511" y="3633535"/>
            <a:ext cx="664143" cy="1299411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889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745254"/>
            <a:ext cx="8534400" cy="1114391"/>
          </a:xfrm>
        </p:spPr>
        <p:txBody>
          <a:bodyPr/>
          <a:lstStyle/>
          <a:p>
            <a:r>
              <a:rPr lang="en" dirty="0" smtClean="0">
                <a:latin typeface="Arial" panose="020B0604020202020204" pitchFamily="34" charset="0"/>
                <a:cs typeface="Arial" panose="020B0604020202020204" pitchFamily="34" charset="0"/>
              </a:rPr>
              <a:t>Signaling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589547"/>
            <a:ext cx="10991232" cy="4136457"/>
          </a:xfrm>
        </p:spPr>
        <p:txBody>
          <a:bodyPr>
            <a:noAutofit/>
          </a:bodyPr>
          <a:lstStyle/>
          <a:p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device has three </a:t>
            </a:r>
            <a:r>
              <a:rPr lang="en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two- </a:t>
            </a:r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color LEDs for each signal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r>
              <a:rPr lang="e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the measured values are in a good range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alarm condition: dangerously low or high breathing rate or pulse, or high temperature</a:t>
            </a:r>
          </a:p>
          <a:p>
            <a:pPr lvl="0">
              <a:buClr>
                <a:prstClr val="white"/>
              </a:buClr>
            </a:pPr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LEDs that show heart rate and breathing blink in accordance with the rhythms they follow</a:t>
            </a:r>
          </a:p>
          <a:p>
            <a:pPr lvl="0">
              <a:buClr>
                <a:prstClr val="white"/>
              </a:buClr>
            </a:pPr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They serve as indicators in the immediate vicinity</a:t>
            </a:r>
          </a:p>
          <a:p>
            <a:pPr lvl="0">
              <a:buClr>
                <a:prstClr val="white"/>
              </a:buClr>
            </a:pPr>
            <a:endParaRPr lang="sr-Latn-ME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4212" y="5622489"/>
            <a:ext cx="9181684" cy="823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" sz="3600" dirty="0">
                <a:latin typeface="Arial" panose="020B0604020202020204" pitchFamily="34" charset="0"/>
                <a:cs typeface="Arial" panose="020B0604020202020204" pitchFamily="34" charset="0"/>
              </a:rPr>
              <a:t>light</a:t>
            </a:r>
            <a:endParaRPr lang="sr-Latn-ME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393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0" t="24036" r="18630" b="11376"/>
          <a:stretch/>
        </p:blipFill>
        <p:spPr>
          <a:xfrm rot="5400000">
            <a:off x="8258922" y="1121834"/>
            <a:ext cx="4555064" cy="3311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545082"/>
            <a:ext cx="8534400" cy="1507067"/>
          </a:xfrm>
        </p:spPr>
        <p:txBody>
          <a:bodyPr/>
          <a:lstStyle/>
          <a:p>
            <a:r>
              <a:rPr lang="en" dirty="0" smtClean="0">
                <a:latin typeface="Arial" panose="020B0604020202020204" pitchFamily="34" charset="0"/>
                <a:cs typeface="Arial" panose="020B0604020202020204" pitchFamily="34" charset="0"/>
              </a:rPr>
              <a:t>Signaling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570301"/>
            <a:ext cx="8196696" cy="3465268"/>
          </a:xfrm>
        </p:spPr>
        <p:txBody>
          <a:bodyPr>
            <a:normAutofit/>
          </a:bodyPr>
          <a:lstStyle/>
          <a:p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 the alarm state, in addition to the red LED, the beacon also turns on</a:t>
            </a:r>
          </a:p>
          <a:p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Its role is to report an alarm condition using BLE technology</a:t>
            </a:r>
          </a:p>
          <a:p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 auxiliary device detects the operation of the beacon and gives an audible signal; is for distance reading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4212" y="5622489"/>
            <a:ext cx="9181684" cy="823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sound</a:t>
            </a:r>
          </a:p>
        </p:txBody>
      </p:sp>
      <p:sp>
        <p:nvSpPr>
          <p:cNvPr id="6" name="Bent-Up Arrow 5"/>
          <p:cNvSpPr/>
          <p:nvPr/>
        </p:nvSpPr>
        <p:spPr>
          <a:xfrm rot="5400000">
            <a:off x="5355867" y="1058233"/>
            <a:ext cx="662115" cy="6195460"/>
          </a:xfrm>
          <a:prstGeom prst="bentUpArrow">
            <a:avLst>
              <a:gd name="adj1" fmla="val 29362"/>
              <a:gd name="adj2" fmla="val 34449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934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564332"/>
            <a:ext cx="8534400" cy="1507067"/>
          </a:xfrm>
        </p:spPr>
        <p:txBody>
          <a:bodyPr/>
          <a:lstStyle/>
          <a:p>
            <a:r>
              <a:rPr lang="en" dirty="0" smtClean="0">
                <a:latin typeface="Arial" panose="020B0604020202020204" pitchFamily="34" charset="0"/>
                <a:cs typeface="Arial" panose="020B0604020202020204" pitchFamily="34" charset="0"/>
              </a:rPr>
              <a:t>E9 Dear beacon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212381"/>
            <a:ext cx="5309118" cy="4369246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" sz="2400" dirty="0" smtClean="0"/>
              <a:t>Built-in accelerometer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sz="2400" dirty="0" smtClean="0"/>
              <a:t>Bluetooth </a:t>
            </a:r>
            <a:r>
              <a:rPr lang="en" sz="2400" dirty="0"/>
              <a:t>® LE </a:t>
            </a:r>
            <a:r>
              <a:rPr lang="en" sz="2400" dirty="0" smtClean="0"/>
              <a:t>5.0 technology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Range: 100m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Extremely low energy consumption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Battery life: 18 months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Dimensions: 57.8 x 40.6 x 17.5 mm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Weight: 25g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Adjustable advertising frequency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4212" y="5622489"/>
            <a:ext cx="9181684" cy="823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characteristics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2" t="23323" r="11428" b="20515"/>
          <a:stretch/>
        </p:blipFill>
        <p:spPr>
          <a:xfrm rot="10800000">
            <a:off x="6089583" y="279756"/>
            <a:ext cx="6102417" cy="3465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54" t="31683" r="27719" b="20457"/>
          <a:stretch/>
        </p:blipFill>
        <p:spPr>
          <a:xfrm rot="5400000">
            <a:off x="6380747" y="3741822"/>
            <a:ext cx="2699886" cy="3282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394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872332"/>
            <a:ext cx="8534400" cy="1507067"/>
          </a:xfrm>
        </p:spPr>
        <p:txBody>
          <a:bodyPr/>
          <a:lstStyle/>
          <a:p>
            <a:r>
              <a:rPr lang="en" dirty="0" smtClean="0">
                <a:latin typeface="Arial" panose="020B0604020202020204" pitchFamily="34" charset="0"/>
                <a:cs typeface="Arial" panose="020B0604020202020204" pitchFamily="34" charset="0"/>
              </a:rPr>
              <a:t>experiment 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481263"/>
            <a:ext cx="7198879" cy="4649002"/>
          </a:xfrm>
        </p:spPr>
        <p:txBody>
          <a:bodyPr>
            <a:noAutofit/>
          </a:bodyPr>
          <a:lstStyle/>
          <a:p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Syntrofos can stand on the table or around the neck</a:t>
            </a:r>
          </a:p>
          <a:p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finger should be placed on the heart rate sensor, and it can be held steady in the hand or leaned against a solid surface</a:t>
            </a:r>
          </a:p>
          <a:p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breathing sensor is attached to the protective mask, so that it comes under the nose</a:t>
            </a:r>
          </a:p>
          <a:p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temperature sensor should be placed under the armpit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62" r="21193" b="-912"/>
          <a:stretch/>
        </p:blipFill>
        <p:spPr>
          <a:xfrm>
            <a:off x="8043390" y="3049059"/>
            <a:ext cx="4148610" cy="3330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9541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933256"/>
            <a:ext cx="8534400" cy="921885"/>
          </a:xfrm>
        </p:spPr>
        <p:txBody>
          <a:bodyPr/>
          <a:lstStyle/>
          <a:p>
            <a:r>
              <a:rPr lang="en" dirty="0" smtClean="0">
                <a:latin typeface="Arial" panose="020B0604020202020204" pitchFamily="34" charset="0"/>
                <a:cs typeface="Arial" panose="020B0604020202020204" pitchFamily="34" charset="0"/>
              </a:rPr>
              <a:t>experiment 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9" t="9494" r="11423" b="8385"/>
          <a:stretch/>
        </p:blipFill>
        <p:spPr>
          <a:xfrm>
            <a:off x="289574" y="1273768"/>
            <a:ext cx="6005348" cy="4472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6" t="20748" r="8289" b="8450"/>
          <a:stretch/>
        </p:blipFill>
        <p:spPr>
          <a:xfrm>
            <a:off x="6651055" y="2030931"/>
            <a:ext cx="5399047" cy="3715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951412" y="155961"/>
            <a:ext cx="6669489" cy="1374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Device testing during development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747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933256"/>
            <a:ext cx="8534400" cy="921885"/>
          </a:xfrm>
        </p:spPr>
        <p:txBody>
          <a:bodyPr/>
          <a:lstStyle/>
          <a:p>
            <a:r>
              <a:rPr lang="en" dirty="0" smtClean="0">
                <a:latin typeface="Arial" panose="020B0604020202020204" pitchFamily="34" charset="0"/>
                <a:cs typeface="Arial" panose="020B0604020202020204" pitchFamily="34" charset="0"/>
              </a:rPr>
              <a:t>experiment 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6" t="20748" r="8289" b="8450"/>
          <a:stretch/>
        </p:blipFill>
        <p:spPr>
          <a:xfrm>
            <a:off x="6651055" y="2030931"/>
            <a:ext cx="5399047" cy="3715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951412" y="155961"/>
            <a:ext cx="6669489" cy="1374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Device testing during development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79939" y="2030930"/>
            <a:ext cx="5926739" cy="229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moment when a bad heart signal (red LED) caused the beacon to turn on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203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933256"/>
            <a:ext cx="8534400" cy="921885"/>
          </a:xfrm>
        </p:spPr>
        <p:txBody>
          <a:bodyPr/>
          <a:lstStyle/>
          <a:p>
            <a:r>
              <a:rPr lang="en" dirty="0" smtClean="0">
                <a:latin typeface="Arial" panose="020B0604020202020204" pitchFamily="34" charset="0"/>
                <a:cs typeface="Arial" panose="020B0604020202020204" pitchFamily="34" charset="0"/>
              </a:rPr>
              <a:t>experiment 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2" y="155961"/>
            <a:ext cx="6669489" cy="1374456"/>
          </a:xfrm>
        </p:spPr>
        <p:txBody>
          <a:bodyPr>
            <a:normAutofit/>
          </a:bodyPr>
          <a:lstStyle/>
          <a:p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Testing the finished prototype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4" t="-16" r="17210" b="12431"/>
          <a:stretch/>
        </p:blipFill>
        <p:spPr>
          <a:xfrm rot="16200000">
            <a:off x="-414332" y="782049"/>
            <a:ext cx="5991831" cy="4739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6" t="7591" r="8786"/>
          <a:stretch/>
        </p:blipFill>
        <p:spPr>
          <a:xfrm>
            <a:off x="6112042" y="1384250"/>
            <a:ext cx="5255393" cy="5289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1391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3518" y="1022149"/>
            <a:ext cx="11145238" cy="1819175"/>
          </a:xfrm>
        </p:spPr>
        <p:txBody>
          <a:bodyPr>
            <a:normAutofit fontScale="90000"/>
          </a:bodyPr>
          <a:lstStyle/>
          <a:p>
            <a:pPr algn="ctr"/>
            <a:r>
              <a:rPr lang="en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Thank you for your attention</a:t>
            </a:r>
            <a:endParaRPr lang="en-US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0462" y="2959620"/>
            <a:ext cx="10731351" cy="1947333"/>
          </a:xfrm>
        </p:spPr>
        <p:txBody>
          <a:bodyPr>
            <a:normAutofit/>
          </a:bodyPr>
          <a:lstStyle/>
          <a:p>
            <a:pPr algn="ctr"/>
            <a:r>
              <a:rPr lang="e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sr-Latn-ME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39225" y="5791200"/>
            <a:ext cx="3684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2000" dirty="0" smtClean="0"/>
              <a:t>MECONET – SMART4ALL</a:t>
            </a:r>
          </a:p>
          <a:p>
            <a:r>
              <a:rPr lang="en" sz="2000" dirty="0" smtClean="0"/>
              <a:t>INTERNAL PAE </a:t>
            </a:r>
            <a:r>
              <a:rPr lang="en" sz="2000" dirty="0"/>
              <a:t>– </a:t>
            </a:r>
            <a:r>
              <a:rPr lang="en" sz="2000" dirty="0" smtClean="0"/>
              <a:t>SYNTROFOS</a:t>
            </a: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90317" y="5393786"/>
            <a:ext cx="7441114" cy="11053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" smtClean="0">
                <a:latin typeface="Arial" panose="020B0604020202020204" pitchFamily="34" charset="0"/>
                <a:cs typeface="Arial" panose="020B0604020202020204" pitchFamily="34" charset="0"/>
              </a:rPr>
              <a:t>Syntrophos 1.1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8526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1307</TotalTime>
  <Words>489</Words>
  <Application>Microsoft Office PowerPoint</Application>
  <PresentationFormat>Widescreen</PresentationFormat>
  <Paragraphs>69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Century Gothic</vt:lpstr>
      <vt:lpstr>Wingdings</vt:lpstr>
      <vt:lpstr>Wingdings 3</vt:lpstr>
      <vt:lpstr>Slice</vt:lpstr>
      <vt:lpstr>Syntrofos 1.1</vt:lpstr>
      <vt:lpstr>Syntrofos 1.1</vt:lpstr>
      <vt:lpstr>HEALTH SIGNALS</vt:lpstr>
      <vt:lpstr>Signal collection and processing</vt:lpstr>
      <vt:lpstr>Signal collection and processing</vt:lpstr>
      <vt:lpstr>Sensors</vt:lpstr>
      <vt:lpstr>Signaling</vt:lpstr>
      <vt:lpstr>Signaling</vt:lpstr>
      <vt:lpstr>E9 Dear beacon</vt:lpstr>
      <vt:lpstr>experiment I</vt:lpstr>
      <vt:lpstr>experiment I</vt:lpstr>
      <vt:lpstr>experiment I</vt:lpstr>
      <vt:lpstr>experiment I</vt:lpstr>
      <vt:lpstr>Thank you for your attention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Syntrofos 1.1</dc:title>
  <dc:creator>Win</dc:creator>
  <cp:lastModifiedBy>Microsoft account</cp:lastModifiedBy>
  <cp:revision>56</cp:revision>
  <dcterms:created xsi:type="dcterms:W3CDTF">2023-01-14T16:16:43Z</dcterms:created>
  <dcterms:modified xsi:type="dcterms:W3CDTF">2023-01-18T09:45:38Z</dcterms:modified>
</cp:coreProperties>
</file>