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5" r:id="rId2"/>
    <p:sldId id="267" r:id="rId3"/>
    <p:sldId id="353" r:id="rId4"/>
    <p:sldId id="351" r:id="rId5"/>
    <p:sldId id="348" r:id="rId6"/>
    <p:sldId id="268" r:id="rId7"/>
    <p:sldId id="349" r:id="rId8"/>
    <p:sldId id="350" r:id="rId9"/>
    <p:sldId id="352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0E1"/>
    <a:srgbClr val="A9B3B6"/>
    <a:srgbClr val="87C5DB"/>
    <a:srgbClr val="E6E6E6"/>
    <a:srgbClr val="2D608F"/>
    <a:srgbClr val="619ACD"/>
    <a:srgbClr val="255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:a16="http://schemas.microsoft.com/office/drawing/2014/main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:a16="http://schemas.microsoft.com/office/drawing/2014/main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:a16="http://schemas.microsoft.com/office/drawing/2014/main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:a16="http://schemas.microsoft.com/office/drawing/2014/main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325958"/>
                  </a:ext>
                </a:extLst>
              </a:tr>
            </a:tbl>
          </a:graphicData>
        </a:graphic>
      </p:graphicFrame>
      <p:pic>
        <p:nvPicPr>
          <p:cNvPr id="2" name="Εικόνα 1">
            <a:extLst>
              <a:ext uri="{FF2B5EF4-FFF2-40B4-BE49-F238E27FC236}">
                <a16:creationId xmlns:a16="http://schemas.microsoft.com/office/drawing/2014/main" id="{2EF3B494-79EA-9E4E-9562-D8416A24FC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3" y="25878"/>
            <a:ext cx="1823581" cy="14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617C5718-395F-48A6-90CB-A8D0B915178B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:a16="http://schemas.microsoft.com/office/drawing/2014/main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F648DD64-CD63-4148-B2AF-AE7A6CE6A922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:a16="http://schemas.microsoft.com/office/drawing/2014/main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:a16="http://schemas.microsoft.com/office/drawing/2014/main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:a16="http://schemas.microsoft.com/office/drawing/2014/main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2259B6C4-957F-414C-8818-267BA2E62CF6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:a16="http://schemas.microsoft.com/office/drawing/2014/main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ropio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ecolegal.office@gmail.com" TargetMode="External"/><Relationship Id="rId2" Type="http://schemas.openxmlformats.org/officeDocument/2006/relationships/hyperlink" Target="mailto:stox@ac.m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271477"/>
            <a:ext cx="9144000" cy="11926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Prof. dr Radovan </a:t>
            </a:r>
            <a:r>
              <a:rPr lang="en-US" dirty="0" err="1" smtClean="0"/>
              <a:t>Stojanović</a:t>
            </a:r>
            <a:endParaRPr lang="en-US" dirty="0" smtClean="0"/>
          </a:p>
          <a:p>
            <a:r>
              <a:rPr lang="en-US" dirty="0" err="1" smtClean="0"/>
              <a:t>MECOnet</a:t>
            </a:r>
            <a:endParaRPr lang="en-US" dirty="0"/>
          </a:p>
          <a:p>
            <a:r>
              <a:rPr lang="sr-Latn-ME" sz="1200" dirty="0" smtClean="0"/>
              <a:t>Dec</a:t>
            </a:r>
            <a:r>
              <a:rPr lang="en-US" sz="1200" dirty="0" smtClean="0"/>
              <a:t>ember </a:t>
            </a:r>
            <a:r>
              <a:rPr lang="sr-Latn-ME" sz="1200" dirty="0" smtClean="0"/>
              <a:t>1</a:t>
            </a:r>
            <a:r>
              <a:rPr lang="en-US" sz="1200" dirty="0" smtClean="0"/>
              <a:t>1, 2020</a:t>
            </a:r>
          </a:p>
          <a:p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General Assembly Meeting</a:t>
            </a:r>
            <a:endParaRPr lang="en-US" sz="12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885617"/>
            <a:ext cx="9143999" cy="1344031"/>
          </a:xfrm>
        </p:spPr>
        <p:txBody>
          <a:bodyPr/>
          <a:lstStyle/>
          <a:p>
            <a:r>
              <a:rPr lang="en-US" dirty="0" smtClean="0"/>
              <a:t>WP</a:t>
            </a:r>
            <a:r>
              <a:rPr lang="sr-Latn-ME" dirty="0" smtClean="0"/>
              <a:t>3</a:t>
            </a:r>
            <a:r>
              <a:rPr lang="en-US" dirty="0" smtClean="0"/>
              <a:t> –</a:t>
            </a:r>
            <a:r>
              <a:rPr lang="sr-Cyrl-ME" dirty="0" smtClean="0"/>
              <a:t> </a:t>
            </a:r>
            <a:r>
              <a:rPr lang="en-US" dirty="0" smtClean="0"/>
              <a:t>Ecosystem Building and Community Engagement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DE34864A-36B0-2C46-909E-4E8E09DE4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u="sng" dirty="0" smtClean="0"/>
              <a:t>YEAR 1 – WP3 ACTIVITIES </a:t>
            </a:r>
          </a:p>
          <a:p>
            <a:r>
              <a:rPr lang="en-US" sz="2000" b="0" dirty="0"/>
              <a:t> </a:t>
            </a:r>
            <a:r>
              <a:rPr lang="en-US" sz="2000" b="0" dirty="0" smtClean="0"/>
              <a:t>D.3.1. – SMART4ALL Community Engagement Plan and Model – </a:t>
            </a:r>
            <a:r>
              <a:rPr lang="en-US" sz="2000" b="0" i="1" dirty="0" smtClean="0">
                <a:solidFill>
                  <a:schemeClr val="accent6">
                    <a:lumMod val="75000"/>
                  </a:schemeClr>
                </a:solidFill>
              </a:rPr>
              <a:t>completed</a:t>
            </a:r>
            <a:r>
              <a:rPr lang="en-US" sz="2000" b="0" i="1" dirty="0" smtClean="0"/>
              <a:t> </a:t>
            </a:r>
          </a:p>
          <a:p>
            <a:r>
              <a:rPr lang="en-US" sz="2000" b="0" i="1" dirty="0"/>
              <a:t> </a:t>
            </a:r>
            <a:r>
              <a:rPr lang="en-US" sz="2000" b="0" dirty="0" smtClean="0"/>
              <a:t>D.3.2. – First Periodic Report on SMART4ALL Ecosystem Activities – </a:t>
            </a:r>
            <a:r>
              <a:rPr lang="en-US" sz="2000" b="0" i="1" dirty="0" smtClean="0">
                <a:solidFill>
                  <a:schemeClr val="accent2"/>
                </a:solidFill>
              </a:rPr>
              <a:t>work in progress</a:t>
            </a:r>
            <a:r>
              <a:rPr lang="en-US" sz="2000" b="0" i="1" dirty="0" smtClean="0"/>
              <a:t> *</a:t>
            </a:r>
            <a:r>
              <a:rPr lang="en-US" sz="2000" b="0" dirty="0" smtClean="0"/>
              <a:t>due end of December 20. </a:t>
            </a:r>
          </a:p>
          <a:p>
            <a:r>
              <a:rPr lang="en-US" sz="2000" b="0" dirty="0" smtClean="0"/>
              <a:t>Initial </a:t>
            </a:r>
            <a:r>
              <a:rPr lang="en-US" sz="2000" b="0" dirty="0" smtClean="0"/>
              <a:t>overall DIH initiated (as those at </a:t>
            </a:r>
            <a:r>
              <a:rPr lang="en-US" sz="2000" b="0" dirty="0" err="1" smtClean="0"/>
              <a:t>UoP</a:t>
            </a:r>
            <a:r>
              <a:rPr lang="en-US" sz="2000" b="0" dirty="0" smtClean="0"/>
              <a:t>) </a:t>
            </a:r>
            <a:r>
              <a:rPr lang="en-US" sz="2000" b="0" dirty="0" smtClean="0"/>
              <a:t>and some of partner’s DIHs, as example </a:t>
            </a:r>
            <a:r>
              <a:rPr lang="en-US" sz="2000" b="0" dirty="0" err="1" smtClean="0"/>
              <a:t>MECOnet</a:t>
            </a:r>
            <a:r>
              <a:rPr lang="en-US" sz="2000" b="0" dirty="0" smtClean="0"/>
              <a:t> </a:t>
            </a:r>
            <a:endParaRPr lang="en-US" sz="2000" b="0" dirty="0" smtClean="0"/>
          </a:p>
          <a:p>
            <a:r>
              <a:rPr lang="en-US" sz="2000" b="0" dirty="0" smtClean="0"/>
              <a:t>Internal DIHs established to some partners, example </a:t>
            </a:r>
            <a:r>
              <a:rPr lang="en-US" sz="2000" b="0" dirty="0" err="1" smtClean="0"/>
              <a:t>MECOnet</a:t>
            </a:r>
            <a:r>
              <a:rPr lang="en-US" sz="2000" b="0" dirty="0" smtClean="0"/>
              <a:t>.</a:t>
            </a:r>
          </a:p>
          <a:p>
            <a:r>
              <a:rPr lang="en-US" sz="2000" b="0" dirty="0" smtClean="0"/>
              <a:t>Fighting COVID via SMART4ALL very evident. </a:t>
            </a:r>
          </a:p>
          <a:p>
            <a:r>
              <a:rPr lang="en-US" sz="2000" b="0" dirty="0" smtClean="0"/>
              <a:t>Indirect DIH activities implemented (DIH via SMART4ALL disseminations, open calls, activities)</a:t>
            </a:r>
          </a:p>
          <a:p>
            <a:endParaRPr lang="sr-Latn-ME" sz="2000" b="0" i="1" dirty="0" smtClean="0"/>
          </a:p>
          <a:p>
            <a:pPr lvl="1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PROGRESS, YEAR 1 LESSIONS LEARNED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01C-1949-4D3D-9DC2-AE118305ABEF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90834" y="4767263"/>
            <a:ext cx="5980923" cy="273844"/>
          </a:xfrm>
        </p:spPr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0157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DE34864A-36B0-2C46-909E-4E8E09DE4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u="sng" dirty="0" smtClean="0"/>
              <a:t>LESSONS LEARNED</a:t>
            </a:r>
            <a:endParaRPr lang="en-US" sz="2000" u="sng" dirty="0"/>
          </a:p>
          <a:p>
            <a:pPr lvl="1"/>
            <a:r>
              <a:rPr lang="en-US" b="0" dirty="0" smtClean="0"/>
              <a:t>We were enough proactive.</a:t>
            </a:r>
          </a:p>
          <a:p>
            <a:pPr lvl="1"/>
            <a:r>
              <a:rPr lang="en-US" b="0" dirty="0" smtClean="0"/>
              <a:t>Region is introduced with SMART4ALL</a:t>
            </a:r>
          </a:p>
          <a:p>
            <a:pPr lvl="1"/>
            <a:r>
              <a:rPr lang="en-US" b="0" dirty="0" smtClean="0"/>
              <a:t>Low intensity on establishing local </a:t>
            </a:r>
            <a:r>
              <a:rPr lang="en-US" b="0" dirty="0" err="1" smtClean="0"/>
              <a:t>DiHs</a:t>
            </a:r>
            <a:r>
              <a:rPr lang="en-US" b="0" dirty="0" smtClean="0"/>
              <a:t> by partners, via internal experiments. Do not forget in order to change your environment you should first change yourself.</a:t>
            </a:r>
          </a:p>
          <a:p>
            <a:pPr lvl="1"/>
            <a:r>
              <a:rPr lang="en-US" b="0" dirty="0" smtClean="0"/>
              <a:t>Local ecosystems need additional info about project funding and more intensive communication </a:t>
            </a:r>
          </a:p>
          <a:p>
            <a:pPr lvl="1"/>
            <a:r>
              <a:rPr lang="en-US" b="0" dirty="0" smtClean="0"/>
              <a:t>Actors (DIH, academia, business) in the local ecosystems should to cooperate between themselves. </a:t>
            </a:r>
          </a:p>
          <a:p>
            <a:pPr lvl="1"/>
            <a:r>
              <a:rPr lang="en-US" b="0" dirty="0" smtClean="0"/>
              <a:t>There is no equal interest for all SMART4ALL Verticals – most go to Digitized Anything vertical</a:t>
            </a:r>
          </a:p>
          <a:p>
            <a:pPr lvl="1"/>
            <a:r>
              <a:rPr lang="en-US" b="0" dirty="0" smtClean="0"/>
              <a:t>Stronger links need to be created between regional ecosystems</a:t>
            </a:r>
          </a:p>
          <a:p>
            <a:pPr lvl="1"/>
            <a:r>
              <a:rPr lang="en-US" b="0" dirty="0" smtClean="0"/>
              <a:t>Stronger connections with decision makers, coo-</a:t>
            </a:r>
            <a:r>
              <a:rPr lang="en-US" b="0" dirty="0" err="1" smtClean="0"/>
              <a:t>finansing</a:t>
            </a:r>
            <a:r>
              <a:rPr lang="en-US" b="0" dirty="0" smtClean="0"/>
              <a:t> SMART4ALL, project </a:t>
            </a:r>
            <a:r>
              <a:rPr lang="en-US" b="0" dirty="0" err="1" smtClean="0"/>
              <a:t>intercoaching</a:t>
            </a:r>
            <a:r>
              <a:rPr lang="en-US" b="0" dirty="0" smtClean="0"/>
              <a:t> should be proactive.</a:t>
            </a:r>
          </a:p>
          <a:p>
            <a:pPr lvl="1"/>
            <a:r>
              <a:rPr lang="en-US" b="0" dirty="0" smtClean="0"/>
              <a:t>Publications and evidences should be more intensive. </a:t>
            </a:r>
            <a:endParaRPr lang="sr-Latn-ME" b="0" dirty="0" smtClean="0"/>
          </a:p>
          <a:p>
            <a:pPr lvl="1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PROGRESS, YEAR 1 LESSIONS LEARNED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01C-1949-4D3D-9DC2-AE118305ABEF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90834" y="4767263"/>
            <a:ext cx="5980923" cy="273844"/>
          </a:xfrm>
        </p:spPr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82833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2122" y="1031278"/>
            <a:ext cx="9144001" cy="4009829"/>
          </a:xfrm>
        </p:spPr>
        <p:txBody>
          <a:bodyPr>
            <a:normAutofit/>
          </a:bodyPr>
          <a:lstStyle/>
          <a:p>
            <a:r>
              <a:rPr lang="en-US" sz="1600" b="0" dirty="0" smtClean="0"/>
              <a:t>The main task of this WP (3.1</a:t>
            </a:r>
            <a:r>
              <a:rPr lang="en-US" sz="1600" b="0" dirty="0"/>
              <a:t>. Network Management and </a:t>
            </a:r>
            <a:r>
              <a:rPr lang="en-US" sz="1600" b="0" dirty="0" smtClean="0"/>
              <a:t>Coordination, 3.4</a:t>
            </a:r>
            <a:r>
              <a:rPr lang="en-US" sz="1600" b="0" dirty="0"/>
              <a:t>. – B</a:t>
            </a:r>
            <a:r>
              <a:rPr lang="en-US" sz="1600" b="0" dirty="0" smtClean="0"/>
              <a:t>uilding </a:t>
            </a:r>
            <a:r>
              <a:rPr lang="en-US" sz="1600" b="0" dirty="0"/>
              <a:t>Local Ecosystems, </a:t>
            </a:r>
            <a:r>
              <a:rPr lang="en-US" sz="1600" b="0" dirty="0" smtClean="0"/>
              <a:t>3.5. </a:t>
            </a:r>
            <a:r>
              <a:rPr lang="en-US" sz="1600" b="0" dirty="0"/>
              <a:t>DIHs Setup </a:t>
            </a:r>
            <a:r>
              <a:rPr lang="en-US" sz="1600" b="0" dirty="0" smtClean="0"/>
              <a:t>and Growth, 3.7. Helpdesk and 3.9. Community </a:t>
            </a:r>
            <a:r>
              <a:rPr lang="en-US" sz="1600" b="0" dirty="0"/>
              <a:t>E</a:t>
            </a:r>
            <a:r>
              <a:rPr lang="en-US" sz="1600" b="0" dirty="0" smtClean="0"/>
              <a:t>volution) is carried out by </a:t>
            </a:r>
            <a:r>
              <a:rPr lang="en-US" sz="1600" dirty="0" err="1" smtClean="0"/>
              <a:t>MECOnet</a:t>
            </a:r>
            <a:r>
              <a:rPr lang="en-US" sz="1600" dirty="0" smtClean="0"/>
              <a:t>.</a:t>
            </a:r>
            <a:r>
              <a:rPr lang="en-US" sz="1400" b="0" dirty="0" smtClean="0"/>
              <a:t>                        </a:t>
            </a:r>
          </a:p>
          <a:p>
            <a:r>
              <a:rPr lang="en-US" sz="1400" b="0" dirty="0"/>
              <a:t>3.2. Connection and Collaboration with SAE </a:t>
            </a:r>
            <a:r>
              <a:rPr lang="en-US" sz="1400" b="0" dirty="0" smtClean="0"/>
              <a:t>Initiatives – </a:t>
            </a:r>
            <a:r>
              <a:rPr lang="en-US" sz="1400" dirty="0" smtClean="0"/>
              <a:t>TUD </a:t>
            </a:r>
          </a:p>
          <a:p>
            <a:r>
              <a:rPr lang="en-US" sz="1400" b="0" dirty="0"/>
              <a:t>3.3. Connection and Collaboration with </a:t>
            </a:r>
            <a:r>
              <a:rPr lang="en-US" sz="1400" b="0" dirty="0" smtClean="0"/>
              <a:t>EU DIHs – </a:t>
            </a:r>
            <a:r>
              <a:rPr lang="en-US" sz="1400" dirty="0" smtClean="0"/>
              <a:t>UPV </a:t>
            </a:r>
          </a:p>
          <a:p>
            <a:r>
              <a:rPr lang="en-US" sz="1400" b="0" dirty="0"/>
              <a:t>3.6: SME Outreach </a:t>
            </a:r>
            <a:r>
              <a:rPr lang="en-US" sz="1400" b="0" dirty="0" smtClean="0"/>
              <a:t>- </a:t>
            </a:r>
            <a:r>
              <a:rPr lang="en-US" sz="1400" dirty="0" smtClean="0"/>
              <a:t>FORTH/PRAXI </a:t>
            </a:r>
          </a:p>
          <a:p>
            <a:r>
              <a:rPr lang="en-US" sz="1600" b="0" dirty="0" smtClean="0"/>
              <a:t>3.8.1: Brokerage </a:t>
            </a:r>
            <a:r>
              <a:rPr lang="en-US" sz="1600" b="0" dirty="0"/>
              <a:t>&amp; Consortium Building Support </a:t>
            </a:r>
            <a:r>
              <a:rPr lang="en-US" sz="1600" b="0" dirty="0" smtClean="0"/>
              <a:t>in </a:t>
            </a:r>
            <a:r>
              <a:rPr lang="en-US" sz="1600" b="0" dirty="0" err="1" smtClean="0"/>
              <a:t>Digitzed</a:t>
            </a:r>
            <a:r>
              <a:rPr lang="en-US" sz="1600" b="0" dirty="0" smtClean="0"/>
              <a:t> Transport </a:t>
            </a:r>
            <a:r>
              <a:rPr lang="en-US" sz="1600" dirty="0" smtClean="0"/>
              <a:t>DLR </a:t>
            </a:r>
            <a:endParaRPr lang="en-US" sz="1600" dirty="0"/>
          </a:p>
          <a:p>
            <a:r>
              <a:rPr lang="en-US" sz="1600" b="0" dirty="0" smtClean="0"/>
              <a:t>3.8.2: Brokerage </a:t>
            </a:r>
            <a:r>
              <a:rPr lang="en-US" sz="1600" b="0" dirty="0"/>
              <a:t>&amp; Consortium Building Support </a:t>
            </a:r>
            <a:r>
              <a:rPr lang="en-US" sz="1600" b="0" dirty="0" smtClean="0"/>
              <a:t>in </a:t>
            </a:r>
            <a:r>
              <a:rPr lang="en-US" sz="1600" b="0" dirty="0"/>
              <a:t>Digitized </a:t>
            </a:r>
            <a:r>
              <a:rPr lang="en-US" sz="1600" b="0" dirty="0" smtClean="0"/>
              <a:t>Agriculture – </a:t>
            </a:r>
            <a:r>
              <a:rPr lang="en-US" sz="1600" dirty="0" smtClean="0"/>
              <a:t>ATB </a:t>
            </a:r>
          </a:p>
          <a:p>
            <a:r>
              <a:rPr lang="en-US" sz="1600" b="0" dirty="0" smtClean="0"/>
              <a:t>3.8.3</a:t>
            </a:r>
            <a:r>
              <a:rPr lang="en-US" sz="1600" b="0" dirty="0"/>
              <a:t>: </a:t>
            </a:r>
            <a:r>
              <a:rPr lang="en-US" sz="1600" b="0" dirty="0" smtClean="0"/>
              <a:t>Brokerage </a:t>
            </a:r>
            <a:r>
              <a:rPr lang="en-US" sz="1600" b="0" dirty="0"/>
              <a:t>&amp; Consortium Building Support</a:t>
            </a:r>
            <a:r>
              <a:rPr lang="en-US" sz="1600" b="0" dirty="0" smtClean="0"/>
              <a:t> </a:t>
            </a:r>
            <a:r>
              <a:rPr lang="en-US" sz="1600" b="0" dirty="0"/>
              <a:t>in Digitized Environment -</a:t>
            </a:r>
            <a:r>
              <a:rPr lang="en-US" sz="1600" b="0" dirty="0" smtClean="0"/>
              <a:t> </a:t>
            </a:r>
            <a:r>
              <a:rPr lang="en-US" sz="1600" dirty="0" smtClean="0"/>
              <a:t>S&amp;C</a:t>
            </a:r>
          </a:p>
          <a:p>
            <a:r>
              <a:rPr lang="en-US" sz="1600" b="0" dirty="0" smtClean="0"/>
              <a:t>3.8.4</a:t>
            </a:r>
            <a:r>
              <a:rPr lang="en-US" sz="1600" b="0" dirty="0"/>
              <a:t>: </a:t>
            </a:r>
            <a:r>
              <a:rPr lang="en-US" sz="1600" b="0" dirty="0" smtClean="0"/>
              <a:t>Brokerage </a:t>
            </a:r>
            <a:r>
              <a:rPr lang="en-US" sz="1600" b="0" dirty="0"/>
              <a:t>&amp; Consortium Building </a:t>
            </a:r>
            <a:r>
              <a:rPr lang="en-US" sz="1600" b="0" dirty="0" smtClean="0"/>
              <a:t>Support </a:t>
            </a:r>
            <a:r>
              <a:rPr lang="en-US" sz="1600" b="0" dirty="0"/>
              <a:t>in Digitized Anything </a:t>
            </a:r>
            <a:r>
              <a:rPr lang="en-US" sz="1600" b="0" dirty="0" smtClean="0"/>
              <a:t>– </a:t>
            </a:r>
            <a:r>
              <a:rPr lang="en-US" sz="1600" dirty="0" smtClean="0"/>
              <a:t>BME</a:t>
            </a:r>
          </a:p>
          <a:p>
            <a:pPr marL="0" indent="0">
              <a:buNone/>
            </a:pPr>
            <a:r>
              <a:rPr lang="en-US" sz="1600" b="0" i="1" dirty="0">
                <a:solidFill>
                  <a:schemeClr val="accent2">
                    <a:lumMod val="75000"/>
                  </a:schemeClr>
                </a:solidFill>
              </a:rPr>
              <a:t>Task leaders and participants (</a:t>
            </a:r>
            <a:r>
              <a:rPr lang="en-US" sz="1600" b="0" i="1" dirty="0" err="1">
                <a:solidFill>
                  <a:schemeClr val="accent2">
                    <a:lumMod val="75000"/>
                  </a:schemeClr>
                </a:solidFill>
              </a:rPr>
              <a:t>UoP</a:t>
            </a:r>
            <a:r>
              <a:rPr lang="en-US" sz="1600" b="0" i="1" dirty="0">
                <a:solidFill>
                  <a:schemeClr val="accent2">
                    <a:lumMod val="75000"/>
                  </a:schemeClr>
                </a:solidFill>
              </a:rPr>
              <a:t>, AVN, TU Delft, FBA, MTU, UPV, MARGARITA.VTC, ATB, FORTH, DLR, S&amp;C, BME, </a:t>
            </a:r>
            <a:r>
              <a:rPr lang="en-US" sz="1600" b="0" i="1" dirty="0" err="1">
                <a:solidFill>
                  <a:schemeClr val="accent2">
                    <a:lumMod val="75000"/>
                  </a:schemeClr>
                </a:solidFill>
              </a:rPr>
              <a:t>TalTech</a:t>
            </a:r>
            <a:r>
              <a:rPr lang="en-US" sz="1600" b="0" i="1" dirty="0">
                <a:solidFill>
                  <a:schemeClr val="accent2">
                    <a:lumMod val="75000"/>
                  </a:schemeClr>
                </a:solidFill>
              </a:rPr>
              <a:t>, PUT, REZOS BRANDS, FTN, PSP, UPZ) and all other project participants made a great job and results in WP3 </a:t>
            </a:r>
            <a:r>
              <a:rPr lang="en-US" sz="1600" b="0" i="1" dirty="0" smtClean="0">
                <a:solidFill>
                  <a:schemeClr val="accent2">
                    <a:lumMod val="75000"/>
                  </a:schemeClr>
                </a:solidFill>
              </a:rPr>
              <a:t>activities</a:t>
            </a:r>
            <a:endParaRPr lang="en-US" sz="14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 PARTICIPATION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5718-395F-48A6-90CB-A8D0B915178B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83451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A5AEAAF6-1945-4F41-8DC3-6DFEF9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PREPARATION UPDATE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BA2BF8-5EFD-D54B-B5AE-AB7D4A4F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35E6-673F-4C80-B26D-B0F161F02FA8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9DD6BC-FF56-BE4E-ACDD-893CCA9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667A724-03BB-DB4C-9A45-E64C98C9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sp>
        <p:nvSpPr>
          <p:cNvPr id="8" name="TextBox 7"/>
          <p:cNvSpPr txBox="1"/>
          <p:nvPr/>
        </p:nvSpPr>
        <p:spPr>
          <a:xfrm>
            <a:off x="287696" y="1646059"/>
            <a:ext cx="818147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We </a:t>
            </a:r>
            <a:r>
              <a:rPr lang="en-US" i="1" dirty="0"/>
              <a:t>wait for the feedback from the 25 partners in regards to creating the general statistic of the project ecosystem - please send us the info!  </a:t>
            </a:r>
            <a:endParaRPr lang="en-US" i="1" dirty="0" smtClean="0"/>
          </a:p>
          <a:p>
            <a:endParaRPr lang="en-US" i="1" dirty="0"/>
          </a:p>
          <a:p>
            <a:endParaRPr lang="en-US" sz="2000" i="1" dirty="0"/>
          </a:p>
          <a:p>
            <a:endParaRPr lang="en-US" sz="2000" dirty="0"/>
          </a:p>
          <a:p>
            <a:endParaRPr lang="en-US" sz="1600" dirty="0">
              <a:solidFill>
                <a:srgbClr val="00B0F0"/>
              </a:solidFill>
            </a:endParaRPr>
          </a:p>
          <a:p>
            <a:endParaRPr lang="en-US" sz="1600" dirty="0" smtClean="0">
              <a:solidFill>
                <a:srgbClr val="00B0F0"/>
              </a:solidFill>
            </a:endParaRPr>
          </a:p>
          <a:p>
            <a:endParaRPr lang="en-US" sz="1600" dirty="0">
              <a:solidFill>
                <a:srgbClr val="00B0F0"/>
              </a:solidFill>
            </a:endParaRPr>
          </a:p>
          <a:p>
            <a:r>
              <a:rPr lang="en-US" sz="1600" dirty="0" smtClean="0">
                <a:solidFill>
                  <a:srgbClr val="00B0F0"/>
                </a:solidFill>
              </a:rPr>
              <a:t>https</a:t>
            </a:r>
            <a:r>
              <a:rPr lang="en-US" sz="1600" dirty="0">
                <a:solidFill>
                  <a:srgbClr val="00B0F0"/>
                </a:solidFill>
              </a:rPr>
              <a:t>://docs.google.com/spreadsheets/d/1l08cEE9twMEMVJRjmCzalViLeDBDyaeZzGTWg9gcmy0/edit#gid=214581139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96" y="2469811"/>
            <a:ext cx="8298352" cy="8749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7696" y="959202"/>
            <a:ext cx="7952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are preparing a review of the SMART4ALL Ecosystem characteristics concerning WP3.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90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DE34864A-36B0-2C46-909E-4E8E09DE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1016813"/>
            <a:ext cx="8471002" cy="375045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b="0" dirty="0" smtClean="0"/>
              <a:t>Note:  WP3 is really large package, lasting 48 months and including over 25 partners – it consumes around 20% of total project activities (205/978 Person Months)</a:t>
            </a:r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r>
              <a:rPr lang="en-US" b="0" dirty="0" smtClean="0"/>
              <a:t>First year has been directed towards creating a good practice for the following years, through which much stronger coordination of the partners will be required</a:t>
            </a:r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pPr marL="457200" indent="-457200">
              <a:buFont typeface="+mj-lt"/>
              <a:buAutoNum type="arabicPeriod"/>
            </a:pPr>
            <a:endParaRPr lang="en-US" b="0" u="sng" dirty="0">
              <a:hlinkClick r:id="rId2"/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PREPARATION UPDATE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F849-0778-4234-BC52-22A24BB8C5CF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816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A5AEAAF6-1945-4F41-8DC3-6DFEF9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 2 PLANS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BA2BF8-5EFD-D54B-B5AE-AB7D4A4F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F475-6555-42BA-AFDC-351D4F4ADAB7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9DD6BC-FF56-BE4E-ACDD-893CCA9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667A724-03BB-DB4C-9A45-E64C98C9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7</a:t>
            </a:fld>
            <a:endParaRPr lang="en-US" noProof="1"/>
          </a:p>
        </p:txBody>
      </p:sp>
      <p:sp>
        <p:nvSpPr>
          <p:cNvPr id="7" name="TextBox 6"/>
          <p:cNvSpPr txBox="1"/>
          <p:nvPr/>
        </p:nvSpPr>
        <p:spPr>
          <a:xfrm>
            <a:off x="82887" y="711517"/>
            <a:ext cx="872461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sr-Latn-ME" sz="2400" u="sng" dirty="0" smtClean="0">
                <a:solidFill>
                  <a:srgbClr val="000000"/>
                </a:solidFill>
              </a:rPr>
              <a:t>Partners involved- recomendations</a:t>
            </a:r>
            <a:endParaRPr lang="sq-AL" sz="2400" u="sng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Task leaders</a:t>
            </a:r>
            <a:r>
              <a:rPr lang="sr-Latn-ME" sz="2000" dirty="0"/>
              <a:t>,</a:t>
            </a:r>
            <a:r>
              <a:rPr lang="en-AU" sz="2000" dirty="0"/>
              <a:t> </a:t>
            </a:r>
            <a:r>
              <a:rPr lang="sr-Latn-ME" sz="2000" dirty="0"/>
              <a:t>task </a:t>
            </a:r>
            <a:r>
              <a:rPr lang="en-AU" sz="2000" dirty="0"/>
              <a:t>participants </a:t>
            </a:r>
            <a:r>
              <a:rPr lang="sr-Latn-ME" sz="2000" dirty="0"/>
              <a:t>and a</a:t>
            </a:r>
            <a:r>
              <a:rPr lang="en-AU" sz="2000" dirty="0" err="1"/>
              <a:t>ll</a:t>
            </a:r>
            <a:r>
              <a:rPr lang="en-AU" sz="2000" dirty="0"/>
              <a:t> other project participants that have made some results in WP3 activities</a:t>
            </a:r>
            <a:r>
              <a:rPr lang="sr-Latn-ME" sz="2000" dirty="0"/>
              <a:t> </a:t>
            </a:r>
            <a:r>
              <a:rPr lang="sr-Latn-ME" sz="2000" b="1" dirty="0"/>
              <a:t>should communicate with </a:t>
            </a:r>
            <a:r>
              <a:rPr lang="en-AU" sz="2000" b="1" dirty="0" err="1"/>
              <a:t>MECOnet</a:t>
            </a:r>
            <a:r>
              <a:rPr lang="sr-Latn-ME" sz="2000" b="1" dirty="0"/>
              <a:t> their activities on monthly level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ME" sz="2000" dirty="0"/>
              <a:t>Some WP3 forms should be </a:t>
            </a:r>
            <a:r>
              <a:rPr lang="en-US" sz="2000" dirty="0" smtClean="0"/>
              <a:t>included in the</a:t>
            </a:r>
            <a:r>
              <a:rPr lang="sr-Latn-ME" sz="2000" dirty="0" smtClean="0"/>
              <a:t> </a:t>
            </a:r>
            <a:r>
              <a:rPr lang="sr-Latn-ME" sz="2000" dirty="0"/>
              <a:t>SMART4ALL website like those for Event suggestions, Press releases etc</a:t>
            </a:r>
            <a:r>
              <a:rPr lang="sr-Latn-ME" sz="2000" dirty="0" smtClean="0"/>
              <a:t>.</a:t>
            </a:r>
            <a:endParaRPr lang="en-US" sz="20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After we analyze the results of this year’s Breakdown of SMART4ALL Ecosystem, we will recommend measures for achieving equal distribution of all Verticals and Geographical Regions coverage.</a:t>
            </a:r>
            <a:endParaRPr lang="sr-Latn-ME" sz="2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 2 PLANS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F849-0778-4234-BC52-22A24BB8C5CF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8</a:t>
            </a:fld>
            <a:endParaRPr lang="en-US" noProof="1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6187" y="968571"/>
            <a:ext cx="8421174" cy="22756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b="0" dirty="0" smtClean="0"/>
              <a:t>We need to create a stronger SMART4ALL community </a:t>
            </a:r>
          </a:p>
          <a:p>
            <a:pPr>
              <a:lnSpc>
                <a:spcPct val="110000"/>
              </a:lnSpc>
            </a:pPr>
            <a:r>
              <a:rPr lang="en-US" b="0" dirty="0" smtClean="0"/>
              <a:t>We will coordinate partners into collecting more data about their local communities, so we can integrate them into the SMART4ALL ecosystem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Mapping local ecosystems is important </a:t>
            </a:r>
            <a:r>
              <a:rPr lang="en-US" b="0" dirty="0" smtClean="0"/>
              <a:t>– local dissemination activities need to include feedback from the community, they need to be two-ways communication!</a:t>
            </a:r>
          </a:p>
          <a:p>
            <a:endParaRPr lang="en-US" dirty="0" smtClean="0"/>
          </a:p>
          <a:p>
            <a:endParaRPr lang="sr-Latn-ME" sz="1800" dirty="0"/>
          </a:p>
        </p:txBody>
      </p:sp>
      <p:pic>
        <p:nvPicPr>
          <p:cNvPr id="1026" name="Picture 2" descr="No description available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" t="54553" r="1382" b="21911"/>
          <a:stretch/>
        </p:blipFill>
        <p:spPr bwMode="auto">
          <a:xfrm>
            <a:off x="97568" y="3823376"/>
            <a:ext cx="8709932" cy="83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0313" y="3341283"/>
            <a:ext cx="3801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Reporting activities for the next years: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543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Don’t forget to send us information that we requested via emails!</a:t>
            </a:r>
          </a:p>
          <a:p>
            <a:pPr>
              <a:buFont typeface="Wingdings" panose="05000000000000000000" pitchFamily="2" charset="2"/>
              <a:buChar char="Ø"/>
            </a:pPr>
            <a:endParaRPr lang="sr-Latn-ME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 smtClean="0"/>
              <a:t>I hope that during the next year we will intensify the inclusion of third parties in the Ecosystem! </a:t>
            </a:r>
          </a:p>
          <a:p>
            <a:pPr>
              <a:buFont typeface="Wingdings" panose="05000000000000000000" pitchFamily="2" charset="2"/>
              <a:buChar char="Ø"/>
            </a:pPr>
            <a:endParaRPr lang="sr-Latn-ME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 smtClean="0"/>
              <a:t>Contact for all other questions:</a:t>
            </a:r>
          </a:p>
          <a:p>
            <a:pPr lvl="1"/>
            <a:r>
              <a:rPr lang="en-US" dirty="0" smtClean="0">
                <a:hlinkClick r:id="rId2"/>
              </a:rPr>
              <a:t>stox@ac.me</a:t>
            </a:r>
            <a:r>
              <a:rPr lang="en-US" dirty="0" smtClean="0"/>
              <a:t> </a:t>
            </a:r>
          </a:p>
          <a:p>
            <a:pPr lvl="1"/>
            <a:r>
              <a:rPr lang="en-US" dirty="0">
                <a:hlinkClick r:id="rId3"/>
              </a:rPr>
              <a:t>m</a:t>
            </a:r>
            <a:r>
              <a:rPr lang="en-US" dirty="0" smtClean="0">
                <a:hlinkClick r:id="rId3"/>
              </a:rPr>
              <a:t>ecolegal.office@gmail.com</a:t>
            </a:r>
            <a:r>
              <a:rPr lang="en-US" dirty="0" smtClean="0"/>
              <a:t> </a:t>
            </a:r>
            <a:endParaRPr lang="sr-Latn-ME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5718-395F-48A6-90CB-A8D0B915178B}" type="datetime3">
              <a:rPr lang="en-US" noProof="1" smtClean="0"/>
              <a:t>11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9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76141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3532</TotalTime>
  <Words>740</Words>
  <Application>Microsoft Office PowerPoint</Application>
  <PresentationFormat>On-screen Show (16:9)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Wingdings</vt:lpstr>
      <vt:lpstr>Arial</vt:lpstr>
      <vt:lpstr>Office Theme</vt:lpstr>
      <vt:lpstr>WP3 – Ecosystem Building and Community Engagement</vt:lpstr>
      <vt:lpstr>WORK PROGRESS, YEAR 1 LESSIONS LEARNED</vt:lpstr>
      <vt:lpstr>WORK PROGRESS, YEAR 1 LESSIONS LEARNED</vt:lpstr>
      <vt:lpstr>PARTNERS PARTICIPATION </vt:lpstr>
      <vt:lpstr>REVIEW PREPARATION UPDATE</vt:lpstr>
      <vt:lpstr>REVIEW PREPARATION UPDATE</vt:lpstr>
      <vt:lpstr>YEAR 2 PLANS</vt:lpstr>
      <vt:lpstr>YEAR 2 PLANS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Radovan</cp:lastModifiedBy>
  <cp:revision>156</cp:revision>
  <dcterms:created xsi:type="dcterms:W3CDTF">2016-09-12T10:42:56Z</dcterms:created>
  <dcterms:modified xsi:type="dcterms:W3CDTF">2020-12-11T18:25:33Z</dcterms:modified>
</cp:coreProperties>
</file>