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  <p:sldMasterId id="2147483683" r:id="rId2"/>
    <p:sldMasterId id="2147483805" r:id="rId3"/>
  </p:sldMasterIdLst>
  <p:notesMasterIdLst>
    <p:notesMasterId r:id="rId19"/>
  </p:notesMasterIdLst>
  <p:handoutMasterIdLst>
    <p:handoutMasterId r:id="rId20"/>
  </p:handoutMasterIdLst>
  <p:sldIdLst>
    <p:sldId id="265" r:id="rId4"/>
    <p:sldId id="267" r:id="rId5"/>
    <p:sldId id="544" r:id="rId6"/>
    <p:sldId id="545" r:id="rId7"/>
    <p:sldId id="549" r:id="rId8"/>
    <p:sldId id="548" r:id="rId9"/>
    <p:sldId id="659" r:id="rId10"/>
    <p:sldId id="609" r:id="rId11"/>
    <p:sldId id="660" r:id="rId12"/>
    <p:sldId id="661" r:id="rId13"/>
    <p:sldId id="592" r:id="rId14"/>
    <p:sldId id="662" r:id="rId15"/>
    <p:sldId id="663" r:id="rId16"/>
    <p:sldId id="664" r:id="rId17"/>
    <p:sldId id="666" r:id="rId18"/>
  </p:sldIdLst>
  <p:sldSz cx="9144000" cy="5143500" type="screen16x9"/>
  <p:notesSz cx="6858000" cy="9144000"/>
  <p:embeddedFontLst>
    <p:embeddedFont>
      <p:font typeface="Goudy Old Style" panose="02020502050305020303" pitchFamily="18" charset="0"/>
      <p:regular r:id="rId21"/>
      <p:bold r:id="rId22"/>
      <p:italic r:id="rId23"/>
    </p:embeddedFont>
    <p:embeddedFont>
      <p:font typeface="Lato Light" panose="020F0302020204030203" charset="0"/>
      <p:regular r:id="rId24"/>
      <p:italic r:id="rId25"/>
    </p:embeddedFont>
    <p:embeddedFont>
      <p:font typeface="Helvetica" panose="020B0504020202030204" pitchFamily="3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Open Sans" panose="020B0606030504020204" pitchFamily="34" charset="0"/>
      <p:regular r:id="rId36"/>
    </p:embeddedFont>
    <p:embeddedFont>
      <p:font typeface="Wingdings 2" panose="05020102010507070707" pitchFamily="18" charset="2"/>
      <p:regular r:id="rId37"/>
    </p:embeddedFont>
    <p:embeddedFont>
      <p:font typeface="Trebuchet MS" panose="020B060302020202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0E1"/>
    <a:srgbClr val="A9B3B6"/>
    <a:srgbClr val="87C5DB"/>
    <a:srgbClr val="E6E6E6"/>
    <a:srgbClr val="2D608F"/>
    <a:srgbClr val="619ACD"/>
    <a:srgbClr val="255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96" y="-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="" xmlns:a16="http://schemas.microsoft.com/office/drawing/2014/main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="" xmlns:a16="http://schemas.microsoft.com/office/drawing/2014/main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="" xmlns:a16="http://schemas.microsoft.com/office/drawing/2014/main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="" xmlns:a16="http://schemas.microsoft.com/office/drawing/2014/main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9325958"/>
                  </a:ext>
                </a:extLst>
              </a:tr>
            </a:tbl>
          </a:graphicData>
        </a:graphic>
      </p:graphicFrame>
      <p:pic>
        <p:nvPicPr>
          <p:cNvPr id="2" name="Εικόνα 1">
            <a:extLst>
              <a:ext uri="{FF2B5EF4-FFF2-40B4-BE49-F238E27FC236}">
                <a16:creationId xmlns="" xmlns:a16="http://schemas.microsoft.com/office/drawing/2014/main" id="{2EF3B494-79EA-9E4E-9562-D8416A24FC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3" y="25878"/>
            <a:ext cx="1823581" cy="14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="" xmlns:a16="http://schemas.microsoft.com/office/drawing/2014/main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="" xmlns:a16="http://schemas.microsoft.com/office/drawing/2014/main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="" xmlns:a16="http://schemas.microsoft.com/office/drawing/2014/main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117711"/>
      </p:ext>
    </p:extLst>
  </p:cSld>
  <p:clrMapOvr>
    <a:masterClrMapping/>
  </p:clrMapOvr>
  <p:transition spd="slow" advClick="0" advTm="1000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972925" y="442913"/>
            <a:ext cx="1652423" cy="43600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137308"/>
      </p:ext>
    </p:extLst>
  </p:cSld>
  <p:clrMapOvr>
    <a:masterClrMapping/>
  </p:clrMapOvr>
  <p:transition spd="slow" advClick="0" advTm="1000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77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458442" y="486967"/>
            <a:ext cx="2238958" cy="43469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24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713756" y="3829050"/>
            <a:ext cx="5742094" cy="13144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8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972925" y="442913"/>
            <a:ext cx="1652423" cy="43600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6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845915" y="586979"/>
            <a:ext cx="3653194" cy="39695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9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out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331676" y="1314450"/>
            <a:ext cx="8467549" cy="34575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07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2394971" y="945952"/>
            <a:ext cx="4354059" cy="35117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19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258364" y="1485901"/>
            <a:ext cx="2455709" cy="329505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26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2325896" y="353616"/>
            <a:ext cx="4704194" cy="19609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5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14373" y="2000250"/>
            <a:ext cx="5474729" cy="3143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6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ebook vs Twitter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322840" y="1549696"/>
            <a:ext cx="3208879" cy="3208043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86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9143999" cy="25717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22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_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429543" y="1504211"/>
            <a:ext cx="1889143" cy="1888652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2994818" y="2754367"/>
            <a:ext cx="1889143" cy="1888652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5567238" y="1504211"/>
            <a:ext cx="1889143" cy="1888652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79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428304" y="2293144"/>
            <a:ext cx="1471996" cy="1471613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0" name="Рисунок 8"/>
          <p:cNvSpPr>
            <a:spLocks noGrp="1"/>
          </p:cNvSpPr>
          <p:nvPr>
            <p:ph type="pic" sz="quarter" idx="11"/>
          </p:nvPr>
        </p:nvSpPr>
        <p:spPr>
          <a:xfrm>
            <a:off x="2393346" y="3250406"/>
            <a:ext cx="1471996" cy="1471613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1" name="Рисунок 8"/>
          <p:cNvSpPr>
            <a:spLocks noGrp="1"/>
          </p:cNvSpPr>
          <p:nvPr>
            <p:ph type="pic" sz="quarter" idx="12"/>
          </p:nvPr>
        </p:nvSpPr>
        <p:spPr>
          <a:xfrm>
            <a:off x="4379826" y="2293144"/>
            <a:ext cx="1471996" cy="1471613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2" name="Рисунок 8"/>
          <p:cNvSpPr>
            <a:spLocks noGrp="1"/>
          </p:cNvSpPr>
          <p:nvPr>
            <p:ph type="pic" sz="quarter" idx="13"/>
          </p:nvPr>
        </p:nvSpPr>
        <p:spPr>
          <a:xfrm>
            <a:off x="6301995" y="1293019"/>
            <a:ext cx="1471996" cy="1471613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1995" y="3243262"/>
            <a:ext cx="1471996" cy="1471613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98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91024" y="1400175"/>
            <a:ext cx="1850117" cy="184963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1"/>
          </p:nvPr>
        </p:nvSpPr>
        <p:spPr>
          <a:xfrm>
            <a:off x="2577582" y="1400175"/>
            <a:ext cx="1850117" cy="184963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2"/>
          </p:nvPr>
        </p:nvSpPr>
        <p:spPr>
          <a:xfrm>
            <a:off x="4785575" y="1400175"/>
            <a:ext cx="1850117" cy="184963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3"/>
          </p:nvPr>
        </p:nvSpPr>
        <p:spPr>
          <a:xfrm>
            <a:off x="6979278" y="1400175"/>
            <a:ext cx="1850117" cy="184963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59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298925" y="1368598"/>
            <a:ext cx="3375731" cy="3374852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4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50807" y="535510"/>
            <a:ext cx="2478932" cy="24782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60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84711" y="480418"/>
            <a:ext cx="2273495" cy="26890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9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w_cas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2278855" y="1457326"/>
            <a:ext cx="2286596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6850855" y="1457326"/>
            <a:ext cx="2286596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24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wcas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2281526" y="1000126"/>
            <a:ext cx="2283925" cy="19431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6846687" y="1000126"/>
            <a:ext cx="2297314" cy="19431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2978" y="2943226"/>
            <a:ext cx="2283925" cy="19431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4570809" y="2943226"/>
            <a:ext cx="2279450" cy="19431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62045" y="1382057"/>
            <a:ext cx="2176046" cy="2175480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2709934" y="1386819"/>
            <a:ext cx="2176046" cy="2175480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1523763" y="2565538"/>
            <a:ext cx="2176046" cy="2175480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40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5465754" y="302280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4281794" y="1474195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6644610" y="1474195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5455035" y="2655295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79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587910" y="391123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1753836" y="1569445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2947947" y="394695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4"/>
          </p:nvPr>
        </p:nvSpPr>
        <p:spPr>
          <a:xfrm>
            <a:off x="4134515" y="1556745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3" name="Рисунок 7"/>
          <p:cNvSpPr>
            <a:spLocks noGrp="1"/>
          </p:cNvSpPr>
          <p:nvPr>
            <p:ph type="pic" sz="quarter" idx="15"/>
          </p:nvPr>
        </p:nvSpPr>
        <p:spPr>
          <a:xfrm>
            <a:off x="5303219" y="2742211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4" name="Рисунок 7"/>
          <p:cNvSpPr>
            <a:spLocks noGrp="1"/>
          </p:cNvSpPr>
          <p:nvPr>
            <p:ph type="pic" sz="quarter" idx="16"/>
          </p:nvPr>
        </p:nvSpPr>
        <p:spPr>
          <a:xfrm>
            <a:off x="6486214" y="1572223"/>
            <a:ext cx="2162878" cy="216231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17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7"/>
          <p:cNvSpPr>
            <a:spLocks noGrp="1"/>
          </p:cNvSpPr>
          <p:nvPr>
            <p:ph type="pic" sz="quarter" idx="13"/>
          </p:nvPr>
        </p:nvSpPr>
        <p:spPr>
          <a:xfrm>
            <a:off x="5843919" y="525364"/>
            <a:ext cx="1932589" cy="19320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7" name="Рисунок 7"/>
          <p:cNvSpPr>
            <a:spLocks noGrp="1"/>
          </p:cNvSpPr>
          <p:nvPr>
            <p:ph type="pic" sz="quarter" idx="10"/>
          </p:nvPr>
        </p:nvSpPr>
        <p:spPr>
          <a:xfrm>
            <a:off x="4793514" y="1582639"/>
            <a:ext cx="1932589" cy="19320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1"/>
          </p:nvPr>
        </p:nvSpPr>
        <p:spPr>
          <a:xfrm>
            <a:off x="5851065" y="2639914"/>
            <a:ext cx="1932589" cy="19320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2"/>
          </p:nvPr>
        </p:nvSpPr>
        <p:spPr>
          <a:xfrm>
            <a:off x="6914059" y="1588082"/>
            <a:ext cx="1932589" cy="19320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59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7"/>
          <p:cNvSpPr>
            <a:spLocks noGrp="1"/>
          </p:cNvSpPr>
          <p:nvPr>
            <p:ph type="pic" sz="quarter" idx="13"/>
          </p:nvPr>
        </p:nvSpPr>
        <p:spPr>
          <a:xfrm>
            <a:off x="5843919" y="525364"/>
            <a:ext cx="1932589" cy="19320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4" name="Рисунок 7"/>
          <p:cNvSpPr>
            <a:spLocks noGrp="1"/>
          </p:cNvSpPr>
          <p:nvPr>
            <p:ph type="pic" sz="quarter" idx="10"/>
          </p:nvPr>
        </p:nvSpPr>
        <p:spPr>
          <a:xfrm>
            <a:off x="4793514" y="1582639"/>
            <a:ext cx="1932589" cy="19320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5" name="Рисунок 7"/>
          <p:cNvSpPr>
            <a:spLocks noGrp="1"/>
          </p:cNvSpPr>
          <p:nvPr>
            <p:ph type="pic" sz="quarter" idx="11"/>
          </p:nvPr>
        </p:nvSpPr>
        <p:spPr>
          <a:xfrm>
            <a:off x="5851065" y="2639914"/>
            <a:ext cx="1932589" cy="1932086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1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284634" y="295275"/>
            <a:ext cx="4630356" cy="4552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5181365" y="2698691"/>
            <a:ext cx="1726847" cy="214953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7161103" y="295275"/>
            <a:ext cx="1726847" cy="214953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18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714526" y="2343150"/>
            <a:ext cx="5429474" cy="28003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45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rvic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2175839" y="1473399"/>
            <a:ext cx="1911451" cy="1910953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6205964" y="1473399"/>
            <a:ext cx="1911451" cy="1910953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39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rvic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/>
          <p:cNvSpPr>
            <a:spLocks noGrp="1"/>
          </p:cNvSpPr>
          <p:nvPr>
            <p:ph type="pic" sz="quarter" idx="10"/>
          </p:nvPr>
        </p:nvSpPr>
        <p:spPr>
          <a:xfrm>
            <a:off x="457711" y="3023239"/>
            <a:ext cx="1671681" cy="1671246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1"/>
          </p:nvPr>
        </p:nvSpPr>
        <p:spPr>
          <a:xfrm>
            <a:off x="2629976" y="3023239"/>
            <a:ext cx="1671681" cy="1671246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9" name="Рисунок 5"/>
          <p:cNvSpPr>
            <a:spLocks noGrp="1"/>
          </p:cNvSpPr>
          <p:nvPr>
            <p:ph type="pic" sz="quarter" idx="12"/>
          </p:nvPr>
        </p:nvSpPr>
        <p:spPr>
          <a:xfrm>
            <a:off x="4845116" y="3023239"/>
            <a:ext cx="1671681" cy="1671246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10" name="Рисунок 5"/>
          <p:cNvSpPr>
            <a:spLocks noGrp="1"/>
          </p:cNvSpPr>
          <p:nvPr>
            <p:ph type="pic" sz="quarter" idx="13"/>
          </p:nvPr>
        </p:nvSpPr>
        <p:spPr>
          <a:xfrm>
            <a:off x="7017382" y="3023239"/>
            <a:ext cx="1671681" cy="1671246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8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72001" y="1543050"/>
            <a:ext cx="4227224" cy="293751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39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2485482" y="0"/>
            <a:ext cx="6658518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23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und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2"/>
          <p:cNvSpPr>
            <a:spLocks noGrp="1"/>
          </p:cNvSpPr>
          <p:nvPr>
            <p:ph type="pic" sz="quarter" idx="10"/>
          </p:nvPr>
        </p:nvSpPr>
        <p:spPr>
          <a:xfrm>
            <a:off x="349194" y="1374230"/>
            <a:ext cx="3395107" cy="3394223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2485482" y="-1"/>
            <a:ext cx="6658518" cy="51435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38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3085713" cy="51435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48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1428750"/>
            <a:ext cx="9143999" cy="25146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85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1676" y="1285875"/>
            <a:ext cx="8467549" cy="25146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39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2628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62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1914525"/>
            <a:ext cx="9143999" cy="3228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75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2607603" y="28575"/>
            <a:ext cx="5116257" cy="511492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1421432" y="28575"/>
            <a:ext cx="5116257" cy="5114925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4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1999844"/>
            <a:ext cx="9143999" cy="1828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31676" y="1364389"/>
            <a:ext cx="2665700" cy="25574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225649" y="1364389"/>
            <a:ext cx="2665700" cy="25574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6119621" y="1364389"/>
            <a:ext cx="2665700" cy="25574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522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90484" y="508306"/>
            <a:ext cx="4064035" cy="4062977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1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428702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6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727208" y="0"/>
            <a:ext cx="3416792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10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Pad App Comp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1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2456900" y="1571625"/>
            <a:ext cx="2200848" cy="2200275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49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343726" y="257175"/>
            <a:ext cx="2943992" cy="48863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4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9143999" cy="25717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6" name="Рисунок 4"/>
          <p:cNvSpPr>
            <a:spLocks noGrp="1"/>
          </p:cNvSpPr>
          <p:nvPr>
            <p:ph type="pic" sz="quarter" idx="11"/>
          </p:nvPr>
        </p:nvSpPr>
        <p:spPr>
          <a:xfrm>
            <a:off x="0" y="1057275"/>
            <a:ext cx="2799889" cy="40862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20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885251" y="222646"/>
            <a:ext cx="2871344" cy="49208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3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185156" y="1271587"/>
            <a:ext cx="2530142" cy="38719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73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7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98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70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at we 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95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57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18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onry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onry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72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2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ponsive devices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92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04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phone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43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c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30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68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086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c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56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637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58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32990" y="217449"/>
            <a:ext cx="711075" cy="25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</p:spTree>
    <p:extLst>
      <p:ext uri="{BB962C8B-B14F-4D97-AF65-F5344CB8AC3E}">
        <p14:creationId xmlns:p14="http://schemas.microsoft.com/office/powerpoint/2010/main" val="2713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ct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35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32990" y="217449"/>
            <a:ext cx="711075" cy="25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</p:spTree>
    <p:extLst>
      <p:ext uri="{BB962C8B-B14F-4D97-AF65-F5344CB8AC3E}">
        <p14:creationId xmlns:p14="http://schemas.microsoft.com/office/powerpoint/2010/main" val="236809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tner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16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00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53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t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270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93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542647" y="1514475"/>
            <a:ext cx="1743529" cy="1743075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63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504923" y="542925"/>
            <a:ext cx="2238958" cy="43475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38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010096" y="442912"/>
            <a:ext cx="2530720" cy="2530061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3696846" y="3109912"/>
            <a:ext cx="2530720" cy="2530061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79230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227468" y="0"/>
            <a:ext cx="4204536" cy="5143792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2328278" y="0"/>
            <a:ext cx="4204536" cy="5143792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14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421073" y="1414463"/>
            <a:ext cx="1391799" cy="1391437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421073" y="3264694"/>
            <a:ext cx="1391799" cy="1391437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7266568" y="1414463"/>
            <a:ext cx="1391799" cy="1391437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7266568" y="3264694"/>
            <a:ext cx="1391799" cy="1391437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04573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543033" y="378485"/>
            <a:ext cx="2057936" cy="438653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05649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2514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71439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1"/>
          </p:nvPr>
        </p:nvSpPr>
        <p:spPr>
          <a:xfrm>
            <a:off x="4069936" y="3565253"/>
            <a:ext cx="1005172" cy="100491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77824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2546473" y="546750"/>
            <a:ext cx="4051055" cy="4050000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39421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258365" y="304800"/>
            <a:ext cx="2546815" cy="48387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69635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143263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11189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882572" y="485775"/>
            <a:ext cx="1378854" cy="1378495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4649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2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3257207" cy="51435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5369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872511" y="1167789"/>
            <a:ext cx="2808656" cy="2807924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57706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56942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90322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2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863870" y="1627566"/>
            <a:ext cx="1842684" cy="1842205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6" name="Рисунок 3"/>
          <p:cNvSpPr>
            <a:spLocks noGrp="1"/>
          </p:cNvSpPr>
          <p:nvPr>
            <p:ph type="pic" sz="quarter" idx="11"/>
          </p:nvPr>
        </p:nvSpPr>
        <p:spPr>
          <a:xfrm rot="18900000">
            <a:off x="3652041" y="1627566"/>
            <a:ext cx="1842684" cy="1842205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7" name="Рисунок 3"/>
          <p:cNvSpPr>
            <a:spLocks noGrp="1"/>
          </p:cNvSpPr>
          <p:nvPr>
            <p:ph type="pic" sz="quarter" idx="12"/>
          </p:nvPr>
        </p:nvSpPr>
        <p:spPr>
          <a:xfrm rot="18900000">
            <a:off x="6440213" y="1627567"/>
            <a:ext cx="1842684" cy="1842205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34707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2586038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56441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829628" y="714375"/>
            <a:ext cx="3314372" cy="39695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2341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3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490209" y="1445995"/>
            <a:ext cx="2163583" cy="216302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71687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716103" y="-1"/>
            <a:ext cx="4427897" cy="51435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1356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447918" y="3794695"/>
            <a:ext cx="748925" cy="74873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491948" y="3794695"/>
            <a:ext cx="748925" cy="74873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6571706" y="3794695"/>
            <a:ext cx="748925" cy="74873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74192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1676" y="1885951"/>
            <a:ext cx="3182774" cy="289389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8356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38764" y="575007"/>
            <a:ext cx="1825769" cy="1825294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4731241" y="575007"/>
            <a:ext cx="1825769" cy="1825294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2529470" y="2720897"/>
            <a:ext cx="1825769" cy="1825294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3" name="Рисунок 7"/>
          <p:cNvSpPr>
            <a:spLocks noGrp="1"/>
          </p:cNvSpPr>
          <p:nvPr>
            <p:ph type="pic" sz="quarter" idx="13"/>
          </p:nvPr>
        </p:nvSpPr>
        <p:spPr>
          <a:xfrm>
            <a:off x="6921946" y="2720897"/>
            <a:ext cx="1825769" cy="1825294"/>
          </a:xfrm>
          <a:prstGeom prst="diamond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87960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31675" y="1551567"/>
            <a:ext cx="2223899" cy="14600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2555574" y="1551567"/>
            <a:ext cx="2223899" cy="14600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331675" y="3033780"/>
            <a:ext cx="2223899" cy="14600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2555574" y="3033780"/>
            <a:ext cx="2223899" cy="14600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10283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14705" y="1893027"/>
            <a:ext cx="8514591" cy="2678974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33895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2201196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24095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47484" y="1477259"/>
            <a:ext cx="3139613" cy="3138795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95379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85355" y="1532354"/>
            <a:ext cx="1852775" cy="22574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49283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3486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0779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2857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14324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44777" y="1457325"/>
            <a:ext cx="3769904" cy="3120316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04249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AFB9CBDB-7382-4010-8F3F-EF36322D3C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5895" y="1635372"/>
            <a:ext cx="8272208" cy="2758727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55311C4B-626A-4876-A51C-97FB6793792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704463" y="4467102"/>
            <a:ext cx="2133599" cy="2738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69BCF35-4424-4C50-8EDF-675A0322100C}" type="datetime1">
              <a:rPr lang="en-GB"/>
              <a:pPr lvl="0"/>
              <a:t>16/11/2020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8CB85803-9467-4824-846C-BA3A10ED63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5895" y="4463859"/>
            <a:ext cx="5187905" cy="2738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8DE30E1E-D8AB-48EF-B03D-040FB6303A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7918726" y="4467102"/>
            <a:ext cx="789383" cy="2738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665FDC0B-9A10-4154-A499-0FA626509B26}" type="slidenum"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314794"/>
            <a:ext cx="8079456" cy="95322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24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830117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691296"/>
      </p:ext>
    </p:extLst>
  </p:cSld>
  <p:clrMapOvr>
    <a:masterClrMapping/>
  </p:clrMapOvr>
  <p:transition spd="med">
    <p:pull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62813"/>
      </p:ext>
    </p:extLst>
  </p:cSld>
  <p:clrMapOvr>
    <a:masterClrMapping/>
  </p:clrMapOvr>
  <p:transition spd="med">
    <p:pull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822579"/>
            <a:ext cx="7192913" cy="100012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55838"/>
      </p:ext>
    </p:extLst>
  </p:cSld>
  <p:clrMapOvr>
    <a:masterClrMapping/>
  </p:clrMapOvr>
  <p:transition spd="med">
    <p:pull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9464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57338"/>
            <a:ext cx="3642631" cy="271700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8037" y="1557338"/>
            <a:ext cx="3642631" cy="27170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07267"/>
      </p:ext>
    </p:extLst>
  </p:cSld>
  <p:clrMapOvr>
    <a:masterClrMapping/>
  </p:clrMapOvr>
  <p:transition spd="med">
    <p:pull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=""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771900" cy="307496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=""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768" y="1300880"/>
            <a:ext cx="3771900" cy="30749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4510" y="1391365"/>
            <a:ext cx="3573573" cy="519371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4510" y="2026578"/>
            <a:ext cx="3573573" cy="2282650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2374" y="1391365"/>
            <a:ext cx="3584687" cy="519371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2376" y="2026578"/>
            <a:ext cx="3584686" cy="2282650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64250"/>
      </p:ext>
    </p:extLst>
  </p:cSld>
  <p:clrMapOvr>
    <a:masterClrMapping/>
  </p:clrMapOvr>
  <p:transition spd="med">
    <p:pull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023163"/>
      </p:ext>
    </p:extLst>
  </p:cSld>
  <p:clrMapOvr>
    <a:masterClrMapping/>
  </p:clrMapOvr>
  <p:transition spd="med">
    <p:pull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29716"/>
      </p:ext>
    </p:extLst>
  </p:cSld>
  <p:clrMapOvr>
    <a:masterClrMapping/>
  </p:clrMapOvr>
  <p:transition spd="med">
    <p:pull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1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005013"/>
            <a:ext cx="2780167" cy="226218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83236"/>
      </p:ext>
    </p:extLst>
  </p:cSld>
  <p:clrMapOvr>
    <a:masterClrMapping/>
  </p:clrMapOvr>
  <p:transition spd="med">
    <p:pull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=""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572776"/>
            <a:ext cx="4280924" cy="125666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5273" y="2009775"/>
            <a:ext cx="3441071" cy="235177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788641"/>
      </p:ext>
    </p:extLst>
  </p:cSld>
  <p:clrMapOvr>
    <a:masterClrMapping/>
  </p:clrMapOvr>
  <p:transition spd="med">
    <p:pull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=""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935796"/>
            <a:ext cx="7765322" cy="40760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91108"/>
      </p:ext>
    </p:extLst>
  </p:cSld>
  <p:clrMapOvr>
    <a:masterClrMapping/>
  </p:clrMapOvr>
  <p:transition spd="med">
    <p:pull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863699"/>
      </p:ext>
    </p:extLst>
  </p:cSld>
  <p:clrMapOvr>
    <a:masterClrMapping/>
  </p:clrMapOvr>
  <p:transition spd="med">
    <p:pull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718713"/>
      </p:ext>
    </p:extLst>
  </p:cSld>
  <p:clrMapOvr>
    <a:masterClrMapping/>
  </p:clrMapOvr>
  <p:transition spd="med">
    <p:pull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109298"/>
      </p:ext>
    </p:extLst>
  </p:cSld>
  <p:clrMapOvr>
    <a:masterClrMapping/>
  </p:clrMapOvr>
  <p:transition spd="med">
    <p:pull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573587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076084"/>
            <a:ext cx="2475738" cy="2267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573587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076084"/>
            <a:ext cx="2475738" cy="2267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573587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076083"/>
            <a:ext cx="2475738" cy="2267317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51702"/>
      </p:ext>
    </p:extLst>
  </p:cSld>
  <p:clrMapOvr>
    <a:masterClrMapping/>
  </p:clrMapOvr>
  <p:transition spd="med">
    <p:pull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=""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=""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=""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429332"/>
            <a:ext cx="2475738" cy="91406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429331"/>
            <a:ext cx="2475738" cy="91406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429331"/>
            <a:ext cx="2475738" cy="91406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30149"/>
      </p:ext>
    </p:extLst>
  </p:cSld>
  <p:clrMapOvr>
    <a:masterClrMapping/>
  </p:clrMapOvr>
  <p:transition spd="med">
    <p:pull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371305"/>
      </p:ext>
    </p:extLst>
  </p:cSld>
  <p:clrMapOvr>
    <a:masterClrMapping/>
  </p:clrMapOvr>
  <p:transition spd="med">
    <p:pull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97586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26.xml"/><Relationship Id="rId42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52.xml"/><Relationship Id="rId63" Type="http://schemas.openxmlformats.org/officeDocument/2006/relationships/slideLayout" Target="../slideLayouts/slideLayout68.xml"/><Relationship Id="rId68" Type="http://schemas.openxmlformats.org/officeDocument/2006/relationships/slideLayout" Target="../slideLayouts/slideLayout73.xml"/><Relationship Id="rId84" Type="http://schemas.openxmlformats.org/officeDocument/2006/relationships/slideLayout" Target="../slideLayouts/slideLayout89.xml"/><Relationship Id="rId89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21.xml"/><Relationship Id="rId107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6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53" Type="http://schemas.openxmlformats.org/officeDocument/2006/relationships/slideLayout" Target="../slideLayouts/slideLayout58.xml"/><Relationship Id="rId58" Type="http://schemas.openxmlformats.org/officeDocument/2006/relationships/slideLayout" Target="../slideLayouts/slideLayout63.xml"/><Relationship Id="rId74" Type="http://schemas.openxmlformats.org/officeDocument/2006/relationships/slideLayout" Target="../slideLayouts/slideLayout79.xml"/><Relationship Id="rId79" Type="http://schemas.openxmlformats.org/officeDocument/2006/relationships/slideLayout" Target="../slideLayouts/slideLayout84.xml"/><Relationship Id="rId102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.xml"/><Relationship Id="rId90" Type="http://schemas.openxmlformats.org/officeDocument/2006/relationships/slideLayout" Target="../slideLayouts/slideLayout95.xml"/><Relationship Id="rId95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48.xml"/><Relationship Id="rId48" Type="http://schemas.openxmlformats.org/officeDocument/2006/relationships/slideLayout" Target="../slideLayouts/slideLayout53.xml"/><Relationship Id="rId64" Type="http://schemas.openxmlformats.org/officeDocument/2006/relationships/slideLayout" Target="../slideLayouts/slideLayout69.xml"/><Relationship Id="rId69" Type="http://schemas.openxmlformats.org/officeDocument/2006/relationships/slideLayout" Target="../slideLayouts/slideLayout74.xml"/><Relationship Id="rId80" Type="http://schemas.openxmlformats.org/officeDocument/2006/relationships/slideLayout" Target="../slideLayouts/slideLayout85.xml"/><Relationship Id="rId85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43.xml"/><Relationship Id="rId59" Type="http://schemas.openxmlformats.org/officeDocument/2006/relationships/slideLayout" Target="../slideLayouts/slideLayout64.xml"/><Relationship Id="rId103" Type="http://schemas.openxmlformats.org/officeDocument/2006/relationships/slideLayout" Target="../slideLayouts/slideLayout108.xml"/><Relationship Id="rId108" Type="http://schemas.openxmlformats.org/officeDocument/2006/relationships/slideLayout" Target="../slideLayouts/slideLayout113.xml"/><Relationship Id="rId54" Type="http://schemas.openxmlformats.org/officeDocument/2006/relationships/slideLayout" Target="../slideLayouts/slideLayout59.xml"/><Relationship Id="rId70" Type="http://schemas.openxmlformats.org/officeDocument/2006/relationships/slideLayout" Target="../slideLayouts/slideLayout75.xml"/><Relationship Id="rId75" Type="http://schemas.openxmlformats.org/officeDocument/2006/relationships/slideLayout" Target="../slideLayouts/slideLayout80.xml"/><Relationship Id="rId91" Type="http://schemas.openxmlformats.org/officeDocument/2006/relationships/slideLayout" Target="../slideLayouts/slideLayout96.xml"/><Relationship Id="rId96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49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62.xml"/><Relationship Id="rId106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5.xml"/><Relationship Id="rId31" Type="http://schemas.openxmlformats.org/officeDocument/2006/relationships/slideLayout" Target="../slideLayouts/slideLayout36.xml"/><Relationship Id="rId44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57.xml"/><Relationship Id="rId60" Type="http://schemas.openxmlformats.org/officeDocument/2006/relationships/slideLayout" Target="../slideLayouts/slideLayout65.xml"/><Relationship Id="rId65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78.xml"/><Relationship Id="rId78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86.xml"/><Relationship Id="rId86" Type="http://schemas.openxmlformats.org/officeDocument/2006/relationships/slideLayout" Target="../slideLayouts/slideLayout91.xml"/><Relationship Id="rId94" Type="http://schemas.openxmlformats.org/officeDocument/2006/relationships/slideLayout" Target="../slideLayouts/slideLayout99.xml"/><Relationship Id="rId99" Type="http://schemas.openxmlformats.org/officeDocument/2006/relationships/slideLayout" Target="../slideLayouts/slideLayout104.xml"/><Relationship Id="rId101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9" Type="http://schemas.openxmlformats.org/officeDocument/2006/relationships/slideLayout" Target="../slideLayouts/slideLayout44.xml"/><Relationship Id="rId109" Type="http://schemas.openxmlformats.org/officeDocument/2006/relationships/theme" Target="../theme/theme2.xml"/><Relationship Id="rId34" Type="http://schemas.openxmlformats.org/officeDocument/2006/relationships/slideLayout" Target="../slideLayouts/slideLayout39.xml"/><Relationship Id="rId50" Type="http://schemas.openxmlformats.org/officeDocument/2006/relationships/slideLayout" Target="../slideLayouts/slideLayout55.xml"/><Relationship Id="rId55" Type="http://schemas.openxmlformats.org/officeDocument/2006/relationships/slideLayout" Target="../slideLayouts/slideLayout60.xml"/><Relationship Id="rId76" Type="http://schemas.openxmlformats.org/officeDocument/2006/relationships/slideLayout" Target="../slideLayouts/slideLayout81.xml"/><Relationship Id="rId97" Type="http://schemas.openxmlformats.org/officeDocument/2006/relationships/slideLayout" Target="../slideLayouts/slideLayout102.xml"/><Relationship Id="rId104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2.xml"/><Relationship Id="rId71" Type="http://schemas.openxmlformats.org/officeDocument/2006/relationships/slideLayout" Target="../slideLayouts/slideLayout76.xml"/><Relationship Id="rId9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7.xml"/><Relationship Id="rId29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29.xml"/><Relationship Id="rId40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50.xml"/><Relationship Id="rId66" Type="http://schemas.openxmlformats.org/officeDocument/2006/relationships/slideLayout" Target="../slideLayouts/slideLayout71.xml"/><Relationship Id="rId87" Type="http://schemas.openxmlformats.org/officeDocument/2006/relationships/slideLayout" Target="../slideLayouts/slideLayout92.xml"/><Relationship Id="rId61" Type="http://schemas.openxmlformats.org/officeDocument/2006/relationships/slideLayout" Target="../slideLayouts/slideLayout66.xml"/><Relationship Id="rId82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19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56" Type="http://schemas.openxmlformats.org/officeDocument/2006/relationships/slideLayout" Target="../slideLayouts/slideLayout61.xml"/><Relationship Id="rId77" Type="http://schemas.openxmlformats.org/officeDocument/2006/relationships/slideLayout" Target="../slideLayouts/slideLayout82.xml"/><Relationship Id="rId100" Type="http://schemas.openxmlformats.org/officeDocument/2006/relationships/slideLayout" Target="../slideLayouts/slideLayout105.xml"/><Relationship Id="rId105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3.xml"/><Relationship Id="rId51" Type="http://schemas.openxmlformats.org/officeDocument/2006/relationships/slideLayout" Target="../slideLayouts/slideLayout56.xml"/><Relationship Id="rId72" Type="http://schemas.openxmlformats.org/officeDocument/2006/relationships/slideLayout" Target="../slideLayouts/slideLayout77.xml"/><Relationship Id="rId93" Type="http://schemas.openxmlformats.org/officeDocument/2006/relationships/slideLayout" Target="../slideLayouts/slideLayout98.xml"/><Relationship Id="rId9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.xml"/><Relationship Id="rId25" Type="http://schemas.openxmlformats.org/officeDocument/2006/relationships/slideLayout" Target="../slideLayouts/slideLayout30.xml"/><Relationship Id="rId46" Type="http://schemas.openxmlformats.org/officeDocument/2006/relationships/slideLayout" Target="../slideLayouts/slideLayout51.xml"/><Relationship Id="rId67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25.xml"/><Relationship Id="rId41" Type="http://schemas.openxmlformats.org/officeDocument/2006/relationships/slideLayout" Target="../slideLayouts/slideLayout46.xml"/><Relationship Id="rId62" Type="http://schemas.openxmlformats.org/officeDocument/2006/relationships/slideLayout" Target="../slideLayouts/slideLayout67.xml"/><Relationship Id="rId83" Type="http://schemas.openxmlformats.org/officeDocument/2006/relationships/slideLayout" Target="../slideLayouts/slideLayout88.xml"/><Relationship Id="rId88" Type="http://schemas.openxmlformats.org/officeDocument/2006/relationships/slideLayout" Target="../slideLayouts/slideLayout9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="" xmlns:a16="http://schemas.microsoft.com/office/drawing/2014/main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="" xmlns:a16="http://schemas.microsoft.com/office/drawing/2014/main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SMART4ALL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8" r:id="rId4"/>
    <p:sldLayoutId id="2147483669" r:id="rId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02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  <p:sldLayoutId id="2147483706" r:id="rId23"/>
    <p:sldLayoutId id="2147483707" r:id="rId24"/>
    <p:sldLayoutId id="2147483708" r:id="rId25"/>
    <p:sldLayoutId id="2147483709" r:id="rId26"/>
    <p:sldLayoutId id="2147483710" r:id="rId27"/>
    <p:sldLayoutId id="2147483711" r:id="rId28"/>
    <p:sldLayoutId id="2147483712" r:id="rId29"/>
    <p:sldLayoutId id="2147483713" r:id="rId30"/>
    <p:sldLayoutId id="2147483714" r:id="rId31"/>
    <p:sldLayoutId id="2147483715" r:id="rId32"/>
    <p:sldLayoutId id="2147483716" r:id="rId33"/>
    <p:sldLayoutId id="2147483717" r:id="rId34"/>
    <p:sldLayoutId id="2147483718" r:id="rId35"/>
    <p:sldLayoutId id="2147483719" r:id="rId36"/>
    <p:sldLayoutId id="2147483720" r:id="rId37"/>
    <p:sldLayoutId id="2147483721" r:id="rId38"/>
    <p:sldLayoutId id="2147483722" r:id="rId39"/>
    <p:sldLayoutId id="2147483723" r:id="rId40"/>
    <p:sldLayoutId id="2147483724" r:id="rId41"/>
    <p:sldLayoutId id="2147483725" r:id="rId42"/>
    <p:sldLayoutId id="2147483726" r:id="rId43"/>
    <p:sldLayoutId id="2147483727" r:id="rId44"/>
    <p:sldLayoutId id="2147483728" r:id="rId45"/>
    <p:sldLayoutId id="2147483729" r:id="rId46"/>
    <p:sldLayoutId id="2147483730" r:id="rId47"/>
    <p:sldLayoutId id="2147483731" r:id="rId48"/>
    <p:sldLayoutId id="2147483732" r:id="rId49"/>
    <p:sldLayoutId id="2147483733" r:id="rId50"/>
    <p:sldLayoutId id="2147483734" r:id="rId51"/>
    <p:sldLayoutId id="2147483735" r:id="rId52"/>
    <p:sldLayoutId id="2147483736" r:id="rId53"/>
    <p:sldLayoutId id="2147483737" r:id="rId54"/>
    <p:sldLayoutId id="2147483738" r:id="rId55"/>
    <p:sldLayoutId id="2147483739" r:id="rId56"/>
    <p:sldLayoutId id="2147483740" r:id="rId57"/>
    <p:sldLayoutId id="2147483741" r:id="rId58"/>
    <p:sldLayoutId id="2147483742" r:id="rId59"/>
    <p:sldLayoutId id="2147483743" r:id="rId60"/>
    <p:sldLayoutId id="2147483744" r:id="rId61"/>
    <p:sldLayoutId id="2147483745" r:id="rId62"/>
    <p:sldLayoutId id="2147483746" r:id="rId63"/>
    <p:sldLayoutId id="2147483747" r:id="rId64"/>
    <p:sldLayoutId id="2147483748" r:id="rId65"/>
    <p:sldLayoutId id="2147483749" r:id="rId66"/>
    <p:sldLayoutId id="2147483750" r:id="rId67"/>
    <p:sldLayoutId id="2147483751" r:id="rId68"/>
    <p:sldLayoutId id="2147483752" r:id="rId69"/>
    <p:sldLayoutId id="2147483753" r:id="rId70"/>
    <p:sldLayoutId id="2147483754" r:id="rId71"/>
    <p:sldLayoutId id="2147483755" r:id="rId72"/>
    <p:sldLayoutId id="2147483756" r:id="rId73"/>
    <p:sldLayoutId id="2147483757" r:id="rId74"/>
    <p:sldLayoutId id="2147483758" r:id="rId75"/>
    <p:sldLayoutId id="2147483759" r:id="rId76"/>
    <p:sldLayoutId id="2147483760" r:id="rId77"/>
    <p:sldLayoutId id="2147483761" r:id="rId78"/>
    <p:sldLayoutId id="2147483762" r:id="rId79"/>
    <p:sldLayoutId id="2147483763" r:id="rId80"/>
    <p:sldLayoutId id="2147483764" r:id="rId81"/>
    <p:sldLayoutId id="2147483765" r:id="rId82"/>
    <p:sldLayoutId id="2147483766" r:id="rId83"/>
    <p:sldLayoutId id="2147483767" r:id="rId84"/>
    <p:sldLayoutId id="2147483768" r:id="rId85"/>
    <p:sldLayoutId id="2147483769" r:id="rId86"/>
    <p:sldLayoutId id="2147483770" r:id="rId87"/>
    <p:sldLayoutId id="2147483771" r:id="rId88"/>
    <p:sldLayoutId id="2147483772" r:id="rId89"/>
    <p:sldLayoutId id="2147483773" r:id="rId90"/>
    <p:sldLayoutId id="2147483774" r:id="rId91"/>
    <p:sldLayoutId id="2147483775" r:id="rId92"/>
    <p:sldLayoutId id="2147483776" r:id="rId93"/>
    <p:sldLayoutId id="2147483777" r:id="rId94"/>
    <p:sldLayoutId id="2147483778" r:id="rId95"/>
    <p:sldLayoutId id="2147483779" r:id="rId96"/>
    <p:sldLayoutId id="2147483780" r:id="rId97"/>
    <p:sldLayoutId id="2147483781" r:id="rId98"/>
    <p:sldLayoutId id="2147483782" r:id="rId99"/>
    <p:sldLayoutId id="2147483783" r:id="rId100"/>
    <p:sldLayoutId id="2147483784" r:id="rId101"/>
    <p:sldLayoutId id="2147483785" r:id="rId102"/>
    <p:sldLayoutId id="2147483786" r:id="rId103"/>
    <p:sldLayoutId id="2147483787" r:id="rId104"/>
    <p:sldLayoutId id="2147483788" r:id="rId105"/>
    <p:sldLayoutId id="2147483789" r:id="rId106"/>
    <p:sldLayoutId id="2147483790" r:id="rId107"/>
    <p:sldLayoutId id="2147483791" r:id="rId10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663" rtl="0" eaLnBrk="1" latinLnBrk="0" hangingPunct="1">
        <a:lnSpc>
          <a:spcPct val="90000"/>
        </a:lnSpc>
        <a:spcBef>
          <a:spcPct val="0"/>
        </a:spcBef>
        <a:buNone/>
        <a:defRPr lang="en-US" sz="225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171416" indent="-171416" algn="l" defTabSz="68566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514247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5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857079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35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1199910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1542742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1885573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05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236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067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2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63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95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26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157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89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20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652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942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57338"/>
            <a:ext cx="7765322" cy="278606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50056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500562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500562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524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transition spd="med">
    <p:pull/>
  </p:transition>
  <p:hf sldNum="0" hdr="0" ftr="0" dt="0"/>
  <p:txStyles>
    <p:titleStyle>
      <a:lvl1pPr algn="ctr" defTabSz="342900" rtl="0" eaLnBrk="1" latinLnBrk="0" hangingPunct="1">
        <a:lnSpc>
          <a:spcPct val="90000"/>
        </a:lnSpc>
        <a:spcBef>
          <a:spcPct val="0"/>
        </a:spcBef>
        <a:buNone/>
        <a:defRPr sz="3600" i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lnSpc>
          <a:spcPct val="110000"/>
        </a:lnSpc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u.edu.ba/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://www.verlab.b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dmbiubih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lejla@verlab.b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271477"/>
            <a:ext cx="9144000" cy="1192627"/>
          </a:xfrm>
        </p:spPr>
        <p:txBody>
          <a:bodyPr/>
          <a:lstStyle/>
          <a:p>
            <a:r>
              <a:rPr lang="en-US" dirty="0"/>
              <a:t>Assist. prof. dr. Lejla Gurbeta </a:t>
            </a:r>
            <a:r>
              <a:rPr lang="en-US" dirty="0" err="1"/>
              <a:t>Pokvi</a:t>
            </a:r>
            <a:r>
              <a:rPr lang="hr-BA" dirty="0"/>
              <a:t>ć</a:t>
            </a:r>
          </a:p>
          <a:p>
            <a:r>
              <a:rPr lang="hr-BA" dirty="0"/>
              <a:t>Verlab </a:t>
            </a:r>
            <a:r>
              <a:rPr lang="hr-BA" dirty="0" err="1"/>
              <a:t>Ltd</a:t>
            </a:r>
            <a:r>
              <a:rPr lang="hr-BA" dirty="0"/>
              <a:t> Sarajevo, </a:t>
            </a:r>
            <a:r>
              <a:rPr lang="hr-BA" dirty="0" err="1"/>
              <a:t>Bosnia</a:t>
            </a:r>
            <a:r>
              <a:rPr lang="hr-BA" dirty="0"/>
              <a:t> </a:t>
            </a:r>
            <a:r>
              <a:rPr lang="hr-BA" dirty="0" err="1"/>
              <a:t>and</a:t>
            </a:r>
            <a:r>
              <a:rPr lang="hr-BA" dirty="0"/>
              <a:t> </a:t>
            </a:r>
            <a:r>
              <a:rPr lang="hr-BA" dirty="0" err="1"/>
              <a:t>Herzegovina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885617"/>
            <a:ext cx="9143999" cy="1344031"/>
          </a:xfrm>
        </p:spPr>
        <p:txBody>
          <a:bodyPr>
            <a:noAutofit/>
          </a:bodyPr>
          <a:lstStyle/>
          <a:p>
            <a:r>
              <a:rPr lang="hr-BA" sz="2400" dirty="0"/>
              <a:t>KTE: </a:t>
            </a:r>
            <a:r>
              <a:rPr lang="en-US" sz="2400" dirty="0"/>
              <a:t>Capacity building for development of innovative system for prediction of Medical Device</a:t>
            </a:r>
            <a:r>
              <a:rPr lang="hr-BA" sz="2400" dirty="0"/>
              <a:t> </a:t>
            </a:r>
            <a:r>
              <a:rPr lang="en-US" sz="2400" dirty="0"/>
              <a:t>performance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DE34864A-36B0-2C46-909E-4E8E09DE4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" y="1016813"/>
            <a:ext cx="4015626" cy="3615910"/>
          </a:xfrm>
        </p:spPr>
        <p:txBody>
          <a:bodyPr>
            <a:normAutofit fontScale="77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400" b="1" dirty="0"/>
              <a:t>WORK</a:t>
            </a:r>
          </a:p>
          <a:p>
            <a:pPr marL="228600" indent="-228600">
              <a:spcBef>
                <a:spcPts val="1000"/>
              </a:spcBef>
              <a:buClr>
                <a:schemeClr val="dk1"/>
              </a:buClr>
              <a:buSzPts val="2200"/>
            </a:pPr>
            <a:r>
              <a:rPr lang="en-US" sz="2400" dirty="0"/>
              <a:t>Head of the laboratory at Verlab (</a:t>
            </a:r>
            <a:r>
              <a:rPr lang="en-US" sz="2400" u="sng" dirty="0">
                <a:solidFill>
                  <a:schemeClr val="hlink"/>
                </a:solidFill>
                <a:hlinkClick r:id="rId2"/>
              </a:rPr>
              <a:t>www.verlab.ba</a:t>
            </a:r>
            <a:r>
              <a:rPr lang="en-US" sz="24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Assistant professor at International Burch University (</a:t>
            </a:r>
            <a:r>
              <a:rPr lang="en-US" sz="2400" u="sng" dirty="0">
                <a:solidFill>
                  <a:schemeClr val="hlink"/>
                </a:solidFill>
                <a:hlinkClick r:id="rId3"/>
              </a:rPr>
              <a:t>www.ibu.edu.ba</a:t>
            </a:r>
            <a:r>
              <a:rPr lang="en-US" sz="2400" dirty="0"/>
              <a:t>) </a:t>
            </a:r>
            <a:endParaRPr lang="en-US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General Secretary at BH Medical and Biological Engineering Society (</a:t>
            </a:r>
            <a:r>
              <a:rPr lang="en-US" sz="2400" u="sng" dirty="0">
                <a:solidFill>
                  <a:schemeClr val="hlink"/>
                </a:solidFill>
                <a:hlinkClick r:id="rId4"/>
              </a:rPr>
              <a:t>www.dmbiubih.org</a:t>
            </a:r>
            <a:r>
              <a:rPr lang="en-US" sz="24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IFMBE CED Collaborator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400" dirty="0"/>
              <a:t>Councilor for EAMBES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en-US" sz="2400" i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400" i="1" u="sng" dirty="0"/>
              <a:t>Academic rank: </a:t>
            </a:r>
            <a:r>
              <a:rPr lang="en-US" sz="2400" u="sng" dirty="0"/>
              <a:t>Assistant professor</a:t>
            </a:r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About me . . .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  <p:pic>
        <p:nvPicPr>
          <p:cNvPr id="8" name="Google Shape;345;p3">
            <a:extLst>
              <a:ext uri="{FF2B5EF4-FFF2-40B4-BE49-F238E27FC236}">
                <a16:creationId xmlns="" xmlns:a16="http://schemas.microsoft.com/office/drawing/2014/main" id="{2DBD34E6-3F13-4093-8350-6B853439750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05454" y="118460"/>
            <a:ext cx="4316296" cy="2453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46;p3">
            <a:extLst>
              <a:ext uri="{FF2B5EF4-FFF2-40B4-BE49-F238E27FC236}">
                <a16:creationId xmlns="" xmlns:a16="http://schemas.microsoft.com/office/drawing/2014/main" id="{32C66FC0-296E-4B2E-809B-F98C82777F5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51882" y="1631014"/>
            <a:ext cx="3792118" cy="1928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47;p3">
            <a:extLst>
              <a:ext uri="{FF2B5EF4-FFF2-40B4-BE49-F238E27FC236}">
                <a16:creationId xmlns="" xmlns:a16="http://schemas.microsoft.com/office/drawing/2014/main" id="{DA1172A6-C99F-42AB-8162-32FA0DA8A7D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52125" y="2815693"/>
            <a:ext cx="3946950" cy="19282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713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0939" y="222050"/>
            <a:ext cx="82277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700" dirty="0">
                <a:solidFill>
                  <a:schemeClr val="bg1"/>
                </a:solidFill>
                <a:latin typeface="Bebas Neue" charset="0"/>
                <a:ea typeface="Bebas Neue" charset="0"/>
                <a:cs typeface="Bebas Neue" charset="0"/>
              </a:rPr>
              <a:t>About Verlab . . .</a:t>
            </a:r>
            <a:endParaRPr lang="ru-RU" sz="2700" dirty="0">
              <a:solidFill>
                <a:schemeClr val="bg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24" name="Прямая соединительная линия 2"/>
          <p:cNvCxnSpPr/>
          <p:nvPr/>
        </p:nvCxnSpPr>
        <p:spPr>
          <a:xfrm>
            <a:off x="453989" y="898802"/>
            <a:ext cx="8227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844CE3E-C3CA-4149-A5C1-6C087BDE8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26" y="1391595"/>
            <a:ext cx="6092823" cy="25649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6CF3DB1B-D89C-4BC0-9F9E-6B780B9AF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849" y="1418953"/>
            <a:ext cx="2402308" cy="34833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29328" y="4253172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b="1" dirty="0">
                <a:solidFill>
                  <a:schemeClr val="accent6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Founded in 2014  - &gt; Small – size – enterprise (SME) </a:t>
            </a:r>
          </a:p>
          <a:p>
            <a:endParaRPr lang="en-GB" sz="1350" b="1" dirty="0">
              <a:solidFill>
                <a:schemeClr val="accent6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434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1" r="43617"/>
          <a:stretch/>
        </p:blipFill>
        <p:spPr>
          <a:xfrm>
            <a:off x="782867" y="820087"/>
            <a:ext cx="1550625" cy="4091466"/>
          </a:xfrm>
        </p:spPr>
      </p:pic>
      <p:sp>
        <p:nvSpPr>
          <p:cNvPr id="23" name="TextBox 22"/>
          <p:cNvSpPr txBox="1"/>
          <p:nvPr/>
        </p:nvSpPr>
        <p:spPr>
          <a:xfrm>
            <a:off x="453988" y="231947"/>
            <a:ext cx="82277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700" dirty="0">
                <a:solidFill>
                  <a:schemeClr val="bg1"/>
                </a:solidFill>
                <a:latin typeface="Bebas Neue" charset="0"/>
                <a:ea typeface="Bebas Neue" charset="0"/>
                <a:cs typeface="Bebas Neue" charset="0"/>
              </a:rPr>
              <a:t>About Verlab . . .</a:t>
            </a:r>
            <a:endParaRPr lang="ru-RU" sz="2700" dirty="0">
              <a:solidFill>
                <a:schemeClr val="bg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24" name="Прямая соединительная линия 2"/>
          <p:cNvCxnSpPr/>
          <p:nvPr/>
        </p:nvCxnSpPr>
        <p:spPr>
          <a:xfrm>
            <a:off x="453989" y="898802"/>
            <a:ext cx="8227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94113" y="1162878"/>
            <a:ext cx="5918753" cy="362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>
                <a:latin typeface="Open Sans" charset="0"/>
                <a:ea typeface="Open Sans" charset="0"/>
                <a:cs typeface="Open Sans" charset="0"/>
              </a:rPr>
              <a:t>VERLAB IS:</a:t>
            </a:r>
          </a:p>
          <a:p>
            <a:r>
              <a:rPr lang="en-GB" sz="1350" b="1" dirty="0">
                <a:latin typeface="Open Sans" charset="0"/>
                <a:ea typeface="Open Sans" charset="0"/>
                <a:cs typeface="Open Sans" charset="0"/>
              </a:rPr>
              <a:t> </a:t>
            </a:r>
          </a:p>
          <a:p>
            <a:pPr algn="just"/>
            <a:r>
              <a:rPr lang="en-GB" sz="1350" b="1" dirty="0">
                <a:solidFill>
                  <a:schemeClr val="accent2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Appointed </a:t>
            </a:r>
            <a:r>
              <a:rPr lang="en-GB" sz="1350" b="1" dirty="0">
                <a:latin typeface="Open Sans" charset="0"/>
                <a:ea typeface="Open Sans" charset="0"/>
                <a:cs typeface="Open Sans" charset="0"/>
              </a:rPr>
              <a:t>by the Institute of Metrology of B&amp;H as Metrology laboratory, for provision of testing services and verification of etalons and devices in healthcare in the field of medical instruments with measurement function in Bosnia and Herzegovina.</a:t>
            </a:r>
          </a:p>
          <a:p>
            <a:pPr algn="just"/>
            <a:endParaRPr lang="en-GB" sz="1350" b="1" dirty="0">
              <a:latin typeface="Open Sans" charset="0"/>
              <a:ea typeface="Open Sans" charset="0"/>
              <a:cs typeface="Open Sans" charset="0"/>
            </a:endParaRPr>
          </a:p>
          <a:p>
            <a:pPr algn="just"/>
            <a:r>
              <a:rPr lang="en-GB" sz="1350" b="1" dirty="0">
                <a:solidFill>
                  <a:schemeClr val="accent2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Accredited</a:t>
            </a:r>
            <a:r>
              <a:rPr lang="en-GB" sz="1350" b="1" dirty="0">
                <a:latin typeface="Open Sans" charset="0"/>
                <a:ea typeface="Open Sans" charset="0"/>
                <a:cs typeface="Open Sans" charset="0"/>
              </a:rPr>
              <a:t> laboratory, by the Institute for Accreditation of Bosnia and Herzegovina (BATA), according to BAS EN ISO / IEC 17020: 2013 standard, to perform inspection in the field of blood pressure measuring devices.</a:t>
            </a:r>
          </a:p>
          <a:p>
            <a:pPr algn="just"/>
            <a:endParaRPr lang="en-GB" sz="1350" b="1" dirty="0">
              <a:latin typeface="Open Sans" charset="0"/>
              <a:ea typeface="Open Sans" charset="0"/>
              <a:cs typeface="Open Sans" charset="0"/>
            </a:endParaRPr>
          </a:p>
          <a:p>
            <a:pPr algn="just"/>
            <a:r>
              <a:rPr lang="en-GB" sz="1350" b="1" dirty="0">
                <a:solidFill>
                  <a:schemeClr val="accent2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Certified</a:t>
            </a:r>
            <a:r>
              <a:rPr lang="en-GB" sz="1350" b="1" dirty="0">
                <a:latin typeface="Open Sans" charset="0"/>
                <a:ea typeface="Open Sans" charset="0"/>
                <a:cs typeface="Open Sans" charset="0"/>
              </a:rPr>
              <a:t> Laboratory, by Bureau Veritas (UKAS Management Systems), according to ISO 9001: 2015 standard, for performance of medical device inspection procedure in healthcare.</a:t>
            </a:r>
            <a:endParaRPr lang="en-GB" sz="1350" dirty="0">
              <a:latin typeface="Open Sans" charset="0"/>
              <a:ea typeface="Open Sans" charset="0"/>
              <a:cs typeface="Open Sans" charset="0"/>
            </a:endParaRPr>
          </a:p>
          <a:p>
            <a:endParaRPr lang="en-US" sz="135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39742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B6D42B7-0903-426C-A067-2272EC9A4A2A}"/>
              </a:ext>
            </a:extLst>
          </p:cNvPr>
          <p:cNvSpPr txBox="1"/>
          <p:nvPr/>
        </p:nvSpPr>
        <p:spPr>
          <a:xfrm>
            <a:off x="501650" y="1140589"/>
            <a:ext cx="84391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Medical devices have a fundamental role in saving lives by providing innovative healthcare solutions for the diagnosis, prevention, monitoring, prediction, prognosis, treatment or alleviation of disease.</a:t>
            </a:r>
            <a:endParaRPr lang="hr-BA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hr-BA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The medical devices sector is essential to the provision of healthcare to citizens and is an important player in both the European and global economy.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C49AFD8D-A5F0-4893-9603-0CDF63F99CA7}"/>
              </a:ext>
            </a:extLst>
          </p:cNvPr>
          <p:cNvSpPr txBox="1">
            <a:spLocks/>
          </p:cNvSpPr>
          <p:nvPr/>
        </p:nvSpPr>
        <p:spPr>
          <a:xfrm>
            <a:off x="501650" y="182880"/>
            <a:ext cx="7626096" cy="88468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hr-BA" dirty="0"/>
              <a:t>About Verlab . . 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0CA6FB9-758B-471D-8C62-682E8B654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1" y="3046221"/>
            <a:ext cx="1969982" cy="17146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CB8E1E5-FCA9-4E94-9C4C-C87D7F7EA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633" y="3094942"/>
            <a:ext cx="2282694" cy="1714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F845D20-428D-4AED-A722-0DEF2A0DB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771" y="2925425"/>
            <a:ext cx="3025384" cy="215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95075"/>
      </p:ext>
    </p:extLst>
  </p:cSld>
  <p:clrMapOvr>
    <a:masterClrMapping/>
  </p:clrMapOvr>
  <p:transition spd="slow" advClick="0" advTm="1000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53989" y="243434"/>
            <a:ext cx="97481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700" dirty="0">
                <a:solidFill>
                  <a:schemeClr val="bg1"/>
                </a:solidFill>
                <a:latin typeface="Bebas Neue" charset="0"/>
                <a:ea typeface="Bebas Neue" charset="0"/>
                <a:cs typeface="Bebas Neue" charset="0"/>
              </a:rPr>
              <a:t>About Verlab . . .</a:t>
            </a:r>
            <a:endParaRPr lang="ru-RU" sz="2700" dirty="0">
              <a:solidFill>
                <a:schemeClr val="bg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24" name="Прямая соединительная линия 2"/>
          <p:cNvCxnSpPr/>
          <p:nvPr/>
        </p:nvCxnSpPr>
        <p:spPr>
          <a:xfrm>
            <a:off x="453989" y="898802"/>
            <a:ext cx="8227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0C06C39-BD4E-443E-B706-5EF0A0599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188" y="1046340"/>
            <a:ext cx="6858000" cy="363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6861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="" xmlns:a16="http://schemas.microsoft.com/office/drawing/2014/main" id="{F1339810-E365-4B56-8D6F-7377C14C15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591EAF4-1DCE-44AC-889A-2A2354A5B47A}"/>
              </a:ext>
            </a:extLst>
          </p:cNvPr>
          <p:cNvSpPr txBox="1"/>
          <p:nvPr/>
        </p:nvSpPr>
        <p:spPr>
          <a:xfrm>
            <a:off x="416847" y="-185813"/>
            <a:ext cx="2738600" cy="125745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defRPr/>
            </a:pPr>
            <a:r>
              <a:rPr lang="hr-BA" sz="3300" b="1" dirty="0">
                <a:solidFill>
                  <a:schemeClr val="bg1"/>
                </a:solidFill>
                <a:latin typeface="Calibri Light" panose="020F0302020204030204"/>
              </a:rPr>
              <a:t>THE </a:t>
            </a:r>
            <a:r>
              <a:rPr lang="en-US" sz="3300" b="1" dirty="0">
                <a:solidFill>
                  <a:schemeClr val="bg1"/>
                </a:solidFill>
                <a:latin typeface="Calibri Light" panose="020F0302020204030204"/>
              </a:rPr>
              <a:t>FACT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A88AD9F-35DD-4BDF-89CE-4E4C4CCE7719}"/>
              </a:ext>
            </a:extLst>
          </p:cNvPr>
          <p:cNvSpPr txBox="1"/>
          <p:nvPr/>
        </p:nvSpPr>
        <p:spPr>
          <a:xfrm>
            <a:off x="416847" y="1071639"/>
            <a:ext cx="2806571" cy="35017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68580" tIns="34290" rIns="68580" bIns="34290" rtlCol="0">
            <a:normAutofit/>
          </a:bodyPr>
          <a:lstStyle/>
          <a:p>
            <a:pPr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THE PATIENT who comes to the hospital for a routine checkup goes under a series of tests, and the results of the tests (measurements) are used in making a diagnosis.</a:t>
            </a:r>
          </a:p>
          <a:p>
            <a:pPr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The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doctor, the patient, family members and other medical staff </a:t>
            </a:r>
            <a:r>
              <a:rPr lang="en-US" sz="1500" b="1" u="sng" dirty="0">
                <a:solidFill>
                  <a:srgbClr val="70AD47"/>
                </a:solidFill>
                <a:highlight>
                  <a:srgbClr val="FFFF00"/>
                </a:highlight>
                <a:latin typeface="Calibri" panose="020F0502020204030204"/>
              </a:rPr>
              <a:t>rely on test results 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- the numbers, graphs or images gathered using all sorts of medical devices, from simple electrocardiograph (ECG) devices to highly sophisticated computer topography (CT) scanner or Magnetic Resonance Imaging (MRI). </a:t>
            </a:r>
          </a:p>
        </p:txBody>
      </p:sp>
      <p:pic>
        <p:nvPicPr>
          <p:cNvPr id="8" name="Picture 2" descr="Srodna slika">
            <a:extLst>
              <a:ext uri="{FF2B5EF4-FFF2-40B4-BE49-F238E27FC236}">
                <a16:creationId xmlns="" xmlns:a16="http://schemas.microsoft.com/office/drawing/2014/main" id="{A3B180ED-EA00-4C51-ACF9-04DFA04A34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r="23952"/>
          <a:stretch/>
        </p:blipFill>
        <p:spPr bwMode="auto">
          <a:xfrm>
            <a:off x="3479292" y="7"/>
            <a:ext cx="5664708" cy="5143493"/>
          </a:xfrm>
          <a:prstGeom prst="rect">
            <a:avLst/>
          </a:prstGeom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85710"/>
      </p:ext>
    </p:extLst>
  </p:cSld>
  <p:clrMapOvr>
    <a:masterClrMapping/>
  </p:clrMapOvr>
  <p:transition spd="slow" advClick="0" advTm="1000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="" xmlns:a16="http://schemas.microsoft.com/office/drawing/2014/main" id="{B2D84320-0E8F-4E5A-9F4B-3308F9BF7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Srodna slika">
            <a:extLst>
              <a:ext uri="{FF2B5EF4-FFF2-40B4-BE49-F238E27FC236}">
                <a16:creationId xmlns="" xmlns:a16="http://schemas.microsoft.com/office/drawing/2014/main" id="{0D96ED31-9A84-4154-9DC5-C109F7CB0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7529" y="0"/>
            <a:ext cx="9706301" cy="518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56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="" xmlns:a16="http://schemas.microsoft.com/office/drawing/2014/main" id="{CE22BB4B-BAA9-4077-B03C-E3AAE80860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57DEA214-E708-43D3-927F-B784232DE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65" y="0"/>
            <a:ext cx="83806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2837"/>
      </p:ext>
    </p:extLst>
  </p:cSld>
  <p:clrMapOvr>
    <a:masterClrMapping/>
  </p:clrMapOvr>
  <p:transition spd="slow" advClick="0" advTm="1000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="" xmlns:a16="http://schemas.microsoft.com/office/drawing/2014/main" id="{47EE849D-799A-4535-9F34-9A2C451B4C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3" name="Slika 55">
            <a:extLst>
              <a:ext uri="{FF2B5EF4-FFF2-40B4-BE49-F238E27FC236}">
                <a16:creationId xmlns="" xmlns:a16="http://schemas.microsoft.com/office/drawing/2014/main" id="{D1BCDFFD-0864-4A62-8CC9-4FD60810D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8" y="1305560"/>
            <a:ext cx="8679543" cy="30378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CBC3EB8-8A8D-4047-BED4-B385060FDF64}"/>
              </a:ext>
            </a:extLst>
          </p:cNvPr>
          <p:cNvSpPr txBox="1"/>
          <p:nvPr/>
        </p:nvSpPr>
        <p:spPr>
          <a:xfrm>
            <a:off x="416846" y="-185813"/>
            <a:ext cx="4282153" cy="125745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defRPr/>
            </a:pPr>
            <a:r>
              <a:rPr lang="hr-BA" sz="3300" b="1" dirty="0" err="1">
                <a:solidFill>
                  <a:schemeClr val="bg1"/>
                </a:solidFill>
                <a:latin typeface="Calibri Light" panose="020F0302020204030204"/>
              </a:rPr>
              <a:t>Current</a:t>
            </a:r>
            <a:r>
              <a:rPr lang="hr-BA" sz="3300" b="1" dirty="0">
                <a:solidFill>
                  <a:schemeClr val="bg1"/>
                </a:solidFill>
                <a:latin typeface="Calibri Light" panose="020F0302020204030204"/>
              </a:rPr>
              <a:t> </a:t>
            </a:r>
            <a:r>
              <a:rPr lang="hr-BA" sz="3300" b="1" dirty="0" err="1">
                <a:solidFill>
                  <a:schemeClr val="bg1"/>
                </a:solidFill>
                <a:latin typeface="Calibri Light" panose="020F0302020204030204"/>
              </a:rPr>
              <a:t>research</a:t>
            </a:r>
            <a:endParaRPr lang="en-US" sz="3300" b="1" dirty="0">
              <a:solidFill>
                <a:schemeClr val="bg1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85603827"/>
      </p:ext>
    </p:extLst>
  </p:cSld>
  <p:clrMapOvr>
    <a:masterClrMapping/>
  </p:clrMapOvr>
  <p:transition spd="slow" advClick="0" advTm="1000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89F13057-DB4A-4078-93CA-753B733B3A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"/>
          <a:stretch/>
        </p:blipFill>
        <p:spPr>
          <a:xfrm>
            <a:off x="-1" y="7"/>
            <a:ext cx="9144001" cy="5143493"/>
          </a:xfrm>
          <a:prstGeom prst="rect">
            <a:avLst/>
          </a:prstGeom>
        </p:spPr>
      </p:pic>
      <p:sp useBgFill="1">
        <p:nvSpPr>
          <p:cNvPr id="9" name="Freeform 5">
            <a:extLst>
              <a:ext uri="{FF2B5EF4-FFF2-40B4-BE49-F238E27FC236}">
                <a16:creationId xmlns="" xmlns:a16="http://schemas.microsoft.com/office/drawing/2014/main" id="{FE469E50-3893-4ED6-92BA-2985C32B0C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5348857" y="1039486"/>
            <a:ext cx="3023561" cy="3075314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srgbClr val="FFFFFF"/>
              </a:solidFill>
              <a:latin typeface="Goudy Old Style" panose="02040603050505030304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="" xmlns:a16="http://schemas.microsoft.com/office/drawing/2014/main" id="{040DB322-D824-447C-95CC-DB8D72487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2471" y="1255143"/>
            <a:ext cx="3401504" cy="1815378"/>
          </a:xfrm>
        </p:spPr>
        <p:txBody>
          <a:bodyPr>
            <a:normAutofit fontScale="90000"/>
          </a:bodyPr>
          <a:lstStyle/>
          <a:p>
            <a:pPr algn="l"/>
            <a:r>
              <a:rPr lang="hr-BA" sz="3000" b="1" i="0" dirty="0"/>
              <a:t>PREDICTIVE MAINTENANCE OF MEDICAL DEVICES </a:t>
            </a:r>
            <a:br>
              <a:rPr lang="hr-BA" sz="3000" b="1" i="0" dirty="0"/>
            </a:br>
            <a:endParaRPr lang="en-GB" b="1" i="0" dirty="0"/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86035E39-BCE9-49D3-9063-A9245F691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2473" y="2773638"/>
            <a:ext cx="3311015" cy="1567850"/>
          </a:xfrm>
        </p:spPr>
        <p:txBody>
          <a:bodyPr>
            <a:normAutofit/>
          </a:bodyPr>
          <a:lstStyle/>
          <a:p>
            <a:pPr algn="l"/>
            <a:r>
              <a:rPr lang="hr-BA" dirty="0" err="1"/>
              <a:t>Turning</a:t>
            </a:r>
            <a:r>
              <a:rPr lang="hr-BA" dirty="0"/>
              <a:t> BIG DATA </a:t>
            </a:r>
            <a:r>
              <a:rPr lang="hr-BA" dirty="0" err="1"/>
              <a:t>into</a:t>
            </a:r>
            <a:r>
              <a:rPr lang="hr-BA" dirty="0"/>
              <a:t> SMART DATA </a:t>
            </a:r>
            <a:r>
              <a:rPr lang="hr-BA" dirty="0" err="1"/>
              <a:t>by</a:t>
            </a:r>
            <a:r>
              <a:rPr lang="hr-BA" dirty="0"/>
              <a:t> </a:t>
            </a:r>
            <a:r>
              <a:rPr lang="hr-BA" dirty="0" err="1"/>
              <a:t>using</a:t>
            </a:r>
            <a:r>
              <a:rPr lang="hr-BA" dirty="0"/>
              <a:t> </a:t>
            </a:r>
            <a:r>
              <a:rPr lang="hr-BA" dirty="0" err="1"/>
              <a:t>of</a:t>
            </a:r>
            <a:r>
              <a:rPr lang="hr-BA" dirty="0"/>
              <a:t> machine learning </a:t>
            </a:r>
            <a:r>
              <a:rPr lang="hr-BA" dirty="0" err="1"/>
              <a:t>algorithms</a:t>
            </a:r>
            <a:r>
              <a:rPr lang="hr-BA" dirty="0"/>
              <a:t> </a:t>
            </a:r>
            <a:r>
              <a:rPr lang="hr-BA" dirty="0" err="1"/>
              <a:t>and</a:t>
            </a:r>
            <a:r>
              <a:rPr lang="hr-BA" dirty="0"/>
              <a:t> </a:t>
            </a:r>
            <a:r>
              <a:rPr lang="hr-BA" dirty="0" err="1"/>
              <a:t>neural</a:t>
            </a:r>
            <a:r>
              <a:rPr lang="hr-BA" dirty="0"/>
              <a:t> network </a:t>
            </a:r>
            <a:r>
              <a:rPr lang="hr-BA" dirty="0" err="1"/>
              <a:t>architectures</a:t>
            </a:r>
            <a:endParaRPr lang="en-GB" dirty="0"/>
          </a:p>
        </p:txBody>
      </p:sp>
      <p:sp>
        <p:nvSpPr>
          <p:cNvPr id="4" name="Pravokutnik 3">
            <a:extLst>
              <a:ext uri="{FF2B5EF4-FFF2-40B4-BE49-F238E27FC236}">
                <a16:creationId xmlns="" xmlns:a16="http://schemas.microsoft.com/office/drawing/2014/main" id="{87080769-AB53-4D7E-AFF6-9B1D83C6C72A}"/>
              </a:ext>
            </a:extLst>
          </p:cNvPr>
          <p:cNvSpPr/>
          <p:nvPr/>
        </p:nvSpPr>
        <p:spPr>
          <a:xfrm>
            <a:off x="295787" y="1364386"/>
            <a:ext cx="5027194" cy="26532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57175" indent="-257175" algn="just" defTabSz="685800">
              <a:lnSpc>
                <a:spcPct val="115000"/>
              </a:lnSpc>
              <a:buFont typeface="+mj-lt"/>
              <a:buAutoNum type="arabicPeriod"/>
              <a:defRPr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Badnjević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Gurbeta P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L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Hasičić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Bandić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Mašetić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Kovačević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Ž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Kevrić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Hifziefendić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Pecchia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500" b="1" dirty="0">
                <a:solidFill>
                  <a:srgbClr val="1EB5A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EVIDENCE-BASED CLINICAL ENGINEERING: MACHINE LEARNING ALGORITHMS FOR PREDICTION OF DEFIBRILLATOR PERFORMANCE</a:t>
            </a:r>
            <a:r>
              <a:rPr lang="en-US" sz="1500" dirty="0">
                <a:solidFill>
                  <a:srgbClr val="1EB5A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s-Latn-BA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Elsevier 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Biomedical Signal Processing and Control Volume 54, September 2019 </a:t>
            </a:r>
            <a:endParaRPr lang="bs-Latn-BA" sz="135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 defTabSz="685800">
              <a:lnSpc>
                <a:spcPct val="115000"/>
              </a:lnSpc>
              <a:buFont typeface="+mj-lt"/>
              <a:buAutoNum type="arabicPeriod"/>
              <a:defRPr/>
            </a:pP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Kovačević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Ž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Gurbeta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P.L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Spahić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Badnjević</a:t>
            </a:r>
            <a:r>
              <a:rPr lang="hr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500" b="1" dirty="0">
                <a:solidFill>
                  <a:srgbClr val="1EB5A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PREDICTION OF MEDICAL DEVICE PERFORMANCE USING MACHINE LEARNING TECHNIQUES: Infant incubator case study</a:t>
            </a: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 and Technology. </a:t>
            </a:r>
            <a:r>
              <a:rPr lang="bs-Latn-BA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Springer, October 2019.</a:t>
            </a:r>
            <a:endParaRPr lang="en-GB" sz="135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554324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="" xmlns:a16="http://schemas.microsoft.com/office/drawing/2014/main" id="{73B5A4CB-3291-4CC6-AF13-65C8D43E7C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206B652-6537-404A-BD86-78D5CDD40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81" y="442913"/>
            <a:ext cx="8187638" cy="45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0501"/>
      </p:ext>
    </p:extLst>
  </p:cSld>
  <p:clrMapOvr>
    <a:masterClrMapping/>
  </p:clrMapOvr>
  <p:transition spd="slow" advClick="0" advTm="1000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25DE410-F4CF-4132-877E-B806D8B50C20}"/>
              </a:ext>
            </a:extLst>
          </p:cNvPr>
          <p:cNvSpPr txBox="1"/>
          <p:nvPr/>
        </p:nvSpPr>
        <p:spPr>
          <a:xfrm>
            <a:off x="400050" y="195263"/>
            <a:ext cx="3830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2400" b="1" dirty="0">
                <a:solidFill>
                  <a:schemeClr val="bg1"/>
                </a:solidFill>
              </a:rPr>
              <a:t>OUR SMART4ALL </a:t>
            </a:r>
            <a:r>
              <a:rPr lang="hr-BA" sz="2400" b="1" dirty="0" err="1">
                <a:solidFill>
                  <a:schemeClr val="bg1"/>
                </a:solidFill>
              </a:rPr>
              <a:t>Experience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6A5CAE5-3A52-466F-AD53-93C08D8FC090}"/>
              </a:ext>
            </a:extLst>
          </p:cNvPr>
          <p:cNvSpPr txBox="1"/>
          <p:nvPr/>
        </p:nvSpPr>
        <p:spPr>
          <a:xfrm>
            <a:off x="577850" y="780736"/>
            <a:ext cx="6786345" cy="1711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BA" dirty="0" err="1"/>
              <a:t>Very</a:t>
            </a:r>
            <a:r>
              <a:rPr lang="hr-BA" dirty="0"/>
              <a:t> </a:t>
            </a:r>
            <a:r>
              <a:rPr lang="hr-BA" dirty="0" err="1"/>
              <a:t>easy</a:t>
            </a:r>
            <a:r>
              <a:rPr lang="hr-BA" dirty="0"/>
              <a:t> </a:t>
            </a:r>
            <a:r>
              <a:rPr lang="hr-BA" dirty="0" err="1"/>
              <a:t>and</a:t>
            </a:r>
            <a:r>
              <a:rPr lang="hr-BA" dirty="0"/>
              <a:t> </a:t>
            </a:r>
            <a:r>
              <a:rPr lang="hr-BA" dirty="0" err="1"/>
              <a:t>understanding</a:t>
            </a:r>
            <a:r>
              <a:rPr lang="hr-BA" dirty="0"/>
              <a:t> online </a:t>
            </a:r>
            <a:r>
              <a:rPr lang="hr-BA" dirty="0" err="1"/>
              <a:t>application</a:t>
            </a:r>
            <a:r>
              <a:rPr lang="hr-BA" dirty="0"/>
              <a:t> </a:t>
            </a:r>
            <a:r>
              <a:rPr lang="hr-BA" dirty="0" err="1"/>
              <a:t>tool</a:t>
            </a:r>
            <a:endParaRPr lang="hr-BA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BA" dirty="0" err="1"/>
              <a:t>Very</a:t>
            </a:r>
            <a:r>
              <a:rPr lang="hr-BA" dirty="0"/>
              <a:t> </a:t>
            </a:r>
            <a:r>
              <a:rPr lang="hr-BA" dirty="0" err="1"/>
              <a:t>understandable</a:t>
            </a:r>
            <a:r>
              <a:rPr lang="hr-BA" dirty="0"/>
              <a:t> </a:t>
            </a:r>
            <a:r>
              <a:rPr lang="hr-BA" dirty="0" err="1"/>
              <a:t>instructions</a:t>
            </a:r>
            <a:r>
              <a:rPr lang="hr-BA" dirty="0"/>
              <a:t> for </a:t>
            </a:r>
            <a:r>
              <a:rPr lang="hr-BA" dirty="0" err="1"/>
              <a:t>application</a:t>
            </a:r>
            <a:r>
              <a:rPr lang="hr-BA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BA" dirty="0"/>
              <a:t>Short </a:t>
            </a:r>
            <a:r>
              <a:rPr lang="hr-BA" dirty="0" err="1"/>
              <a:t>application</a:t>
            </a:r>
            <a:r>
              <a:rPr lang="hr-BA" dirty="0"/>
              <a:t> </a:t>
            </a:r>
            <a:r>
              <a:rPr lang="hr-BA" dirty="0" err="1"/>
              <a:t>yet</a:t>
            </a:r>
            <a:r>
              <a:rPr lang="hr-BA" dirty="0"/>
              <a:t> </a:t>
            </a:r>
            <a:r>
              <a:rPr lang="hr-BA" dirty="0" err="1"/>
              <a:t>very</a:t>
            </a:r>
            <a:r>
              <a:rPr lang="hr-BA" dirty="0"/>
              <a:t> </a:t>
            </a:r>
            <a:r>
              <a:rPr lang="hr-BA" dirty="0" err="1"/>
              <a:t>informative</a:t>
            </a:r>
            <a:r>
              <a:rPr lang="hr-BA" dirty="0"/>
              <a:t> </a:t>
            </a:r>
            <a:r>
              <a:rPr lang="hr-BA" dirty="0" err="1"/>
              <a:t>and</a:t>
            </a:r>
            <a:r>
              <a:rPr lang="hr-BA" dirty="0"/>
              <a:t> </a:t>
            </a:r>
            <a:r>
              <a:rPr lang="hr-BA" dirty="0" err="1"/>
              <a:t>specific</a:t>
            </a:r>
            <a:r>
              <a:rPr lang="hr-BA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BA" dirty="0" err="1"/>
              <a:t>Enables</a:t>
            </a:r>
            <a:r>
              <a:rPr lang="hr-BA" dirty="0"/>
              <a:t> </a:t>
            </a:r>
            <a:r>
              <a:rPr lang="hr-BA" dirty="0" err="1"/>
              <a:t>you</a:t>
            </a:r>
            <a:r>
              <a:rPr lang="hr-BA" dirty="0"/>
              <a:t> to </a:t>
            </a:r>
            <a:r>
              <a:rPr lang="hr-BA" dirty="0" err="1"/>
              <a:t>pursue</a:t>
            </a:r>
            <a:r>
              <a:rPr lang="hr-BA" dirty="0"/>
              <a:t> </a:t>
            </a:r>
            <a:r>
              <a:rPr lang="hr-BA" dirty="0" err="1"/>
              <a:t>activities</a:t>
            </a:r>
            <a:r>
              <a:rPr lang="hr-BA" dirty="0"/>
              <a:t> </a:t>
            </a:r>
            <a:r>
              <a:rPr lang="hr-BA" dirty="0" err="1"/>
              <a:t>crucial</a:t>
            </a:r>
            <a:r>
              <a:rPr lang="hr-BA" dirty="0"/>
              <a:t> for </a:t>
            </a:r>
            <a:r>
              <a:rPr lang="hr-BA" dirty="0" err="1"/>
              <a:t>research</a:t>
            </a:r>
            <a:r>
              <a:rPr lang="hr-BA" dirty="0"/>
              <a:t> </a:t>
            </a:r>
            <a:r>
              <a:rPr lang="hr-BA" dirty="0" err="1"/>
              <a:t>and</a:t>
            </a:r>
            <a:r>
              <a:rPr lang="hr-BA" dirty="0"/>
              <a:t> </a:t>
            </a:r>
            <a:r>
              <a:rPr lang="hr-BA" dirty="0" err="1"/>
              <a:t>innovation</a:t>
            </a:r>
            <a:r>
              <a:rPr lang="hr-BA" dirty="0"/>
              <a:t>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4BF6493-846E-4782-A6D9-30EEAB1BE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1611"/>
            <a:ext cx="9144000" cy="259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47821"/>
      </p:ext>
    </p:extLst>
  </p:cSld>
  <p:clrMapOvr>
    <a:masterClrMapping/>
  </p:clrMapOvr>
  <p:transition spd="slow" advClick="0" advTm="1000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9DB4CD5-8C31-419F-B592-A25955C1163E}"/>
              </a:ext>
            </a:extLst>
          </p:cNvPr>
          <p:cNvSpPr txBox="1"/>
          <p:nvPr/>
        </p:nvSpPr>
        <p:spPr>
          <a:xfrm>
            <a:off x="412750" y="1056650"/>
            <a:ext cx="85217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An SME Verlab establishes cooperation with a university group from Faculty of Electrical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Engineering, University of Montenegro with expertise in the field of machine learning,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artificial intelligence and IoT. </a:t>
            </a:r>
            <a:endParaRPr lang="hr-BA" sz="16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Through bi-directional internship program an employee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from the group joins the company to learn about the medical device inspection process and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data, and then Technical manager from Verlab moves to the university to learn about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machine learning algorithms and IoT and to develop expert system models. </a:t>
            </a:r>
            <a:endParaRPr lang="hr-BA" sz="16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An SME wants to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investigate whether this innovative expert system can be integrated on IoT devices to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produce an innovative system (FUTURE-MD) that will dramatically improve safety and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accuracy of medical devices that are already used in healthcare institutions and that has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commercial opportunities. </a:t>
            </a:r>
            <a:endParaRPr lang="hr-BA" sz="16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Both, the SME and university would be the host and sending</a:t>
            </a:r>
            <a:r>
              <a:rPr lang="hr-BA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organisation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for 1.5-month period. 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F2EBFA6-0E0A-4F93-A702-0AA44C53E25C}"/>
              </a:ext>
            </a:extLst>
          </p:cNvPr>
          <p:cNvSpPr txBox="1"/>
          <p:nvPr/>
        </p:nvSpPr>
        <p:spPr>
          <a:xfrm>
            <a:off x="400050" y="195263"/>
            <a:ext cx="3830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2400" b="1" dirty="0">
                <a:solidFill>
                  <a:schemeClr val="bg1"/>
                </a:solidFill>
              </a:rPr>
              <a:t>OUR SMART4ALL </a:t>
            </a:r>
            <a:r>
              <a:rPr lang="hr-BA" sz="2400" b="1" dirty="0" err="1">
                <a:solidFill>
                  <a:schemeClr val="bg1"/>
                </a:solidFill>
              </a:rPr>
              <a:t>Experience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580054"/>
      </p:ext>
    </p:extLst>
  </p:cSld>
  <p:clrMapOvr>
    <a:masterClrMapping/>
  </p:clrMapOvr>
  <p:transition spd="slow" advClick="0" advTm="1000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2604469"/>
            <a:ext cx="9144000" cy="1859636"/>
          </a:xfrm>
        </p:spPr>
        <p:txBody>
          <a:bodyPr/>
          <a:lstStyle/>
          <a:p>
            <a:r>
              <a:rPr lang="en-US" dirty="0"/>
              <a:t>Assist. prof. dr. Lejla Gurbeta </a:t>
            </a:r>
            <a:r>
              <a:rPr lang="en-US" dirty="0" err="1"/>
              <a:t>Pokvi</a:t>
            </a:r>
            <a:r>
              <a:rPr lang="hr-BA" dirty="0"/>
              <a:t>ć</a:t>
            </a:r>
          </a:p>
          <a:p>
            <a:r>
              <a:rPr lang="hr-BA" dirty="0">
                <a:hlinkClick r:id="rId2"/>
              </a:rPr>
              <a:t>lejla@verlab.ba</a:t>
            </a:r>
            <a:r>
              <a:rPr lang="hr-BA" dirty="0"/>
              <a:t>; +387 61 187 566 (Viber/</a:t>
            </a:r>
            <a:r>
              <a:rPr lang="hr-BA" dirty="0" err="1"/>
              <a:t>WhatsUp</a:t>
            </a:r>
            <a:r>
              <a:rPr lang="hr-BA" dirty="0"/>
              <a:t>) </a:t>
            </a:r>
          </a:p>
          <a:p>
            <a:r>
              <a:rPr lang="hr-BA" dirty="0"/>
              <a:t>Verlab </a:t>
            </a:r>
            <a:r>
              <a:rPr lang="hr-BA" dirty="0" err="1"/>
              <a:t>Ltd</a:t>
            </a:r>
            <a:r>
              <a:rPr lang="hr-BA" dirty="0"/>
              <a:t> Sarajevo, </a:t>
            </a:r>
            <a:r>
              <a:rPr lang="hr-BA" dirty="0" err="1"/>
              <a:t>Bosnia</a:t>
            </a:r>
            <a:r>
              <a:rPr lang="hr-BA" dirty="0"/>
              <a:t> </a:t>
            </a:r>
            <a:r>
              <a:rPr lang="hr-BA" dirty="0" err="1"/>
              <a:t>and</a:t>
            </a:r>
            <a:r>
              <a:rPr lang="hr-BA" dirty="0"/>
              <a:t> </a:t>
            </a:r>
            <a:r>
              <a:rPr lang="hr-BA" dirty="0" err="1"/>
              <a:t>Herzegovina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885617"/>
            <a:ext cx="9143999" cy="686133"/>
          </a:xfrm>
        </p:spPr>
        <p:txBody>
          <a:bodyPr>
            <a:noAutofit/>
          </a:bodyPr>
          <a:lstStyle/>
          <a:p>
            <a:r>
              <a:rPr lang="hr-BA" sz="2400" dirty="0"/>
              <a:t>THANK YOU FOR YOUR ATTENTION!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27976347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w_boost">
  <a:themeElements>
    <a:clrScheme name="Presentation_scheme_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367993"/>
      </a:accent1>
      <a:accent2>
        <a:srgbClr val="34B8AA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ew_boost" id="{90D39A93-D0FC-BB49-97E2-068EACC95A34}" vid="{E6E4D977-9BDD-7844-95E4-8AC3E6D6A553}"/>
    </a:ext>
  </a:extLst>
</a:theme>
</file>

<file path=ppt/theme/theme3.xml><?xml version="1.0" encoding="utf-8"?>
<a:theme xmlns:a="http://schemas.openxmlformats.org/drawingml/2006/main" name="1_SlateVTI">
  <a:themeElements>
    <a:clrScheme name="AnalogousFromDarkSeedLeftStep">
      <a:dk1>
        <a:srgbClr val="000000"/>
      </a:dk1>
      <a:lt1>
        <a:srgbClr val="FFFFFF"/>
      </a:lt1>
      <a:dk2>
        <a:srgbClr val="243941"/>
      </a:dk2>
      <a:lt2>
        <a:srgbClr val="E2E8E2"/>
      </a:lt2>
      <a:accent1>
        <a:srgbClr val="D433DD"/>
      </a:accent1>
      <a:accent2>
        <a:srgbClr val="8937D0"/>
      </a:accent2>
      <a:accent3>
        <a:srgbClr val="5C4AE1"/>
      </a:accent3>
      <a:accent4>
        <a:srgbClr val="2A5BCD"/>
      </a:accent4>
      <a:accent5>
        <a:srgbClr val="33ADDD"/>
      </a:accent5>
      <a:accent6>
        <a:srgbClr val="1EB5A1"/>
      </a:accent6>
      <a:hlink>
        <a:srgbClr val="3F86BF"/>
      </a:hlink>
      <a:folHlink>
        <a:srgbClr val="7F7F7F"/>
      </a:folHlink>
    </a:clrScheme>
    <a:fontScheme name="Slate">
      <a:maj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VTI" id="{35C4A07C-0176-4A32-9BCB-B016516853F0}" vid="{9B70D35C-BCA8-4715-BB49-8BE54A7FC07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1315</TotalTime>
  <Words>697</Words>
  <Application>Microsoft Office PowerPoint</Application>
  <PresentationFormat>On-screen Show (16:9)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Arial</vt:lpstr>
      <vt:lpstr>Goudy Old Style</vt:lpstr>
      <vt:lpstr>Lato Light</vt:lpstr>
      <vt:lpstr>Helvetica</vt:lpstr>
      <vt:lpstr>Calibri</vt:lpstr>
      <vt:lpstr>Calibri Light</vt:lpstr>
      <vt:lpstr>Open Sans</vt:lpstr>
      <vt:lpstr>Wingdings 2</vt:lpstr>
      <vt:lpstr>Trebuchet MS</vt:lpstr>
      <vt:lpstr>Times New Roman</vt:lpstr>
      <vt:lpstr>Bebas Neue</vt:lpstr>
      <vt:lpstr>Office Theme</vt:lpstr>
      <vt:lpstr>New_boost</vt:lpstr>
      <vt:lpstr>1_SlateVTI</vt:lpstr>
      <vt:lpstr>KTE: Capacity building for development of innovative system for prediction of Medical Device performance</vt:lpstr>
      <vt:lpstr>About me . . 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PREDICTIVE MAINTENANCE OF MEDICAL DEVICES  </vt:lpstr>
      <vt:lpstr>PowerPoint Presentation</vt:lpstr>
      <vt:lpstr>PowerPoint Presentation</vt:lpstr>
      <vt:lpstr>PowerPoint Presentation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Radovan Stojanovic</cp:lastModifiedBy>
  <cp:revision>98</cp:revision>
  <dcterms:created xsi:type="dcterms:W3CDTF">2016-09-12T10:42:56Z</dcterms:created>
  <dcterms:modified xsi:type="dcterms:W3CDTF">2020-11-16T22:01:04Z</dcterms:modified>
</cp:coreProperties>
</file>