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65" r:id="rId2"/>
    <p:sldId id="350" r:id="rId3"/>
    <p:sldId id="348" r:id="rId4"/>
    <p:sldId id="352" r:id="rId5"/>
    <p:sldId id="351" r:id="rId6"/>
    <p:sldId id="345" r:id="rId7"/>
    <p:sldId id="353" r:id="rId8"/>
    <p:sldId id="344" r:id="rId9"/>
    <p:sldId id="349" r:id="rId10"/>
    <p:sldId id="347" r:id="rId11"/>
    <p:sldId id="342" r:id="rId12"/>
    <p:sldId id="346" r:id="rId13"/>
    <p:sldId id="354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0E1"/>
    <a:srgbClr val="A9B3B6"/>
    <a:srgbClr val="87C5DB"/>
    <a:srgbClr val="E6E6E6"/>
    <a:srgbClr val="2D608F"/>
    <a:srgbClr val="619ACD"/>
    <a:srgbClr val="255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70" autoAdjust="0"/>
    <p:restoredTop sz="79728" autoAdjust="0"/>
  </p:normalViewPr>
  <p:slideViewPr>
    <p:cSldViewPr snapToGrid="0">
      <p:cViewPr>
        <p:scale>
          <a:sx n="80" d="100"/>
          <a:sy n="80" d="100"/>
        </p:scale>
        <p:origin x="-1116" y="-7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1CD1E-9300-41DC-A37A-4937316C0E1B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937E8-37B0-431A-9258-A33D6755D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12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F08C0-1787-46AE-829B-5F4B6EB439E8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BD932-4BD1-4C53-820D-24D32831A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51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M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27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M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92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M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08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M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722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84288168-87F0-EE43-AB27-409887BE2785}"/>
              </a:ext>
            </a:extLst>
          </p:cNvPr>
          <p:cNvSpPr/>
          <p:nvPr userDrawn="1"/>
        </p:nvSpPr>
        <p:spPr>
          <a:xfrm>
            <a:off x="-24031" y="-14561"/>
            <a:ext cx="9144000" cy="1502229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3181592"/>
            <a:ext cx="9144000" cy="11926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baseline="0">
                <a:latin typeface="+mn-lt"/>
              </a:defRPr>
            </a:lvl1pPr>
          </a:lstStyle>
          <a:p>
            <a:pPr lvl="0"/>
            <a:r>
              <a:rPr lang="en-US" noProof="0" dirty="0"/>
              <a:t>Name(s) and Affiliation(s)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1" y="1784483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Presentation Title</a:t>
            </a:r>
          </a:p>
        </p:txBody>
      </p:sp>
      <p:sp>
        <p:nvSpPr>
          <p:cNvPr id="6" name="Title 16">
            <a:extLst>
              <a:ext uri="{FF2B5EF4-FFF2-40B4-BE49-F238E27FC236}">
                <a16:creationId xmlns="" xmlns:a16="http://schemas.microsoft.com/office/drawing/2014/main" id="{1F882996-0824-E94D-8503-41634DF53797}"/>
              </a:ext>
            </a:extLst>
          </p:cNvPr>
          <p:cNvSpPr txBox="1">
            <a:spLocks/>
          </p:cNvSpPr>
          <p:nvPr userDrawn="1"/>
        </p:nvSpPr>
        <p:spPr>
          <a:xfrm>
            <a:off x="1" y="64540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47F2FB0-B59A-0E48-863F-CBB08FA73B07}"/>
              </a:ext>
            </a:extLst>
          </p:cNvPr>
          <p:cNvSpPr txBox="1"/>
          <p:nvPr userDrawn="1"/>
        </p:nvSpPr>
        <p:spPr>
          <a:xfrm>
            <a:off x="2576497" y="230689"/>
            <a:ext cx="6543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elfsustained cross-border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ized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cyberphysic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imen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endParaRPr lang="en-US" sz="2000" kern="1200" cap="all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pacity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ding</a:t>
            </a:r>
            <a:r>
              <a:rPr lang="en-US" sz="20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among European</a:t>
            </a:r>
            <a:r>
              <a:rPr lang="en-US" sz="2000" b="1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takeho</a:t>
            </a:r>
            <a:r>
              <a:rPr lang="en-US" sz="2000" b="1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2000" kern="1200" cap="all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ders</a:t>
            </a:r>
            <a:endParaRPr lang="el-GR" sz="2000" i="1" baseline="0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="" xmlns:a16="http://schemas.microsoft.com/office/drawing/2014/main" id="{0E5B180E-2454-4DC0-A57B-662FAEC10C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57" y="4357047"/>
            <a:ext cx="4014057" cy="834813"/>
          </a:xfrm>
          <a:prstGeom prst="rect">
            <a:avLst/>
          </a:prstGeom>
        </p:spPr>
      </p:pic>
      <p:graphicFrame>
        <p:nvGraphicFramePr>
          <p:cNvPr id="5" name="Table 10">
            <a:extLst>
              <a:ext uri="{FF2B5EF4-FFF2-40B4-BE49-F238E27FC236}">
                <a16:creationId xmlns="" xmlns:a16="http://schemas.microsoft.com/office/drawing/2014/main" id="{7336461B-485D-4D5A-ABD7-8AAB8CCF387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94871691"/>
              </p:ext>
            </p:extLst>
          </p:nvPr>
        </p:nvGraphicFramePr>
        <p:xfrm>
          <a:off x="4070838" y="4547617"/>
          <a:ext cx="5073162" cy="489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839">
                  <a:extLst>
                    <a:ext uri="{9D8B030D-6E8A-4147-A177-3AD203B41FA5}">
                      <a16:colId xmlns="" xmlns:a16="http://schemas.microsoft.com/office/drawing/2014/main" val="314513269"/>
                    </a:ext>
                  </a:extLst>
                </a:gridCol>
                <a:gridCol w="2145323">
                  <a:extLst>
                    <a:ext uri="{9D8B030D-6E8A-4147-A177-3AD203B41FA5}">
                      <a16:colId xmlns="" xmlns:a16="http://schemas.microsoft.com/office/drawing/2014/main" val="2888798333"/>
                    </a:ext>
                  </a:extLst>
                </a:gridCol>
              </a:tblGrid>
              <a:tr h="48933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DT-ICT-01-2019</a:t>
                      </a:r>
                    </a:p>
                    <a:p>
                      <a:r>
                        <a:rPr lang="en-US" sz="11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Smart Anything Everywhere Area 2</a:t>
                      </a:r>
                      <a:endParaRPr lang="en-US" sz="1100" b="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noProof="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www.smart4all-project.eu</a:t>
                      </a:r>
                    </a:p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Grant Agreement: </a:t>
                      </a:r>
                      <a:r>
                        <a:rPr lang="el-GR" sz="11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872614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9325958"/>
                  </a:ext>
                </a:extLst>
              </a:tr>
            </a:tbl>
          </a:graphicData>
        </a:graphic>
      </p:graphicFrame>
      <p:pic>
        <p:nvPicPr>
          <p:cNvPr id="10" name="Google Shape;21;p4">
            <a:extLst>
              <a:ext uri="{FF2B5EF4-FFF2-40B4-BE49-F238E27FC236}">
                <a16:creationId xmlns="" xmlns:a16="http://schemas.microsoft.com/office/drawing/2014/main" id="{17037B3B-83D7-4B2A-830A-808623D32D5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08129" y="2855"/>
            <a:ext cx="1905342" cy="1471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511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499" y="1016813"/>
            <a:ext cx="8471002" cy="3615910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 sz="24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/>
            </a:lvl6pPr>
            <a:lvl7pPr>
              <a:defRPr sz="2000" b="1"/>
            </a:lvl7pPr>
            <a:lvl8pPr>
              <a:defRPr sz="2000" b="1"/>
            </a:lvl8pPr>
            <a:lvl9pPr>
              <a:defRPr sz="2000" b="1"/>
            </a:lvl9pPr>
          </a:lstStyle>
          <a:p>
            <a:pPr lvl="0"/>
            <a:r>
              <a:rPr lang="en-US" noProof="0" dirty="0"/>
              <a:t>First Level Content</a:t>
            </a:r>
          </a:p>
          <a:p>
            <a:pPr lvl="1"/>
            <a:r>
              <a:rPr lang="en-US" noProof="0" dirty="0"/>
              <a:t>Second Level Content</a:t>
            </a:r>
          </a:p>
          <a:p>
            <a:pPr lvl="2"/>
            <a:r>
              <a:rPr lang="en-US" noProof="0" dirty="0"/>
              <a:t>Third Level Content</a:t>
            </a:r>
          </a:p>
          <a:p>
            <a:pPr lvl="3"/>
            <a:r>
              <a:rPr lang="en-US" noProof="0" dirty="0"/>
              <a:t>Fourth Level Content</a:t>
            </a:r>
          </a:p>
          <a:p>
            <a:pPr lvl="4"/>
            <a:r>
              <a:rPr lang="en-US" noProof="0" dirty="0"/>
              <a:t>Fifth Level Content</a:t>
            </a:r>
          </a:p>
          <a:p>
            <a:pPr marL="1885950" marR="0" lvl="5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Sixth Level Content</a:t>
            </a:r>
          </a:p>
          <a:p>
            <a:pPr lvl="6"/>
            <a:r>
              <a:rPr lang="en-US" noProof="0" dirty="0"/>
              <a:t>Seventh Level Content</a:t>
            </a:r>
          </a:p>
          <a:p>
            <a:pPr lvl="7"/>
            <a:r>
              <a:rPr lang="en-US" noProof="0" dirty="0"/>
              <a:t>Eight Level Content</a:t>
            </a:r>
          </a:p>
          <a:p>
            <a:pPr lvl="8"/>
            <a:r>
              <a:rPr lang="en-US" noProof="0" dirty="0"/>
              <a:t>Ninth Level Content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 anchor="ctr" anchorCtr="0">
            <a:noAutofit/>
          </a:bodyPr>
          <a:lstStyle>
            <a:lvl1pPr>
              <a:defRPr b="1"/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2" name="Date Placeholder 31"/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18 December 2020</a:t>
            </a:fld>
            <a:endParaRPr lang="en-US" noProof="1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40194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>
            <a:noAutofit/>
          </a:bodyPr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Date Placeholder 31">
            <a:extLst>
              <a:ext uri="{FF2B5EF4-FFF2-40B4-BE49-F238E27FC236}">
                <a16:creationId xmlns="" xmlns:a16="http://schemas.microsoft.com/office/drawing/2014/main" id="{477AE04B-48F3-6B47-9AB7-2EF1253C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18 December 2020</a:t>
            </a:fld>
            <a:endParaRPr lang="en-US" noProof="1"/>
          </a:p>
        </p:txBody>
      </p:sp>
      <p:sp>
        <p:nvSpPr>
          <p:cNvPr id="10" name="Footer Placeholder 32">
            <a:extLst>
              <a:ext uri="{FF2B5EF4-FFF2-40B4-BE49-F238E27FC236}">
                <a16:creationId xmlns="" xmlns:a16="http://schemas.microsoft.com/office/drawing/2014/main" id="{1E036E27-85B1-8748-B9F7-4529E608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noProof="1"/>
              <a:t>www.smart4all-project.eu</a:t>
            </a:r>
          </a:p>
        </p:txBody>
      </p:sp>
      <p:sp>
        <p:nvSpPr>
          <p:cNvPr id="11" name="Slide Number Placeholder 33">
            <a:extLst>
              <a:ext uri="{FF2B5EF4-FFF2-40B4-BE49-F238E27FC236}">
                <a16:creationId xmlns="" xmlns:a16="http://schemas.microsoft.com/office/drawing/2014/main" id="{E2066D33-3B0D-5D43-9F13-19753ABF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1690" y="4767263"/>
            <a:ext cx="885810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131526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731520"/>
          </a:xfrm>
          <a:prstGeom prst="rect">
            <a:avLst/>
          </a:prstGeom>
          <a:gradFill flip="none" rotWithShape="1">
            <a:gsLst>
              <a:gs pos="94000">
                <a:schemeClr val="bg1">
                  <a:lumMod val="75000"/>
                </a:schemeClr>
              </a:gs>
              <a:gs pos="46000">
                <a:schemeClr val="accent1"/>
              </a:gs>
              <a:gs pos="24000">
                <a:schemeClr val="accent1">
                  <a:lumMod val="40000"/>
                  <a:lumOff val="60000"/>
                </a:schemeClr>
              </a:gs>
              <a:gs pos="73000">
                <a:schemeClr val="accent6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" name="Date Placeholder 31">
            <a:extLst>
              <a:ext uri="{FF2B5EF4-FFF2-40B4-BE49-F238E27FC236}">
                <a16:creationId xmlns="" xmlns:a16="http://schemas.microsoft.com/office/drawing/2014/main" id="{28E5AD3A-1455-E846-81C3-92A288A82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6500" y="4767263"/>
            <a:ext cx="1380334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fld id="{84175BF1-37F0-45AF-AE8E-509AB62BA502}" type="datetime3">
              <a:rPr lang="en-US" noProof="1" smtClean="0"/>
              <a:pPr/>
              <a:t>18 December 2020</a:t>
            </a:fld>
            <a:endParaRPr lang="en-US" noProof="1"/>
          </a:p>
        </p:txBody>
      </p:sp>
      <p:sp>
        <p:nvSpPr>
          <p:cNvPr id="4" name="Footer Placeholder 32">
            <a:extLst>
              <a:ext uri="{FF2B5EF4-FFF2-40B4-BE49-F238E27FC236}">
                <a16:creationId xmlns="" xmlns:a16="http://schemas.microsoft.com/office/drawing/2014/main" id="{792D9373-A96C-BE4D-8DEC-BB7DCFB73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66121" y="4767263"/>
            <a:ext cx="5980923" cy="273844"/>
          </a:xfrm>
          <a:prstGeom prst="rect">
            <a:avLst/>
          </a:prstGeom>
        </p:spPr>
        <p:txBody>
          <a:bodyPr anchor="b"/>
          <a:lstStyle>
            <a:lvl1pPr algn="ctr">
              <a:defRPr sz="1200" b="1" i="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1"/>
              <a:t>SMART4ALL</a:t>
            </a:r>
          </a:p>
        </p:txBody>
      </p:sp>
    </p:spTree>
    <p:extLst>
      <p:ext uri="{BB962C8B-B14F-4D97-AF65-F5344CB8AC3E}">
        <p14:creationId xmlns:p14="http://schemas.microsoft.com/office/powerpoint/2010/main" val="381247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l08cEE9twMEMVJRjmCzalViLeDBDyaeZzGTWg9gcmy0/edit#gid=21458113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stox@ac.m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ecolegal.office@gmail.co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0" y="3049175"/>
            <a:ext cx="9144000" cy="1234456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sr-Latn-ME" sz="2400" dirty="0" smtClean="0"/>
              <a:t>Nikolina Brajović</a:t>
            </a:r>
            <a:r>
              <a:rPr lang="en-US" sz="2400" dirty="0" smtClean="0"/>
              <a:t> (</a:t>
            </a:r>
            <a:r>
              <a:rPr lang="sr-Latn-ME" sz="2400" dirty="0" smtClean="0"/>
              <a:t>MECOnet</a:t>
            </a:r>
            <a:r>
              <a:rPr lang="en-US" sz="2400" dirty="0" smtClean="0"/>
              <a:t>)</a:t>
            </a:r>
            <a:endParaRPr lang="sr-Latn-ME" sz="2400" dirty="0" smtClean="0"/>
          </a:p>
          <a:p>
            <a:pPr>
              <a:lnSpc>
                <a:spcPct val="100000"/>
              </a:lnSpc>
            </a:pPr>
            <a:endParaRPr lang="en-US" sz="2400" dirty="0" smtClean="0"/>
          </a:p>
          <a:p>
            <a:r>
              <a:rPr lang="en-US" dirty="0" smtClean="0"/>
              <a:t>WP</a:t>
            </a:r>
            <a:r>
              <a:rPr lang="sr-Latn-ME" dirty="0" smtClean="0"/>
              <a:t>3 </a:t>
            </a:r>
            <a:r>
              <a:rPr lang="en-US" dirty="0" smtClean="0"/>
              <a:t>Meeting </a:t>
            </a:r>
            <a:r>
              <a:rPr lang="sr-Latn-ME" dirty="0" smtClean="0"/>
              <a:t>Dec</a:t>
            </a:r>
            <a:r>
              <a:rPr lang="en-US" dirty="0" smtClean="0"/>
              <a:t>ember </a:t>
            </a:r>
            <a:r>
              <a:rPr lang="sr-Latn-ME" dirty="0"/>
              <a:t>1</a:t>
            </a:r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2020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" y="1885617"/>
            <a:ext cx="9143999" cy="1344031"/>
          </a:xfrm>
        </p:spPr>
        <p:txBody>
          <a:bodyPr>
            <a:normAutofit fontScale="90000"/>
          </a:bodyPr>
          <a:lstStyle/>
          <a:p>
            <a:r>
              <a:rPr lang="en-US" dirty="0"/>
              <a:t>First Periodic Report on Smart4ALL Ecosystem Activities- next steps and required </a:t>
            </a:r>
            <a:r>
              <a:rPr lang="en-US" dirty="0" smtClean="0"/>
              <a:t>inputs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4AC8A4D-9125-754B-8313-3EBFC17A994D}"/>
              </a:ext>
            </a:extLst>
          </p:cNvPr>
          <p:cNvSpPr txBox="1"/>
          <p:nvPr/>
        </p:nvSpPr>
        <p:spPr>
          <a:xfrm>
            <a:off x="5225143" y="14835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8140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DEV 3.2</a:t>
            </a:r>
            <a:r>
              <a:rPr lang="sr-Latn-ME" sz="2800" dirty="0" smtClean="0"/>
              <a:t> </a:t>
            </a:r>
            <a:r>
              <a:rPr lang="en-US" sz="2800" dirty="0" smtClean="0"/>
              <a:t>Periodic </a:t>
            </a:r>
            <a:r>
              <a:rPr lang="en-US" sz="2800" dirty="0"/>
              <a:t>Report on Smart4ALL Ecosystem </a:t>
            </a:r>
            <a:r>
              <a:rPr lang="en-US" sz="2800" dirty="0" smtClean="0"/>
              <a:t>Activities</a:t>
            </a:r>
            <a:endParaRPr lang="sr-Latn-ME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18 December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2</a:t>
            </a:fld>
            <a:endParaRPr lang="en-US" noProof="1"/>
          </a:p>
        </p:txBody>
      </p:sp>
      <p:sp>
        <p:nvSpPr>
          <p:cNvPr id="9" name="Rectangle 8"/>
          <p:cNvSpPr/>
          <p:nvPr/>
        </p:nvSpPr>
        <p:spPr>
          <a:xfrm>
            <a:off x="336500" y="852345"/>
            <a:ext cx="8471000" cy="3534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tabLst>
                <a:tab pos="5486400" algn="l"/>
              </a:tabLs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deliverable identifies the main activities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shows the most important results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were achieved under WP3- Ecosystem Building and Community Engagement in the first year of the SMART4ALL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project.</a:t>
            </a:r>
            <a:endParaRPr lang="sr-Latn-ME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tabLst>
                <a:tab pos="5486400" algn="l"/>
              </a:tabLst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Periodic Report on Smart4ALL Ecosystem Activities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represents a breakdown of all respective tasks and sub-tasks that were undertaken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from all project partners in order to build the SMART4ALL ecosystem consisting of various (new and existing) Innovation Hubs under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WP3.</a:t>
            </a:r>
            <a:endParaRPr lang="sr-Latn-ME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tabLst>
                <a:tab pos="5486400" algn="l"/>
              </a:tabLst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Following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specific objectives of this work package 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deliverable </a:t>
            </a:r>
            <a:r>
              <a:rPr lang="sr-Latn-ME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intended </a:t>
            </a:r>
            <a:r>
              <a:rPr lang="sr-Latn-M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describe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point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 on activities and indicators achieved and </a:t>
            </a:r>
            <a:r>
              <a:rPr lang="sr-Latn-ME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give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recommendations for further improvements in next years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911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DEV 3.2</a:t>
            </a:r>
            <a:r>
              <a:rPr lang="sr-Latn-ME" sz="2800" dirty="0" smtClean="0"/>
              <a:t> </a:t>
            </a:r>
            <a:r>
              <a:rPr lang="en-US" sz="2800" dirty="0" smtClean="0"/>
              <a:t>Periodic </a:t>
            </a:r>
            <a:r>
              <a:rPr lang="en-US" sz="2800" dirty="0"/>
              <a:t>Report on Smart4ALL Ecosystem </a:t>
            </a:r>
            <a:r>
              <a:rPr lang="en-US" sz="2800" dirty="0" smtClean="0"/>
              <a:t>Activities</a:t>
            </a:r>
            <a:endParaRPr lang="sr-Latn-ME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18 December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3</a:t>
            </a:fld>
            <a:endParaRPr lang="en-US" noProof="1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194746"/>
              </p:ext>
            </p:extLst>
          </p:nvPr>
        </p:nvGraphicFramePr>
        <p:xfrm>
          <a:off x="336501" y="938463"/>
          <a:ext cx="8386394" cy="36997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6606"/>
                <a:gridCol w="5709788"/>
              </a:tblGrid>
              <a:tr h="280047"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Dissemination Level</a:t>
                      </a:r>
                      <a:endParaRPr lang="sr-Latn-ME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Public</a:t>
                      </a:r>
                      <a:endParaRPr lang="sr-Latn-ME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78955"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Due Date of Deliverable</a:t>
                      </a:r>
                      <a:endParaRPr lang="sr-Latn-ME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6924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December 2020, Project Month 12</a:t>
                      </a:r>
                      <a:endParaRPr lang="sr-Latn-ME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78955"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Actual Submission Date</a:t>
                      </a:r>
                      <a:endParaRPr lang="sr-Latn-ME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20/12/2020</a:t>
                      </a:r>
                      <a:r>
                        <a:rPr lang="sr-Latn-ME" sz="1600" dirty="0" smtClean="0">
                          <a:effectLst/>
                        </a:rPr>
                        <a:t> </a:t>
                      </a:r>
                      <a:r>
                        <a:rPr lang="sr-Latn-ME" sz="1600" dirty="0" smtClean="0">
                          <a:solidFill>
                            <a:srgbClr val="FF0000"/>
                          </a:solidFill>
                          <a:effectLst/>
                        </a:rPr>
                        <a:t>Planned</a:t>
                      </a:r>
                      <a:r>
                        <a:rPr lang="sr-Latn-ME" sz="16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but hard to achieve because of insufficient information provided from partners</a:t>
                      </a:r>
                      <a:endParaRPr lang="sr-Latn-ME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80047"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Work Package</a:t>
                      </a:r>
                      <a:endParaRPr lang="sr-Latn-ME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WP3 Project Decision Making and Overall Management</a:t>
                      </a:r>
                      <a:endParaRPr lang="sr-Latn-ME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80047"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Task</a:t>
                      </a:r>
                      <a:endParaRPr lang="sr-Latn-ME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Task 3.1., 3.2, 3.3, 3.4, 3.5 3.6, 3.7, 3.8, 3.9</a:t>
                      </a:r>
                      <a:endParaRPr lang="sr-Latn-ME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80047"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Lead Beneficiary</a:t>
                      </a:r>
                      <a:endParaRPr lang="sr-Latn-ME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63245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MECOnet</a:t>
                      </a:r>
                      <a:endParaRPr lang="sr-Latn-ME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78955"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Contributing beneficiaries</a:t>
                      </a:r>
                      <a:endParaRPr lang="sr-Latn-ME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ALL</a:t>
                      </a:r>
                      <a:r>
                        <a:rPr lang="sr-Latn-ME" sz="1600" dirty="0" smtClean="0">
                          <a:effectLst/>
                        </a:rPr>
                        <a:t>- </a:t>
                      </a:r>
                      <a:r>
                        <a:rPr lang="sr-Latn-ME" sz="1600" dirty="0" smtClean="0">
                          <a:solidFill>
                            <a:srgbClr val="FF0000"/>
                          </a:solidFill>
                          <a:effectLst/>
                        </a:rPr>
                        <a:t>10 partners didn’t send any feedback</a:t>
                      </a:r>
                      <a:endParaRPr lang="sr-Latn-ME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80047"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Type</a:t>
                      </a:r>
                      <a:endParaRPr lang="sr-Latn-ME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Report</a:t>
                      </a:r>
                      <a:endParaRPr lang="sr-Latn-ME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80047"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Status</a:t>
                      </a:r>
                      <a:endParaRPr lang="sr-Latn-ME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Draft</a:t>
                      </a:r>
                      <a:endParaRPr lang="sr-Latn-ME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80047"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Version</a:t>
                      </a:r>
                      <a:endParaRPr lang="sr-Latn-ME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2159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01</a:t>
                      </a:r>
                      <a:endParaRPr lang="sr-Latn-ME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523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36499" y="836333"/>
            <a:ext cx="8574834" cy="3615910"/>
          </a:xfrm>
        </p:spPr>
        <p:txBody>
          <a:bodyPr/>
          <a:lstStyle/>
          <a:p>
            <a:r>
              <a:rPr lang="sr-Latn-ME" b="0" dirty="0" smtClean="0"/>
              <a:t>As mostly all of tasks’ durations are M1-M48, so all tasks had to be included in this Report</a:t>
            </a:r>
            <a:endParaRPr lang="sr-Latn-ME" b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Structure of the </a:t>
            </a:r>
            <a:r>
              <a:rPr lang="sr-Latn-ME" dirty="0" smtClean="0"/>
              <a:t>Report &amp; Gantt Chart </a:t>
            </a:r>
            <a:endParaRPr lang="sr-Latn-M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18 December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4</a:t>
            </a:fld>
            <a:endParaRPr lang="en-US" noProof="1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512" t="14780" r="3512" b="3717"/>
          <a:stretch/>
        </p:blipFill>
        <p:spPr>
          <a:xfrm>
            <a:off x="336499" y="1549391"/>
            <a:ext cx="8574834" cy="315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512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36499" y="877509"/>
            <a:ext cx="3585413" cy="3889754"/>
          </a:xfrm>
        </p:spPr>
        <p:txBody>
          <a:bodyPr>
            <a:normAutofit fontScale="92500" lnSpcReduction="10000"/>
          </a:bodyPr>
          <a:lstStyle/>
          <a:p>
            <a:r>
              <a:rPr lang="sr-Latn-ME" b="0" dirty="0" smtClean="0"/>
              <a:t>The Report is structured according to WP tasks</a:t>
            </a:r>
          </a:p>
          <a:p>
            <a:r>
              <a:rPr lang="sr-Latn-ME" b="0" dirty="0" smtClean="0"/>
              <a:t>For some tasks we succeeded to collect information, but some tasks, </a:t>
            </a:r>
            <a:r>
              <a:rPr lang="sr-Latn-ME" b="0" dirty="0" smtClean="0">
                <a:solidFill>
                  <a:srgbClr val="FF0000"/>
                </a:solidFill>
              </a:rPr>
              <a:t>especially T3.5, T3.6 and T3.8 with all sub-tasks lack with information</a:t>
            </a:r>
          </a:p>
          <a:p>
            <a:r>
              <a:rPr lang="sr-Latn-ME" b="0" u="sng" dirty="0">
                <a:solidFill>
                  <a:srgbClr val="0070C0"/>
                </a:solidFill>
              </a:rPr>
              <a:t>Please fill in the </a:t>
            </a:r>
            <a:r>
              <a:rPr lang="sr-Latn-ME" u="sng" dirty="0" smtClean="0">
                <a:solidFill>
                  <a:srgbClr val="0070C0"/>
                </a:solidFill>
              </a:rPr>
              <a:t>Information </a:t>
            </a:r>
            <a:r>
              <a:rPr lang="sr-Latn-ME" u="sng" dirty="0">
                <a:solidFill>
                  <a:srgbClr val="0070C0"/>
                </a:solidFill>
              </a:rPr>
              <a:t>input for Dev 3.2 </a:t>
            </a:r>
            <a:r>
              <a:rPr lang="sr-Latn-ME" u="sng" dirty="0" smtClean="0">
                <a:solidFill>
                  <a:srgbClr val="0070C0"/>
                </a:solidFill>
              </a:rPr>
              <a:t>Report</a:t>
            </a:r>
            <a:r>
              <a:rPr lang="sr-Latn-ME" b="0" u="sng" dirty="0" smtClean="0">
                <a:solidFill>
                  <a:srgbClr val="0070C0"/>
                </a:solidFill>
              </a:rPr>
              <a:t> that we sent last week</a:t>
            </a:r>
            <a:r>
              <a:rPr lang="sr-Latn-ME" b="0" dirty="0" smtClean="0">
                <a:solidFill>
                  <a:srgbClr val="0070C0"/>
                </a:solidFill>
              </a:rPr>
              <a:t> and give us as much as possible information</a:t>
            </a:r>
            <a:endParaRPr lang="sr-Latn-ME" b="0" dirty="0">
              <a:solidFill>
                <a:srgbClr val="0070C0"/>
              </a:solidFill>
            </a:endParaRPr>
          </a:p>
          <a:p>
            <a:endParaRPr lang="sr-Latn-ME" b="0" dirty="0" smtClean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Structure of the </a:t>
            </a:r>
            <a:r>
              <a:rPr lang="sr-Latn-ME" dirty="0" smtClean="0"/>
              <a:t>Report </a:t>
            </a:r>
            <a:endParaRPr lang="sr-Latn-M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18 December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5</a:t>
            </a:fld>
            <a:endParaRPr lang="en-US" noProof="1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7358" t="22409" r="38160" b="10979"/>
          <a:stretch/>
        </p:blipFill>
        <p:spPr>
          <a:xfrm>
            <a:off x="3921912" y="869032"/>
            <a:ext cx="4630059" cy="389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605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2122" y="870292"/>
            <a:ext cx="8615378" cy="4009829"/>
          </a:xfrm>
        </p:spPr>
        <p:txBody>
          <a:bodyPr>
            <a:normAutofit lnSpcReduction="10000"/>
          </a:bodyPr>
          <a:lstStyle/>
          <a:p>
            <a:r>
              <a:rPr lang="en-US" sz="1600" b="0" dirty="0" smtClean="0"/>
              <a:t>3.1</a:t>
            </a:r>
            <a:r>
              <a:rPr lang="en-US" sz="1600" b="0" dirty="0"/>
              <a:t>. Network Management and </a:t>
            </a:r>
            <a:r>
              <a:rPr lang="en-US" sz="1600" b="0" dirty="0" smtClean="0"/>
              <a:t>Coordination, 3.4</a:t>
            </a:r>
            <a:r>
              <a:rPr lang="en-US" sz="1600" b="0" dirty="0"/>
              <a:t>. – B</a:t>
            </a:r>
            <a:r>
              <a:rPr lang="en-US" sz="1600" b="0" dirty="0" smtClean="0"/>
              <a:t>uilding </a:t>
            </a:r>
            <a:r>
              <a:rPr lang="en-US" sz="1600" b="0" dirty="0"/>
              <a:t>Local Ecosystems, </a:t>
            </a:r>
            <a:r>
              <a:rPr lang="en-US" sz="1600" b="0" dirty="0" smtClean="0"/>
              <a:t>3.5. </a:t>
            </a:r>
            <a:r>
              <a:rPr lang="en-US" sz="1600" b="0" dirty="0"/>
              <a:t>DIHs Setup </a:t>
            </a:r>
            <a:r>
              <a:rPr lang="en-US" sz="1600" b="0" dirty="0" smtClean="0"/>
              <a:t>and Growth, 3.7. Helpdesk and 3.9. Community Evolution</a:t>
            </a:r>
            <a:r>
              <a:rPr lang="sr-Latn-ME" sz="1600" b="0" dirty="0"/>
              <a:t> </a:t>
            </a:r>
            <a:r>
              <a:rPr lang="sr-Latn-ME" sz="1600" b="0" dirty="0" smtClean="0"/>
              <a:t>-</a:t>
            </a:r>
            <a:r>
              <a:rPr lang="en-US" sz="1600" b="0" dirty="0" smtClean="0"/>
              <a:t> </a:t>
            </a:r>
            <a:r>
              <a:rPr lang="en-US" sz="1600" dirty="0" err="1" smtClean="0"/>
              <a:t>MECOnet</a:t>
            </a:r>
            <a:r>
              <a:rPr lang="en-US" sz="1600" b="0" dirty="0" smtClean="0"/>
              <a:t>                   </a:t>
            </a:r>
          </a:p>
          <a:p>
            <a:r>
              <a:rPr lang="en-US" sz="1600" b="0" dirty="0"/>
              <a:t>3.2. Connection and Collaboration with SAE </a:t>
            </a:r>
            <a:r>
              <a:rPr lang="en-US" sz="1600" b="0" dirty="0" smtClean="0"/>
              <a:t>Initiatives – </a:t>
            </a:r>
            <a:r>
              <a:rPr lang="en-US" sz="1600" dirty="0" smtClean="0"/>
              <a:t>TUD </a:t>
            </a:r>
          </a:p>
          <a:p>
            <a:r>
              <a:rPr lang="en-US" sz="1600" b="0" dirty="0"/>
              <a:t>3.3. Connection and Collaboration with </a:t>
            </a:r>
            <a:r>
              <a:rPr lang="en-US" sz="1600" b="0" dirty="0" smtClean="0"/>
              <a:t>EU DIHs – </a:t>
            </a:r>
            <a:r>
              <a:rPr lang="en-US" sz="1600" dirty="0" smtClean="0"/>
              <a:t>UPV </a:t>
            </a:r>
          </a:p>
          <a:p>
            <a:r>
              <a:rPr lang="en-US" sz="1600" b="0" dirty="0"/>
              <a:t>3.6: SME Outreach </a:t>
            </a:r>
            <a:r>
              <a:rPr lang="en-US" sz="1600" b="0" dirty="0" smtClean="0"/>
              <a:t>- </a:t>
            </a:r>
            <a:r>
              <a:rPr lang="en-US" sz="1600" dirty="0" smtClean="0">
                <a:solidFill>
                  <a:srgbClr val="FF0000"/>
                </a:solidFill>
              </a:rPr>
              <a:t>FORTH/PRAXI </a:t>
            </a:r>
          </a:p>
          <a:p>
            <a:r>
              <a:rPr lang="en-US" sz="1600" b="0" dirty="0" smtClean="0"/>
              <a:t>3.8.1: Brokerage </a:t>
            </a:r>
            <a:r>
              <a:rPr lang="en-US" sz="1600" b="0" dirty="0"/>
              <a:t>&amp; Consortium Building Support </a:t>
            </a:r>
            <a:r>
              <a:rPr lang="en-US" sz="1600" b="0" dirty="0" smtClean="0"/>
              <a:t>in Digit</a:t>
            </a:r>
            <a:r>
              <a:rPr lang="sr-Latn-ME" sz="1600" b="0" dirty="0" smtClean="0"/>
              <a:t>i</a:t>
            </a:r>
            <a:r>
              <a:rPr lang="en-US" sz="1600" b="0" dirty="0" smtClean="0"/>
              <a:t>zed Transport </a:t>
            </a:r>
            <a:r>
              <a:rPr lang="en-US" sz="1600" dirty="0" smtClean="0">
                <a:solidFill>
                  <a:srgbClr val="FF0000"/>
                </a:solidFill>
              </a:rPr>
              <a:t>DLR 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en-US" sz="1600" b="0" dirty="0" smtClean="0"/>
              <a:t>3.8.2: Brokerage </a:t>
            </a:r>
            <a:r>
              <a:rPr lang="en-US" sz="1600" b="0" dirty="0"/>
              <a:t>&amp; Consortium Building Support </a:t>
            </a:r>
            <a:r>
              <a:rPr lang="en-US" sz="1600" b="0" dirty="0" smtClean="0"/>
              <a:t>in </a:t>
            </a:r>
            <a:r>
              <a:rPr lang="en-US" sz="1600" b="0" dirty="0"/>
              <a:t>Digitized </a:t>
            </a:r>
            <a:r>
              <a:rPr lang="en-US" sz="1600" b="0" dirty="0" smtClean="0"/>
              <a:t>Agriculture – </a:t>
            </a:r>
            <a:r>
              <a:rPr lang="en-US" sz="1600" dirty="0" smtClean="0">
                <a:solidFill>
                  <a:srgbClr val="FF0000"/>
                </a:solidFill>
              </a:rPr>
              <a:t>ATB </a:t>
            </a:r>
          </a:p>
          <a:p>
            <a:r>
              <a:rPr lang="en-US" sz="1600" b="0" dirty="0" smtClean="0"/>
              <a:t>3.8.3</a:t>
            </a:r>
            <a:r>
              <a:rPr lang="en-US" sz="1600" b="0" dirty="0"/>
              <a:t>: </a:t>
            </a:r>
            <a:r>
              <a:rPr lang="en-US" sz="1600" b="0" dirty="0" smtClean="0"/>
              <a:t>Brokerage </a:t>
            </a:r>
            <a:r>
              <a:rPr lang="en-US" sz="1600" b="0" dirty="0"/>
              <a:t>&amp; Consortium Building Support</a:t>
            </a:r>
            <a:r>
              <a:rPr lang="en-US" sz="1600" b="0" dirty="0" smtClean="0"/>
              <a:t> </a:t>
            </a:r>
            <a:r>
              <a:rPr lang="en-US" sz="1600" b="0" dirty="0"/>
              <a:t>in Digitized Environment -</a:t>
            </a:r>
            <a:r>
              <a:rPr lang="en-US" sz="1600" b="0" dirty="0" smtClean="0"/>
              <a:t> </a:t>
            </a:r>
            <a:r>
              <a:rPr lang="en-US" sz="1600" dirty="0" smtClean="0"/>
              <a:t>S&amp;C</a:t>
            </a:r>
          </a:p>
          <a:p>
            <a:r>
              <a:rPr lang="en-US" sz="1600" b="0" dirty="0" smtClean="0"/>
              <a:t>3.8.4</a:t>
            </a:r>
            <a:r>
              <a:rPr lang="en-US" sz="1600" b="0" dirty="0"/>
              <a:t>: </a:t>
            </a:r>
            <a:r>
              <a:rPr lang="en-US" sz="1600" b="0" dirty="0" smtClean="0"/>
              <a:t>Brokerage </a:t>
            </a:r>
            <a:r>
              <a:rPr lang="en-US" sz="1600" b="0" dirty="0"/>
              <a:t>&amp; Consortium Building </a:t>
            </a:r>
            <a:r>
              <a:rPr lang="en-US" sz="1600" b="0" dirty="0" smtClean="0"/>
              <a:t>Support </a:t>
            </a:r>
            <a:r>
              <a:rPr lang="en-US" sz="1600" b="0" dirty="0"/>
              <a:t>in Digitized Anything </a:t>
            </a:r>
            <a:r>
              <a:rPr lang="en-US" sz="1600" b="0" dirty="0" smtClean="0"/>
              <a:t>– </a:t>
            </a:r>
            <a:r>
              <a:rPr lang="en-US" sz="1600" dirty="0" smtClean="0">
                <a:solidFill>
                  <a:srgbClr val="FF0000"/>
                </a:solidFill>
              </a:rPr>
              <a:t>BME</a:t>
            </a:r>
            <a:endParaRPr lang="sr-Latn-ME" sz="1600" dirty="0" smtClean="0">
              <a:solidFill>
                <a:srgbClr val="FF0000"/>
              </a:solidFill>
            </a:endParaRPr>
          </a:p>
          <a:p>
            <a:endParaRPr lang="sr-Latn-ME" sz="1800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r-Latn-ME" sz="1800" u="sng" dirty="0" smtClean="0">
                <a:solidFill>
                  <a:srgbClr val="002060"/>
                </a:solidFill>
              </a:rPr>
              <a:t>Lession learned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r-Latn-ME" sz="1800" b="0" i="1" u="sng" dirty="0" smtClean="0">
                <a:solidFill>
                  <a:srgbClr val="002060"/>
                </a:solidFill>
              </a:rPr>
              <a:t>We need to establish better communication and coordination with task leaders and participants</a:t>
            </a:r>
            <a:endParaRPr lang="en-US" sz="1800" b="0" i="1" u="sng" dirty="0" smtClean="0">
              <a:solidFill>
                <a:srgbClr val="00206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Partners </a:t>
            </a:r>
            <a:r>
              <a:rPr lang="sr-Latn-ME" dirty="0" smtClean="0"/>
              <a:t>p</a:t>
            </a:r>
            <a:r>
              <a:rPr lang="en-US" dirty="0" err="1" smtClean="0"/>
              <a:t>articipation</a:t>
            </a:r>
            <a:r>
              <a:rPr lang="en-US" dirty="0" smtClean="0"/>
              <a:t> </a:t>
            </a:r>
            <a:r>
              <a:rPr lang="sr-Latn-ME" dirty="0" smtClean="0"/>
              <a:t>in information gathering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5718-395F-48A6-90CB-A8D0B915178B}" type="datetime3">
              <a:rPr lang="en-US" noProof="1" smtClean="0"/>
              <a:t>18 December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6</a:t>
            </a:fld>
            <a:endParaRPr lang="en-US" noProof="1"/>
          </a:p>
        </p:txBody>
      </p:sp>
      <p:sp>
        <p:nvSpPr>
          <p:cNvPr id="8" name="Bevel 7"/>
          <p:cNvSpPr/>
          <p:nvPr/>
        </p:nvSpPr>
        <p:spPr>
          <a:xfrm>
            <a:off x="7375358" y="1709863"/>
            <a:ext cx="1432142" cy="1780674"/>
          </a:xfrm>
          <a:prstGeom prst="beve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Please send us input as soon as possible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182419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2121" y="822164"/>
            <a:ext cx="8815691" cy="4375476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r-Latn-ME" sz="2600" u="sng" dirty="0" smtClean="0"/>
              <a:t>Information gathering issues</a:t>
            </a:r>
            <a:r>
              <a:rPr lang="sr-Latn-ME" sz="2600" dirty="0" smtClean="0"/>
              <a:t> </a:t>
            </a:r>
          </a:p>
          <a:p>
            <a:pPr marL="0" indent="0">
              <a:buNone/>
            </a:pPr>
            <a:endParaRPr lang="sr-Latn-ME" sz="2100" b="0" dirty="0" smtClean="0">
              <a:solidFill>
                <a:srgbClr val="FF0000"/>
              </a:solidFill>
            </a:endParaRP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sr-Latn-ME" sz="2100" b="0" dirty="0" smtClean="0">
                <a:solidFill>
                  <a:srgbClr val="FF0000"/>
                </a:solidFill>
              </a:rPr>
              <a:t>10/25 project partners didn’t send us any feedback, </a:t>
            </a:r>
            <a:r>
              <a:rPr lang="sr-Latn-ME" sz="2100" dirty="0" smtClean="0">
                <a:solidFill>
                  <a:srgbClr val="FF0000"/>
                </a:solidFill>
              </a:rPr>
              <a:t>please do it until 18/12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sr-Latn-ME" sz="2100" b="0" dirty="0" smtClean="0"/>
              <a:t>Most of the partners haven’t described undertaken activities or gave us insufficient information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sr-Latn-ME" sz="2100" b="0" dirty="0" smtClean="0"/>
              <a:t>In order to make an</a:t>
            </a:r>
            <a:r>
              <a:rPr lang="en-US" sz="2100" b="0" dirty="0" smtClean="0"/>
              <a:t> assessment</a:t>
            </a:r>
            <a:r>
              <a:rPr lang="sr-Latn-ME" sz="2100" b="0" dirty="0" smtClean="0"/>
              <a:t> </a:t>
            </a:r>
            <a:r>
              <a:rPr lang="en-US" sz="2100" b="0" dirty="0" smtClean="0"/>
              <a:t>in </a:t>
            </a:r>
            <a:r>
              <a:rPr lang="en-US" sz="2100" b="0" dirty="0"/>
              <a:t>terms of thematic areas, number of countries and</a:t>
            </a:r>
            <a:br>
              <a:rPr lang="en-US" sz="2100" b="0" dirty="0"/>
            </a:br>
            <a:r>
              <a:rPr lang="en-US" sz="2100" b="0" dirty="0"/>
              <a:t>regions and geographic </a:t>
            </a:r>
            <a:r>
              <a:rPr lang="en-US" sz="2100" b="0" dirty="0" smtClean="0"/>
              <a:t>coverage</a:t>
            </a:r>
            <a:r>
              <a:rPr lang="sr-Latn-ME" sz="2100" b="0" dirty="0" smtClean="0"/>
              <a:t> and to compare those</a:t>
            </a:r>
            <a:r>
              <a:rPr lang="en-US" sz="2100" b="0" dirty="0" smtClean="0"/>
              <a:t> results </a:t>
            </a:r>
            <a:r>
              <a:rPr lang="en-US" sz="2100" b="0" dirty="0"/>
              <a:t>against the </a:t>
            </a:r>
            <a:r>
              <a:rPr lang="sr-Latn-ME" sz="2100" b="0" dirty="0" smtClean="0"/>
              <a:t>Dev 3.1 C</a:t>
            </a:r>
            <a:r>
              <a:rPr lang="en-US" sz="2100" b="0" dirty="0" err="1" smtClean="0"/>
              <a:t>ommunity</a:t>
            </a:r>
            <a:r>
              <a:rPr lang="en-US" sz="2100" b="0" dirty="0"/>
              <a:t/>
            </a:r>
            <a:br>
              <a:rPr lang="en-US" sz="2100" b="0" dirty="0"/>
            </a:br>
            <a:r>
              <a:rPr lang="sr-Latn-ME" sz="2100" b="0" dirty="0" smtClean="0"/>
              <a:t>E</a:t>
            </a:r>
            <a:r>
              <a:rPr lang="en-US" sz="2100" b="0" dirty="0" err="1" smtClean="0"/>
              <a:t>ngagement</a:t>
            </a:r>
            <a:r>
              <a:rPr lang="en-US" sz="2100" b="0" dirty="0" smtClean="0"/>
              <a:t> </a:t>
            </a:r>
            <a:r>
              <a:rPr lang="sr-Latn-ME" sz="2100" b="0" dirty="0"/>
              <a:t>S</a:t>
            </a:r>
            <a:r>
              <a:rPr lang="en-US" sz="2100" b="0" dirty="0" err="1" smtClean="0"/>
              <a:t>trategy</a:t>
            </a:r>
            <a:r>
              <a:rPr lang="sr-Latn-ME" sz="2100" b="0" dirty="0" smtClean="0"/>
              <a:t>, we made a </a:t>
            </a:r>
            <a:r>
              <a:rPr lang="sr-Latn-ME" sz="2100" b="0" dirty="0"/>
              <a:t>Breakdown of SMART4ALL ecosystem spreadsheet</a:t>
            </a:r>
            <a:r>
              <a:rPr lang="en-US" sz="2100" dirty="0" smtClean="0"/>
              <a:t> </a:t>
            </a:r>
            <a:r>
              <a:rPr lang="sr-Latn-ME" sz="2100" b="0" dirty="0"/>
              <a:t>(T3.9</a:t>
            </a:r>
            <a:r>
              <a:rPr lang="sr-Latn-ME" sz="2100" b="0" dirty="0" smtClean="0"/>
              <a:t>)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sr-Latn-ME" sz="2100" b="0" dirty="0" smtClean="0"/>
              <a:t>Breakdown of SMART4ALL ecosystem spreadsheet was partly filled (partners were not sure about precize numbers of entities involved or couldn’t remember specific detailed of entities)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r-Latn-ME" sz="2100" b="0" dirty="0"/>
          </a:p>
          <a:p>
            <a:pPr lvl="1">
              <a:buFont typeface="Wingdings" panose="05000000000000000000" pitchFamily="2" charset="2"/>
              <a:buChar char="Ø"/>
            </a:pPr>
            <a:endParaRPr lang="sr-Latn-ME" sz="2100" b="0" dirty="0" smtClean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sr-Latn-ME" sz="2100" u="sng" dirty="0" smtClean="0">
                <a:solidFill>
                  <a:srgbClr val="FF0000"/>
                </a:solidFill>
              </a:rPr>
              <a:t>We need to figure out how to make records on entities involved in DIH</a:t>
            </a:r>
            <a:r>
              <a:rPr lang="sr-Latn-ME" sz="2100" b="0" dirty="0" smtClean="0">
                <a:solidFill>
                  <a:srgbClr val="FF0000"/>
                </a:solidFill>
              </a:rPr>
              <a:t> (will it be via WP forms on SMART4ALL WEBSITE, via contact lists from each partner, </a:t>
            </a:r>
            <a:r>
              <a:rPr lang="sr-Latn-ME" sz="2100" dirty="0" smtClean="0">
                <a:solidFill>
                  <a:srgbClr val="FF0000"/>
                </a:solidFill>
              </a:rPr>
              <a:t>other suggestions?</a:t>
            </a:r>
            <a:r>
              <a:rPr lang="sr-Latn-ME" sz="2100" b="0" dirty="0" smtClean="0">
                <a:solidFill>
                  <a:srgbClr val="FF0000"/>
                </a:solidFill>
              </a:rPr>
              <a:t> )</a:t>
            </a:r>
            <a:endParaRPr lang="sr-Latn-ME" sz="2100" u="sng" dirty="0" smtClean="0">
              <a:solidFill>
                <a:srgbClr val="002060"/>
              </a:solidFill>
            </a:endParaRP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sr-Latn-ME" sz="2100" b="0" i="1" u="sng" dirty="0" smtClean="0">
                <a:solidFill>
                  <a:srgbClr val="002060"/>
                </a:solidFill>
              </a:rPr>
              <a:t>We need to establish better communication and coordination with task leaders and participants</a:t>
            </a:r>
            <a:endParaRPr lang="en-US" sz="2100" b="0" i="1" u="sng" dirty="0" smtClean="0">
              <a:solidFill>
                <a:srgbClr val="00206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Partners </a:t>
            </a:r>
            <a:r>
              <a:rPr lang="sr-Latn-ME" dirty="0" smtClean="0"/>
              <a:t>p</a:t>
            </a:r>
            <a:r>
              <a:rPr lang="en-US" dirty="0" err="1" smtClean="0"/>
              <a:t>articipation</a:t>
            </a:r>
            <a:r>
              <a:rPr lang="en-US" dirty="0" smtClean="0"/>
              <a:t> </a:t>
            </a:r>
            <a:r>
              <a:rPr lang="sr-Latn-ME" dirty="0" smtClean="0"/>
              <a:t>in information gathering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5718-395F-48A6-90CB-A8D0B915178B}" type="datetime3">
              <a:rPr lang="en-US" noProof="1" smtClean="0"/>
              <a:t>18 December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7</a:t>
            </a:fld>
            <a:endParaRPr lang="en-US" noProof="1"/>
          </a:p>
        </p:txBody>
      </p:sp>
      <p:sp>
        <p:nvSpPr>
          <p:cNvPr id="7" name="Down Arrow 6"/>
          <p:cNvSpPr/>
          <p:nvPr/>
        </p:nvSpPr>
        <p:spPr>
          <a:xfrm>
            <a:off x="4193005" y="3284620"/>
            <a:ext cx="348916" cy="4692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44880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="" xmlns:a16="http://schemas.microsoft.com/office/drawing/2014/main" id="{A5AEAAF6-1945-4F41-8DC3-6DFEF9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Breakdown of SMART4ALL ecosystem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01BA2BF8-5EFD-D54B-B5AE-AB7D4A4F8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35E6-673F-4C80-B26D-B0F161F02FA8}" type="datetime3">
              <a:rPr lang="en-US" noProof="1" smtClean="0"/>
              <a:t>18 December 2020</a:t>
            </a:fld>
            <a:endParaRPr lang="en-US" noProof="1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399DD6BC-FF56-BE4E-ACDD-893CCA9A3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www.smart4all-project.eu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8667A724-03BB-DB4C-9A45-E64C98C94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8</a:t>
            </a:fld>
            <a:endParaRPr lang="en-US" noProof="1"/>
          </a:p>
        </p:txBody>
      </p:sp>
      <p:sp>
        <p:nvSpPr>
          <p:cNvPr id="10" name="TextBox 9"/>
          <p:cNvSpPr txBox="1"/>
          <p:nvPr/>
        </p:nvSpPr>
        <p:spPr>
          <a:xfrm>
            <a:off x="287696" y="971239"/>
            <a:ext cx="7952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614" t="21217" r="39114" b="11764"/>
          <a:stretch/>
        </p:blipFill>
        <p:spPr>
          <a:xfrm>
            <a:off x="1592753" y="765450"/>
            <a:ext cx="5958494" cy="406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8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Breakdown of SMART4ALL </a:t>
            </a:r>
            <a:r>
              <a:rPr lang="sr-Latn-ME" dirty="0" smtClean="0"/>
              <a:t>ecosystem</a:t>
            </a:r>
            <a:endParaRPr lang="sr-Latn-M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18 December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9</a:t>
            </a:fld>
            <a:endParaRPr lang="en-US" noProof="1"/>
          </a:p>
        </p:txBody>
      </p:sp>
      <p:sp>
        <p:nvSpPr>
          <p:cNvPr id="2" name="Rectangle 1"/>
          <p:cNvSpPr/>
          <p:nvPr/>
        </p:nvSpPr>
        <p:spPr>
          <a:xfrm>
            <a:off x="136187" y="936870"/>
            <a:ext cx="867131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/>
              <a:t>We are preparing a review of the SMART4ALL Ecosystem characteristics concerning WP3</a:t>
            </a:r>
            <a:r>
              <a:rPr lang="en-US" dirty="0" smtClean="0"/>
              <a:t>.</a:t>
            </a:r>
            <a:endParaRPr lang="sr-Latn-ME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ME" i="1" dirty="0" smtClean="0">
                <a:solidFill>
                  <a:srgbClr val="FF0000"/>
                </a:solidFill>
              </a:rPr>
              <a:t>It is important to get a </a:t>
            </a:r>
            <a:r>
              <a:rPr lang="en-US" i="1" dirty="0" smtClean="0">
                <a:solidFill>
                  <a:srgbClr val="FF0000"/>
                </a:solidFill>
              </a:rPr>
              <a:t>feedback from </a:t>
            </a:r>
            <a:r>
              <a:rPr lang="sr-Latn-ME" i="1" dirty="0" smtClean="0">
                <a:solidFill>
                  <a:srgbClr val="FF0000"/>
                </a:solidFill>
              </a:rPr>
              <a:t>all </a:t>
            </a:r>
            <a:r>
              <a:rPr lang="en-US" i="1" dirty="0" smtClean="0">
                <a:solidFill>
                  <a:srgbClr val="FF0000"/>
                </a:solidFill>
              </a:rPr>
              <a:t>partners in regards to creating the general statistic of the project ecosystem - please send us the info!</a:t>
            </a:r>
            <a:endParaRPr lang="sr-Latn-ME" i="1" dirty="0" smtClean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ME" dirty="0" smtClean="0">
                <a:solidFill>
                  <a:srgbClr val="00B0F0"/>
                </a:solidFill>
              </a:rPr>
              <a:t>You can fill it directly on: </a:t>
            </a:r>
            <a:r>
              <a:rPr lang="en-US" dirty="0" smtClean="0">
                <a:solidFill>
                  <a:srgbClr val="00B0F0"/>
                </a:solidFill>
                <a:hlinkClick r:id="rId3"/>
              </a:rPr>
              <a:t>https</a:t>
            </a:r>
            <a:r>
              <a:rPr lang="en-US" dirty="0">
                <a:solidFill>
                  <a:srgbClr val="00B0F0"/>
                </a:solidFill>
                <a:hlinkClick r:id="rId3"/>
              </a:rPr>
              <a:t>://</a:t>
            </a:r>
            <a:r>
              <a:rPr lang="en-US" dirty="0" smtClean="0">
                <a:solidFill>
                  <a:srgbClr val="00B0F0"/>
                </a:solidFill>
                <a:hlinkClick r:id="rId3"/>
              </a:rPr>
              <a:t>docs.google.com/spreadsheets/d/1l08cEE9twMEMVJRjmCzalViLeDBDyaeZzGTWg9gcmy0/edit#gid=214581139</a:t>
            </a:r>
            <a:endParaRPr lang="sr-Latn-ME" dirty="0" smtClean="0">
              <a:solidFill>
                <a:srgbClr val="00B0F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r-Latn-ME" dirty="0" smtClean="0">
                <a:solidFill>
                  <a:srgbClr val="00B0F0"/>
                </a:solidFill>
              </a:rPr>
              <a:t>If you are not sure please contact us!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i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sr-Latn-ME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8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9"/>
          <a:stretch/>
        </p:blipFill>
        <p:spPr>
          <a:xfrm>
            <a:off x="1318230" y="1094872"/>
            <a:ext cx="6507540" cy="3696455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36186" y="752104"/>
            <a:ext cx="8871627" cy="4149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Latn-ME" sz="2000" b="0" i="1" u="sng" dirty="0" smtClean="0"/>
              <a:t>The tentative number of third parties involved in SMART4ALL</a:t>
            </a:r>
            <a:r>
              <a:rPr lang="sr-Latn-ME" sz="2000" b="0" i="1" u="sng" dirty="0"/>
              <a:t> </a:t>
            </a:r>
            <a:r>
              <a:rPr lang="sr-Latn-ME" sz="2000" b="0" i="1" u="sng" dirty="0" smtClean="0"/>
              <a:t>by specific partners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z="3200" dirty="0"/>
              <a:t>Breakdown of SMART4ALL </a:t>
            </a:r>
            <a:r>
              <a:rPr lang="sr-Latn-ME" sz="3200" dirty="0" smtClean="0"/>
              <a:t>ecosystem- 1st results</a:t>
            </a:r>
            <a:endParaRPr lang="sr-Latn-ME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18 December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10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52859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36499" y="1016813"/>
            <a:ext cx="8671314" cy="361591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</a:t>
            </a:r>
            <a:r>
              <a:rPr lang="sr-Latn-ME" dirty="0" smtClean="0"/>
              <a:t>3</a:t>
            </a:r>
            <a:r>
              <a:rPr lang="en-US" dirty="0" smtClean="0"/>
              <a:t>.2</a:t>
            </a:r>
            <a:r>
              <a:rPr lang="en-US" dirty="0"/>
              <a:t>: Periodic Report on Smart4ALL Ecosystem Activities: </a:t>
            </a:r>
            <a:r>
              <a:rPr lang="en-US" b="0" dirty="0"/>
              <a:t>Detailed information about the </a:t>
            </a:r>
            <a:r>
              <a:rPr lang="en-US" b="0" dirty="0" smtClean="0"/>
              <a:t>activities</a:t>
            </a:r>
            <a:r>
              <a:rPr lang="sr-Latn-ME" b="0" dirty="0" smtClean="0"/>
              <a:t> </a:t>
            </a:r>
            <a:r>
              <a:rPr lang="en-US" b="0" dirty="0" smtClean="0"/>
              <a:t>performed </a:t>
            </a:r>
            <a:r>
              <a:rPr lang="en-US" b="0" dirty="0"/>
              <a:t>to build-up and engage SMART4ALL ecosystem community, the </a:t>
            </a:r>
            <a:r>
              <a:rPr lang="en-US" b="0" dirty="0" smtClean="0"/>
              <a:t>current</a:t>
            </a:r>
            <a:r>
              <a:rPr lang="sr-Latn-ME" b="0" dirty="0" smtClean="0"/>
              <a:t> </a:t>
            </a:r>
            <a:r>
              <a:rPr lang="en-US" b="0" dirty="0" smtClean="0"/>
              <a:t>status </a:t>
            </a:r>
            <a:r>
              <a:rPr lang="en-US" b="0" dirty="0"/>
              <a:t>of the </a:t>
            </a:r>
            <a:r>
              <a:rPr lang="en-US" b="0" dirty="0" smtClean="0"/>
              <a:t>ecosystem,</a:t>
            </a:r>
            <a:r>
              <a:rPr lang="sr-Latn-ME" b="0" dirty="0" smtClean="0"/>
              <a:t> </a:t>
            </a:r>
            <a:r>
              <a:rPr lang="en-US" b="0" dirty="0" smtClean="0"/>
              <a:t>and </a:t>
            </a:r>
            <a:r>
              <a:rPr lang="en-US" b="0" dirty="0"/>
              <a:t>the results achieved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</a:t>
            </a:r>
            <a:r>
              <a:rPr lang="en-US" b="0" i="1" dirty="0" smtClean="0"/>
              <a:t>(</a:t>
            </a:r>
            <a:r>
              <a:rPr lang="en-US" b="0" i="1" dirty="0"/>
              <a:t>Leader: </a:t>
            </a:r>
            <a:r>
              <a:rPr lang="sr-Latn-ME" b="0" i="1" dirty="0" smtClean="0"/>
              <a:t>MECOnet</a:t>
            </a:r>
            <a:r>
              <a:rPr lang="en-US" b="0" i="1" dirty="0" smtClean="0"/>
              <a:t>, </a:t>
            </a:r>
            <a:r>
              <a:rPr lang="en-US" b="0" i="1" dirty="0"/>
              <a:t>M18, M36, </a:t>
            </a:r>
            <a:r>
              <a:rPr lang="en-US" b="0" i="1" dirty="0" smtClean="0"/>
              <a:t>M4</a:t>
            </a:r>
            <a:r>
              <a:rPr lang="sr-Latn-ME" b="0" i="1" dirty="0"/>
              <a:t>8</a:t>
            </a:r>
            <a:r>
              <a:rPr lang="en-US" b="0" i="1" dirty="0" smtClean="0"/>
              <a:t>, </a:t>
            </a:r>
            <a:r>
              <a:rPr lang="en-US" b="0" i="1" dirty="0"/>
              <a:t>R, PU</a:t>
            </a:r>
            <a:r>
              <a:rPr lang="en-US" b="0" i="1" dirty="0" smtClean="0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0" i="1" dirty="0" smtClean="0">
                <a:sym typeface="Wingdings" panose="05000000000000000000" pitchFamily="2" charset="2"/>
              </a:rPr>
              <a:t>We need to decide </a:t>
            </a:r>
            <a:r>
              <a:rPr lang="sr-Latn-ME" b="0" i="1" dirty="0" smtClean="0">
                <a:sym typeface="Wingdings" panose="05000000000000000000" pitchFamily="2" charset="2"/>
              </a:rPr>
              <a:t>how to define</a:t>
            </a:r>
            <a:r>
              <a:rPr lang="en-US" b="0" i="1" dirty="0" smtClean="0">
                <a:sym typeface="Wingdings" panose="05000000000000000000" pitchFamily="2" charset="2"/>
              </a:rPr>
              <a:t> </a:t>
            </a:r>
            <a:r>
              <a:rPr lang="sr-Latn-ME" b="0" i="1" dirty="0" smtClean="0">
                <a:sym typeface="Wingdings" panose="05000000000000000000" pitchFamily="2" charset="2"/>
              </a:rPr>
              <a:t>parties in </a:t>
            </a:r>
            <a:r>
              <a:rPr lang="en-US" b="0" dirty="0" smtClean="0"/>
              <a:t>SMART4ALL</a:t>
            </a:r>
            <a:r>
              <a:rPr lang="sr-Latn-ME" b="0" dirty="0" smtClean="0"/>
              <a:t> </a:t>
            </a:r>
            <a:r>
              <a:rPr lang="sr-Latn-ME" b="0" i="1" dirty="0" smtClean="0">
                <a:sym typeface="Wingdings" panose="05000000000000000000" pitchFamily="2" charset="2"/>
              </a:rPr>
              <a:t>ecosystem</a:t>
            </a:r>
            <a:endParaRPr lang="en-US" b="0" i="1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r-Latn-ME" b="0" i="1" dirty="0" smtClean="0">
                <a:sym typeface="Wingdings" panose="05000000000000000000" pitchFamily="2" charset="2"/>
              </a:rPr>
              <a:t>We need to figure out the most efficient way</a:t>
            </a:r>
            <a:r>
              <a:rPr lang="en-US" b="0" i="1" dirty="0" smtClean="0">
                <a:sym typeface="Wingdings" panose="05000000000000000000" pitchFamily="2" charset="2"/>
              </a:rPr>
              <a:t> </a:t>
            </a:r>
            <a:r>
              <a:rPr lang="sr-Latn-ME" b="0" i="1" dirty="0" smtClean="0">
                <a:sym typeface="Wingdings" panose="05000000000000000000" pitchFamily="2" charset="2"/>
              </a:rPr>
              <a:t>to follow all activities in T3.1-T3.9 and coordinate partners</a:t>
            </a:r>
            <a:endParaRPr lang="en-US" b="0" i="1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b="0" i="1" dirty="0" smtClean="0">
                <a:sym typeface="Wingdings" panose="05000000000000000000" pitchFamily="2" charset="2"/>
              </a:rPr>
              <a:t>It is good to start early, to have time for iterations</a:t>
            </a:r>
            <a:r>
              <a:rPr lang="sr-Latn-ME" b="0" i="1" dirty="0" smtClean="0">
                <a:sym typeface="Wingdings" panose="05000000000000000000" pitchFamily="2" charset="2"/>
              </a:rPr>
              <a:t>, </a:t>
            </a:r>
            <a:r>
              <a:rPr lang="sr-Latn-ME" i="1" dirty="0" smtClean="0">
                <a:sym typeface="Wingdings" panose="05000000000000000000" pitchFamily="2" charset="2"/>
              </a:rPr>
              <a:t>next report in June 2021</a:t>
            </a:r>
            <a:endParaRPr lang="en-US" i="1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b="0" i="1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endParaRPr lang="en-US" b="0" i="1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endParaRPr lang="en-US" b="0" i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Deliverable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F1-37F0-45AF-AE8E-509AB62BA502}" type="datetime3">
              <a:rPr lang="en-US" noProof="1" smtClean="0"/>
              <a:pPr/>
              <a:t>18 December 2020</a:t>
            </a:fld>
            <a:endParaRPr lang="en-US" noProof="1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11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66472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2277" y="912174"/>
            <a:ext cx="8471002" cy="36159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0" i="1" dirty="0" smtClean="0"/>
              <a:t>I hope that during the next year we will intensify the inclusion of third parties in the Ecosystem! </a:t>
            </a:r>
            <a:endParaRPr lang="sr-Latn-ME" b="0" i="1" dirty="0" smtClean="0"/>
          </a:p>
          <a:p>
            <a:pPr marL="0" indent="0">
              <a:buNone/>
            </a:pPr>
            <a:endParaRPr lang="en-US" b="0" i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sr-Latn-ME" b="0" dirty="0" smtClean="0"/>
              <a:t>C</a:t>
            </a:r>
            <a:r>
              <a:rPr lang="en-US" b="0" dirty="0" err="1" smtClean="0"/>
              <a:t>ontact</a:t>
            </a:r>
            <a:r>
              <a:rPr lang="en-US" b="0" dirty="0" smtClean="0"/>
              <a:t> </a:t>
            </a:r>
            <a:r>
              <a:rPr lang="sr-Latn-ME" b="0" dirty="0" smtClean="0"/>
              <a:t>us</a:t>
            </a:r>
            <a:r>
              <a:rPr lang="en-US" b="0" dirty="0" smtClean="0"/>
              <a:t>:</a:t>
            </a:r>
          </a:p>
          <a:p>
            <a:pPr lvl="1"/>
            <a:r>
              <a:rPr lang="en-US" dirty="0" smtClean="0">
                <a:hlinkClick r:id="rId3"/>
              </a:rPr>
              <a:t>stox@ac.me</a:t>
            </a:r>
            <a:r>
              <a:rPr lang="en-US" dirty="0" smtClean="0"/>
              <a:t> </a:t>
            </a:r>
          </a:p>
          <a:p>
            <a:pPr lvl="1"/>
            <a:r>
              <a:rPr lang="en-US" dirty="0">
                <a:hlinkClick r:id="rId4"/>
              </a:rPr>
              <a:t>m</a:t>
            </a:r>
            <a:r>
              <a:rPr lang="en-US" dirty="0" smtClean="0">
                <a:hlinkClick r:id="rId4"/>
              </a:rPr>
              <a:t>ecolegal.office@gmail.com</a:t>
            </a:r>
            <a:r>
              <a:rPr lang="en-US" dirty="0" smtClean="0"/>
              <a:t> </a:t>
            </a:r>
            <a:endParaRPr lang="sr-Latn-ME" dirty="0" smtClean="0"/>
          </a:p>
          <a:p>
            <a:pPr lvl="1"/>
            <a:r>
              <a:rPr lang="sr-Latn-ME" dirty="0" smtClean="0">
                <a:hlinkClick r:id="rId3"/>
              </a:rPr>
              <a:t>brajovicnikolina</a:t>
            </a:r>
            <a:r>
              <a:rPr lang="en-US" dirty="0" smtClean="0">
                <a:hlinkClick r:id="rId3"/>
              </a:rPr>
              <a:t>@</a:t>
            </a:r>
            <a:r>
              <a:rPr lang="sr-Latn-ME" dirty="0" smtClean="0">
                <a:hlinkClick r:id="rId3"/>
              </a:rPr>
              <a:t>gmail</a:t>
            </a:r>
            <a:r>
              <a:rPr lang="en-US" dirty="0" smtClean="0">
                <a:hlinkClick r:id="rId3"/>
              </a:rPr>
              <a:t>.</a:t>
            </a:r>
            <a:r>
              <a:rPr lang="sr-Latn-ME" dirty="0" smtClean="0">
                <a:hlinkClick r:id="rId3"/>
              </a:rPr>
              <a:t>com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5718-395F-48A6-90CB-A8D0B915178B}" type="datetime3">
              <a:rPr lang="en-US" noProof="1" smtClean="0"/>
              <a:t>18 December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12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01424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5718-395F-48A6-90CB-A8D0B915178B}" type="datetime3">
              <a:rPr lang="en-US" noProof="1" smtClean="0"/>
              <a:t>18 December 2020</a:t>
            </a:fld>
            <a:endParaRPr lang="en-US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 smtClean="0"/>
              <a:t>www.smart4all-project.eu</a:t>
            </a:r>
            <a:endParaRPr lang="en-US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13</a:t>
            </a:fld>
            <a:endParaRPr lang="en-US" noProof="1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368" y="811052"/>
            <a:ext cx="5573791" cy="395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4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</TotalTime>
  <Words>697</Words>
  <Application>Microsoft Office PowerPoint</Application>
  <PresentationFormat>On-screen Show (16:9)</PresentationFormat>
  <Paragraphs>125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Times New Roman</vt:lpstr>
      <vt:lpstr>Wingdings</vt:lpstr>
      <vt:lpstr>Calibri</vt:lpstr>
      <vt:lpstr>Office Theme</vt:lpstr>
      <vt:lpstr>First Periodic Report on Smart4ALL Ecosystem Activities- next steps and required inputs</vt:lpstr>
      <vt:lpstr>DEV 3.2 Periodic Report on Smart4ALL Ecosystem Activities</vt:lpstr>
      <vt:lpstr>DEV 3.2 Periodic Report on Smart4ALL Ecosystem Activities</vt:lpstr>
      <vt:lpstr>Structure of the Report &amp; Gantt Chart </vt:lpstr>
      <vt:lpstr>Structure of the Report </vt:lpstr>
      <vt:lpstr>Partners participation in information gathering</vt:lpstr>
      <vt:lpstr>Partners participation in information gathering</vt:lpstr>
      <vt:lpstr>Breakdown of SMART4ALL ecosystem</vt:lpstr>
      <vt:lpstr>Breakdown of SMART4ALL ecosystem</vt:lpstr>
      <vt:lpstr>Breakdown of SMART4ALL ecosystem- 1st results</vt:lpstr>
      <vt:lpstr>Next Deliverable</vt:lpstr>
      <vt:lpstr>THANK YOU!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 Conference Template by Jano Gebelein</dc:title>
  <dc:creator>Jano Gebelein</dc:creator>
  <cp:lastModifiedBy>Radovan Stojanovic</cp:lastModifiedBy>
  <cp:revision>192</cp:revision>
  <dcterms:created xsi:type="dcterms:W3CDTF">2016-09-12T10:42:56Z</dcterms:created>
  <dcterms:modified xsi:type="dcterms:W3CDTF">2020-12-18T11:09:29Z</dcterms:modified>
</cp:coreProperties>
</file>