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65" r:id="rId2"/>
    <p:sldId id="284" r:id="rId3"/>
    <p:sldId id="339" r:id="rId4"/>
    <p:sldId id="340" r:id="rId5"/>
    <p:sldId id="285" r:id="rId6"/>
    <p:sldId id="286" r:id="rId7"/>
    <p:sldId id="287" r:id="rId8"/>
    <p:sldId id="283" r:id="rId9"/>
    <p:sldId id="279" r:id="rId10"/>
    <p:sldId id="330" r:id="rId11"/>
    <p:sldId id="267" r:id="rId12"/>
    <p:sldId id="309" r:id="rId13"/>
    <p:sldId id="271" r:id="rId14"/>
    <p:sldId id="274" r:id="rId15"/>
    <p:sldId id="275" r:id="rId16"/>
    <p:sldId id="328" r:id="rId17"/>
    <p:sldId id="329" r:id="rId18"/>
    <p:sldId id="280" r:id="rId19"/>
    <p:sldId id="282" r:id="rId20"/>
    <p:sldId id="313" r:id="rId21"/>
    <p:sldId id="327" r:id="rId22"/>
    <p:sldId id="306" r:id="rId23"/>
    <p:sldId id="307" r:id="rId24"/>
    <p:sldId id="324" r:id="rId25"/>
    <p:sldId id="331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Helvetica" panose="020B0504020202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olina" initials="N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C116"/>
    <a:srgbClr val="255076"/>
    <a:srgbClr val="06405A"/>
    <a:srgbClr val="DBE0E1"/>
    <a:srgbClr val="A9B3B6"/>
    <a:srgbClr val="87C5DB"/>
    <a:srgbClr val="E6E6E6"/>
    <a:srgbClr val="2D608F"/>
    <a:srgbClr val="619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0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32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="" xmlns:a16="http://schemas.microsoft.com/office/drawing/2014/main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="" xmlns:a16="http://schemas.microsoft.com/office/drawing/2014/main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="" xmlns:a16="http://schemas.microsoft.com/office/drawing/2014/main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="" xmlns:a16="http://schemas.microsoft.com/office/drawing/2014/main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9325958"/>
                  </a:ext>
                </a:extLst>
              </a:tr>
            </a:tbl>
          </a:graphicData>
        </a:graphic>
      </p:graphicFrame>
      <p:pic>
        <p:nvPicPr>
          <p:cNvPr id="2" name="Εικόνα 1">
            <a:extLst>
              <a:ext uri="{FF2B5EF4-FFF2-40B4-BE49-F238E27FC236}">
                <a16:creationId xmlns="" xmlns:a16="http://schemas.microsoft.com/office/drawing/2014/main" id="{2EF3B494-79EA-9E4E-9562-D8416A24FC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3" y="25878"/>
            <a:ext cx="1823581" cy="14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="" xmlns:a16="http://schemas.microsoft.com/office/drawing/2014/main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="" xmlns:a16="http://schemas.microsoft.com/office/drawing/2014/main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="" xmlns:a16="http://schemas.microsoft.com/office/drawing/2014/main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="" xmlns:a16="http://schemas.microsoft.com/office/drawing/2014/main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="" xmlns:a16="http://schemas.microsoft.com/office/drawing/2014/main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hyperlink" Target="https://www.smart4all-project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research/participants/data/ref/h2020/grants_manual/hi/3cpart/h2020-hi-list-ac_en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atchmaking.smart4all-project.eu/" TargetMode="External"/><Relationship Id="rId2" Type="http://schemas.openxmlformats.org/officeDocument/2006/relationships/hyperlink" Target="https://smart4all-project.eu/joinu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hyperlink" Target="https://smart4all-project.eu/marketplace" TargetMode="External"/><Relationship Id="rId4" Type="http://schemas.openxmlformats.org/officeDocument/2006/relationships/hyperlink" Target="https://smart4all-project.eu/opencalls-apply-now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MART4ALL.Project" TargetMode="External"/><Relationship Id="rId3" Type="http://schemas.openxmlformats.org/officeDocument/2006/relationships/image" Target="../media/image30.tiff"/><Relationship Id="rId7" Type="http://schemas.openxmlformats.org/officeDocument/2006/relationships/hyperlink" Target="https://twitter.com/Smart_4All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groups/12369183" TargetMode="External"/><Relationship Id="rId5" Type="http://schemas.openxmlformats.org/officeDocument/2006/relationships/image" Target="../media/image32.tiff"/><Relationship Id="rId4" Type="http://schemas.openxmlformats.org/officeDocument/2006/relationships/image" Target="../media/image31.tiff"/><Relationship Id="rId9" Type="http://schemas.openxmlformats.org/officeDocument/2006/relationships/hyperlink" Target="https://www.youtube.com/channel/UCwmSl9LCl2vNBO-3k75dvJA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tiff"/><Relationship Id="rId9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326718"/>
            <a:ext cx="9144000" cy="890810"/>
          </a:xfrm>
        </p:spPr>
        <p:txBody>
          <a:bodyPr>
            <a:normAutofit/>
          </a:bodyPr>
          <a:lstStyle/>
          <a:p>
            <a:r>
              <a:rPr lang="sr-Latn-ME" sz="2400" dirty="0" smtClean="0"/>
              <a:t>MSc Nikolina Brajović- </a:t>
            </a:r>
            <a:r>
              <a:rPr lang="sr-Latn-ME" sz="2400" b="0" dirty="0" smtClean="0"/>
              <a:t>MECOnet Podgorica</a:t>
            </a:r>
            <a:endParaRPr lang="en-US" sz="2400" b="0" dirty="0"/>
          </a:p>
          <a:p>
            <a:endParaRPr lang="en-US" sz="24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881" y="1811298"/>
            <a:ext cx="9143999" cy="1675646"/>
          </a:xfrm>
        </p:spPr>
        <p:txBody>
          <a:bodyPr>
            <a:normAutofit/>
          </a:bodyPr>
          <a:lstStyle/>
          <a:p>
            <a:r>
              <a:rPr lang="sr-Latn-ME" sz="36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Predstavljanje </a:t>
            </a:r>
            <a:r>
              <a:rPr lang="en-US" sz="36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sz="3600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sz="36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sz="36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Projekta</a:t>
            </a:r>
            <a:endParaRPr lang="en-US" sz="3600" dirty="0">
              <a:solidFill>
                <a:srgbClr val="25507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49D578BE-57C7-5644-A5EC-5331A3A2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 smtClean="0"/>
              <a:t> </a:t>
            </a:r>
            <a:r>
              <a:rPr lang="sr-Latn-ME" dirty="0">
                <a:solidFill>
                  <a:srgbClr val="06405A"/>
                </a:solidFill>
              </a:rPr>
              <a:t>p</a:t>
            </a:r>
            <a:r>
              <a:rPr lang="sr-Latn-ME" dirty="0" smtClean="0">
                <a:solidFill>
                  <a:srgbClr val="06405A"/>
                </a:solidFill>
              </a:rPr>
              <a:t>rojekat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8F95A510-FD6F-B341-8E4D-E8CB1E43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6C7711C3-198F-7C41-9294-FB50E031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1CDF0DC0-CF85-8848-887C-1BE9097B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8E8E331C-46F5-7B4A-968C-43AE34382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736" y="875774"/>
            <a:ext cx="2680425" cy="3912004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BF798FDF-3A0A-F047-A9E5-4459F48010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56" y="1001243"/>
            <a:ext cx="2679402" cy="206962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CD16F4D3-F940-5340-9EE2-3414B6964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125" y="1957344"/>
            <a:ext cx="686548" cy="702895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="" xmlns:a16="http://schemas.microsoft.com/office/drawing/2014/main" id="{228C4FC3-248D-294C-B96D-B4951115E6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125" y="1289997"/>
            <a:ext cx="1703337" cy="461813"/>
          </a:xfrm>
          <a:prstGeom prst="rect">
            <a:avLst/>
          </a:prstGeom>
        </p:spPr>
      </p:pic>
      <p:sp>
        <p:nvSpPr>
          <p:cNvPr id="16" name="Ορθογώνιο 15">
            <a:extLst>
              <a:ext uri="{FF2B5EF4-FFF2-40B4-BE49-F238E27FC236}">
                <a16:creationId xmlns="" xmlns:a16="http://schemas.microsoft.com/office/drawing/2014/main" id="{856857FF-A9CE-984C-A28C-F481C2FBF4E3}"/>
              </a:ext>
            </a:extLst>
          </p:cNvPr>
          <p:cNvSpPr/>
          <p:nvPr/>
        </p:nvSpPr>
        <p:spPr>
          <a:xfrm>
            <a:off x="676656" y="3277240"/>
            <a:ext cx="52010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DT-ICT-01-2019</a:t>
            </a:r>
            <a:r>
              <a:rPr lang="en-US" b="1" dirty="0"/>
              <a:t>: </a:t>
            </a:r>
            <a:r>
              <a:rPr lang="en-US" b="1" i="1" dirty="0"/>
              <a:t>Smart Anything low energy computing Everywhere </a:t>
            </a:r>
            <a:r>
              <a:rPr lang="en-US" dirty="0"/>
              <a:t>– </a:t>
            </a:r>
            <a:r>
              <a:rPr lang="en-US" i="1" dirty="0"/>
              <a:t>Area 2: Customized  powering CPS and the IoT</a:t>
            </a:r>
          </a:p>
        </p:txBody>
      </p:sp>
    </p:spTree>
    <p:extLst>
      <p:ext uri="{BB962C8B-B14F-4D97-AF65-F5344CB8AC3E}">
        <p14:creationId xmlns:p14="http://schemas.microsoft.com/office/powerpoint/2010/main" val="255802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 smtClean="0">
                <a:solidFill>
                  <a:srgbClr val="06405A"/>
                </a:solidFill>
              </a:rPr>
              <a:t>poster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480" r="3673"/>
          <a:stretch/>
        </p:blipFill>
        <p:spPr>
          <a:xfrm>
            <a:off x="146461" y="801384"/>
            <a:ext cx="5560302" cy="3734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8078"/>
          <a:stretch/>
        </p:blipFill>
        <p:spPr>
          <a:xfrm>
            <a:off x="5706575" y="801383"/>
            <a:ext cx="3147222" cy="373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4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 smtClean="0">
                <a:solidFill>
                  <a:srgbClr val="06405A"/>
                </a:solidFill>
              </a:rPr>
              <a:t>poster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74" y="906105"/>
            <a:ext cx="4857053" cy="38180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2013"/>
          <a:stretch/>
        </p:blipFill>
        <p:spPr>
          <a:xfrm>
            <a:off x="5116527" y="906105"/>
            <a:ext cx="3720879" cy="381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7E95A2A2-5A19-6543-85E8-5B8E36ED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1016813"/>
            <a:ext cx="2957935" cy="3615910"/>
          </a:xfrm>
        </p:spPr>
        <p:txBody>
          <a:bodyPr>
            <a:normAutofit fontScale="92500" lnSpcReduction="10000"/>
          </a:bodyPr>
          <a:lstStyle/>
          <a:p>
            <a:r>
              <a:rPr lang="en-US" b="0" dirty="0"/>
              <a:t>25 </a:t>
            </a:r>
            <a:r>
              <a:rPr lang="en-US" b="0" dirty="0" smtClean="0"/>
              <a:t>partner</a:t>
            </a:r>
            <a:r>
              <a:rPr lang="sr-Latn-ME" b="0" dirty="0" smtClean="0"/>
              <a:t>a</a:t>
            </a:r>
            <a:r>
              <a:rPr lang="en-US" b="0" dirty="0" smtClean="0"/>
              <a:t> </a:t>
            </a:r>
            <a:r>
              <a:rPr lang="sr-Latn-ME" b="0" dirty="0" smtClean="0"/>
              <a:t>iz</a:t>
            </a:r>
            <a:r>
              <a:rPr lang="en-US" b="0" dirty="0" smtClean="0"/>
              <a:t> </a:t>
            </a:r>
            <a:r>
              <a:rPr lang="sr-Latn-ME" dirty="0">
                <a:solidFill>
                  <a:srgbClr val="C00000"/>
                </a:solidFill>
              </a:rPr>
              <a:t>J</a:t>
            </a:r>
            <a:r>
              <a:rPr lang="en-US" dirty="0" smtClean="0">
                <a:solidFill>
                  <a:srgbClr val="C00000"/>
                </a:solidFill>
              </a:rPr>
              <a:t>u</a:t>
            </a:r>
            <a:r>
              <a:rPr lang="sr-Latn-ME" dirty="0" smtClean="0">
                <a:solidFill>
                  <a:srgbClr val="C00000"/>
                </a:solidFill>
              </a:rPr>
              <a:t>žne</a:t>
            </a:r>
            <a:r>
              <a:rPr lang="en-US" b="0" dirty="0" smtClean="0"/>
              <a:t>, </a:t>
            </a:r>
            <a:r>
              <a:rPr lang="sr-Latn-ME" dirty="0">
                <a:solidFill>
                  <a:srgbClr val="C00000"/>
                </a:solidFill>
              </a:rPr>
              <a:t>I</a:t>
            </a:r>
            <a:r>
              <a:rPr lang="en-US" dirty="0" err="1" smtClean="0">
                <a:solidFill>
                  <a:srgbClr val="C00000"/>
                </a:solidFill>
              </a:rPr>
              <a:t>st</a:t>
            </a:r>
            <a:r>
              <a:rPr lang="sr-Latn-ME" dirty="0" smtClean="0">
                <a:solidFill>
                  <a:srgbClr val="C00000"/>
                </a:solidFill>
              </a:rPr>
              <a:t>očn</a:t>
            </a:r>
            <a:r>
              <a:rPr lang="en-US" dirty="0" smtClean="0">
                <a:solidFill>
                  <a:srgbClr val="C00000"/>
                </a:solidFill>
              </a:rPr>
              <a:t>e</a:t>
            </a:r>
            <a:r>
              <a:rPr lang="en-US" b="0" dirty="0" smtClean="0"/>
              <a:t> 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Central</a:t>
            </a:r>
            <a:r>
              <a:rPr lang="sr-Latn-ME" dirty="0" smtClean="0">
                <a:solidFill>
                  <a:srgbClr val="C00000"/>
                </a:solidFill>
              </a:rPr>
              <a:t>ne</a:t>
            </a:r>
            <a:r>
              <a:rPr lang="en-US" dirty="0" smtClean="0">
                <a:solidFill>
                  <a:srgbClr val="C00000"/>
                </a:solidFill>
              </a:rPr>
              <a:t> E</a:t>
            </a:r>
            <a:r>
              <a:rPr lang="sr-Latn-ME" dirty="0" smtClean="0">
                <a:solidFill>
                  <a:srgbClr val="C00000"/>
                </a:solidFill>
              </a:rPr>
              <a:t>v</a:t>
            </a:r>
            <a:r>
              <a:rPr lang="en-US" dirty="0" smtClean="0">
                <a:solidFill>
                  <a:srgbClr val="C00000"/>
                </a:solidFill>
              </a:rPr>
              <a:t>rope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sr-Latn-ME" b="0" dirty="0"/>
              <a:t>K</a:t>
            </a:r>
            <a:r>
              <a:rPr lang="en-US" b="0" dirty="0" smtClean="0"/>
              <a:t>on</a:t>
            </a:r>
            <a:r>
              <a:rPr lang="sr-Latn-ME" b="0" dirty="0" smtClean="0"/>
              <a:t>z</a:t>
            </a:r>
            <a:r>
              <a:rPr lang="en-US" b="0" dirty="0" smtClean="0"/>
              <a:t>or</a:t>
            </a:r>
            <a:r>
              <a:rPr lang="sr-Latn-ME" b="0" dirty="0" smtClean="0"/>
              <a:t>c</a:t>
            </a:r>
            <a:r>
              <a:rPr lang="en-US" b="0" dirty="0" err="1" smtClean="0"/>
              <a:t>i</a:t>
            </a:r>
            <a:r>
              <a:rPr lang="sr-Latn-ME" b="0" dirty="0" smtClean="0"/>
              <a:t>j</a:t>
            </a:r>
            <a:r>
              <a:rPr lang="en-US" b="0" dirty="0" smtClean="0"/>
              <a:t>um </a:t>
            </a:r>
            <a:r>
              <a:rPr lang="sr-Latn-ME" b="0" dirty="0" smtClean="0"/>
              <a:t>je</a:t>
            </a:r>
            <a:r>
              <a:rPr lang="en-US" b="0" dirty="0" smtClean="0"/>
              <a:t> </a:t>
            </a:r>
            <a:r>
              <a:rPr lang="sr-Latn-ME" b="0" dirty="0" smtClean="0"/>
              <a:t>sastavlj</a:t>
            </a:r>
            <a:r>
              <a:rPr lang="en-US" b="0" dirty="0" smtClean="0"/>
              <a:t>e</a:t>
            </a:r>
            <a:r>
              <a:rPr lang="sr-Latn-ME" b="0" dirty="0" smtClean="0"/>
              <a:t>n</a:t>
            </a:r>
            <a:r>
              <a:rPr lang="en-US" b="0" dirty="0" smtClean="0"/>
              <a:t> o</a:t>
            </a:r>
            <a:r>
              <a:rPr lang="sr-Latn-ME" b="0" dirty="0" smtClean="0"/>
              <a:t>d</a:t>
            </a:r>
            <a:r>
              <a:rPr lang="en-US" b="0" dirty="0" smtClean="0"/>
              <a:t> </a:t>
            </a:r>
            <a:r>
              <a:rPr lang="en-US" b="0" dirty="0" err="1" smtClean="0"/>
              <a:t>univer</a:t>
            </a:r>
            <a:r>
              <a:rPr lang="sr-Latn-ME" b="0" dirty="0" smtClean="0"/>
              <a:t>z</a:t>
            </a:r>
            <a:r>
              <a:rPr lang="en-US" b="0" dirty="0" err="1" smtClean="0"/>
              <a:t>iti</a:t>
            </a:r>
            <a:r>
              <a:rPr lang="sr-Latn-ME" b="0" dirty="0" smtClean="0"/>
              <a:t>ta</a:t>
            </a:r>
            <a:r>
              <a:rPr lang="en-US" b="0" dirty="0" smtClean="0"/>
              <a:t>, </a:t>
            </a:r>
            <a:r>
              <a:rPr lang="sr-Latn-ME" b="0" dirty="0" smtClean="0"/>
              <a:t>ist</a:t>
            </a:r>
            <a:r>
              <a:rPr lang="en-US" b="0" dirty="0" smtClean="0"/>
              <a:t>r</a:t>
            </a:r>
            <a:r>
              <a:rPr lang="sr-Latn-ME" b="0" dirty="0" smtClean="0"/>
              <a:t>aživ</a:t>
            </a:r>
            <a:r>
              <a:rPr lang="en-US" b="0" dirty="0" smtClean="0"/>
              <a:t>a</a:t>
            </a:r>
            <a:r>
              <a:rPr lang="sr-Latn-ME" b="0" dirty="0" smtClean="0"/>
              <a:t>čki</a:t>
            </a:r>
            <a:r>
              <a:rPr lang="en-US" b="0" dirty="0" smtClean="0"/>
              <a:t>h </a:t>
            </a:r>
            <a:r>
              <a:rPr lang="en-US" b="0" dirty="0" err="1" smtClean="0"/>
              <a:t>institut</a:t>
            </a:r>
            <a:r>
              <a:rPr lang="sr-Latn-ME" b="0" dirty="0" smtClean="0"/>
              <a:t>a</a:t>
            </a:r>
            <a:r>
              <a:rPr lang="en-US" b="0" dirty="0" smtClean="0"/>
              <a:t>, invest</a:t>
            </a:r>
            <a:r>
              <a:rPr lang="sr-Latn-ME" b="0" dirty="0" smtClean="0"/>
              <a:t>it</a:t>
            </a:r>
            <a:r>
              <a:rPr lang="en-US" b="0" dirty="0" smtClean="0"/>
              <a:t>or</a:t>
            </a:r>
            <a:r>
              <a:rPr lang="sr-Latn-ME" b="0" dirty="0" smtClean="0"/>
              <a:t>a</a:t>
            </a:r>
            <a:r>
              <a:rPr lang="en-US" b="0" dirty="0" smtClean="0"/>
              <a:t>, </a:t>
            </a:r>
            <a:r>
              <a:rPr lang="en-US" b="0" dirty="0"/>
              <a:t>networking </a:t>
            </a:r>
            <a:r>
              <a:rPr lang="en-US" b="0" dirty="0" err="1" smtClean="0"/>
              <a:t>organiza</a:t>
            </a:r>
            <a:r>
              <a:rPr lang="sr-Latn-ME" b="0" dirty="0" smtClean="0"/>
              <a:t>c</a:t>
            </a:r>
            <a:r>
              <a:rPr lang="en-US" b="0" dirty="0" err="1" smtClean="0"/>
              <a:t>i</a:t>
            </a:r>
            <a:r>
              <a:rPr lang="sr-Latn-ME" b="0" dirty="0" smtClean="0"/>
              <a:t>ja</a:t>
            </a:r>
            <a:r>
              <a:rPr lang="en-US" b="0" dirty="0" smtClean="0"/>
              <a:t>, </a:t>
            </a:r>
            <a:r>
              <a:rPr lang="sr-Latn-ME" b="0" dirty="0" smtClean="0"/>
              <a:t>MSP-a (</a:t>
            </a:r>
            <a:r>
              <a:rPr lang="en-US" b="0" dirty="0" smtClean="0"/>
              <a:t>SMEs</a:t>
            </a:r>
            <a:r>
              <a:rPr lang="sr-Latn-ME" b="0" dirty="0" smtClean="0"/>
              <a:t>)</a:t>
            </a:r>
            <a:r>
              <a:rPr lang="en-US" b="0" dirty="0" smtClean="0"/>
              <a:t>, </a:t>
            </a:r>
            <a:r>
              <a:rPr lang="en-US" b="0" dirty="0" err="1" smtClean="0"/>
              <a:t>Inovati</a:t>
            </a:r>
            <a:r>
              <a:rPr lang="sr-Latn-ME" b="0" dirty="0" smtClean="0"/>
              <a:t>v</a:t>
            </a:r>
            <a:r>
              <a:rPr lang="en-US" b="0" dirty="0" smtClean="0"/>
              <a:t>n</a:t>
            </a:r>
            <a:r>
              <a:rPr lang="sr-Latn-ME" b="0" dirty="0" smtClean="0"/>
              <a:t>ih</a:t>
            </a:r>
            <a:r>
              <a:rPr lang="en-US" b="0" dirty="0" smtClean="0"/>
              <a:t> H</a:t>
            </a:r>
            <a:r>
              <a:rPr lang="sr-Latn-ME" b="0" dirty="0" smtClean="0"/>
              <a:t>a</a:t>
            </a:r>
            <a:r>
              <a:rPr lang="en-US" b="0" dirty="0" smtClean="0"/>
              <a:t>b</a:t>
            </a:r>
            <a:r>
              <a:rPr lang="sr-Latn-ME" b="0" dirty="0" smtClean="0"/>
              <a:t>ova</a:t>
            </a:r>
            <a:r>
              <a:rPr lang="en-US" b="0" dirty="0" smtClean="0"/>
              <a:t> </a:t>
            </a:r>
            <a:r>
              <a:rPr lang="sr-Latn-ME" b="0" dirty="0" smtClean="0"/>
              <a:t>i</a:t>
            </a:r>
            <a:r>
              <a:rPr lang="en-US" b="0" dirty="0" smtClean="0"/>
              <a:t> N</a:t>
            </a:r>
            <a:r>
              <a:rPr lang="sr-Latn-ME" b="0" dirty="0" smtClean="0"/>
              <a:t>V</a:t>
            </a:r>
            <a:r>
              <a:rPr lang="en-US" b="0" dirty="0" smtClean="0"/>
              <a:t>O</a:t>
            </a:r>
            <a:r>
              <a:rPr lang="sr-Latn-ME" b="0" dirty="0" smtClean="0"/>
              <a:t>-a</a:t>
            </a:r>
            <a:r>
              <a:rPr lang="el-GR" b="0" dirty="0" smtClean="0"/>
              <a:t> </a:t>
            </a:r>
            <a:endParaRPr lang="el-GR" b="0" dirty="0"/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C1FEBC6F-2F53-E947-B0DE-D09C11688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>
                <a:solidFill>
                  <a:srgbClr val="06405A"/>
                </a:solidFill>
              </a:rPr>
              <a:t>Ko</a:t>
            </a:r>
            <a:r>
              <a:rPr lang="en-US" dirty="0">
                <a:solidFill>
                  <a:srgbClr val="06405A"/>
                </a:solidFill>
              </a:rPr>
              <a:t>n</a:t>
            </a:r>
            <a:r>
              <a:rPr lang="sr-Latn-ME" dirty="0">
                <a:solidFill>
                  <a:srgbClr val="06405A"/>
                </a:solidFill>
              </a:rPr>
              <a:t>z</a:t>
            </a:r>
            <a:r>
              <a:rPr lang="en-US" dirty="0">
                <a:solidFill>
                  <a:srgbClr val="06405A"/>
                </a:solidFill>
              </a:rPr>
              <a:t>or</a:t>
            </a:r>
            <a:r>
              <a:rPr lang="sr-Latn-ME" dirty="0">
                <a:solidFill>
                  <a:srgbClr val="06405A"/>
                </a:solidFill>
              </a:rPr>
              <a:t>c</a:t>
            </a:r>
            <a:r>
              <a:rPr lang="en-US" dirty="0" err="1">
                <a:solidFill>
                  <a:srgbClr val="06405A"/>
                </a:solidFill>
              </a:rPr>
              <a:t>i</a:t>
            </a:r>
            <a:r>
              <a:rPr lang="sr-Latn-ME" dirty="0">
                <a:solidFill>
                  <a:srgbClr val="06405A"/>
                </a:solidFill>
              </a:rPr>
              <a:t>j</a:t>
            </a:r>
            <a:r>
              <a:rPr lang="en-US" dirty="0" smtClean="0">
                <a:solidFill>
                  <a:srgbClr val="06405A"/>
                </a:solidFill>
              </a:rPr>
              <a:t>um</a:t>
            </a:r>
            <a:r>
              <a:rPr lang="sr-Latn-ME" dirty="0" smtClean="0">
                <a:solidFill>
                  <a:srgbClr val="06405A"/>
                </a:solidFill>
              </a:rPr>
              <a:t>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projekta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D5A2E8D8-DE8A-944A-9B95-9A345BA3C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7C38514E-24B9-7E4B-915F-BE013934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B973D27-8C40-8840-B7D9-C6172967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9A703EC7-0581-D740-8841-7DA62F8DC0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8305" y="3527154"/>
            <a:ext cx="4526604" cy="1240109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="" xmlns:a16="http://schemas.microsoft.com/office/drawing/2014/main" id="{AB152447-16D5-C94C-BB46-2CC0D76323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977" y="837748"/>
            <a:ext cx="5104527" cy="26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6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3676E8A0-7C95-4044-96AA-BDE0AFA03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</a:rPr>
              <a:t>P</a:t>
            </a:r>
            <a:r>
              <a:rPr lang="en-US" dirty="0" err="1" smtClean="0">
                <a:solidFill>
                  <a:srgbClr val="06405A"/>
                </a:solidFill>
              </a:rPr>
              <a:t>artner</a:t>
            </a:r>
            <a:r>
              <a:rPr lang="sr-Latn-ME" dirty="0" smtClean="0">
                <a:solidFill>
                  <a:srgbClr val="06405A"/>
                </a:solidFill>
              </a:rPr>
              <a:t>i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projekta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BB8E3E62-54E3-9642-BB20-1BFB12B4F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A1A7601D-E782-0D40-A273-FC70FA92B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B68FA1A7-98B3-8D40-9BBF-90422C52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123BA089-1E3E-3B42-A0F0-26C6D7C187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381" y="772159"/>
            <a:ext cx="4283339" cy="329539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9FF0DBA9-84F4-BC40-A6FF-0BA784A277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788" y="772160"/>
            <a:ext cx="4387932" cy="3312160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="" xmlns:a16="http://schemas.microsoft.com/office/drawing/2014/main" id="{9F325C8A-3D1C-EA42-89C4-F316A369A6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9520" y="4067553"/>
            <a:ext cx="1527810" cy="75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A901A7A3-72A5-BF4E-8972-EC533E966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</a:rPr>
              <a:t>Me</a:t>
            </a:r>
            <a:r>
              <a:rPr lang="en-US" dirty="0" err="1" smtClean="0">
                <a:solidFill>
                  <a:srgbClr val="06405A"/>
                </a:solidFill>
              </a:rPr>
              <a:t>na</a:t>
            </a:r>
            <a:r>
              <a:rPr lang="sr-Latn-ME" dirty="0" smtClean="0">
                <a:solidFill>
                  <a:srgbClr val="06405A"/>
                </a:solidFill>
              </a:rPr>
              <a:t>dž</a:t>
            </a:r>
            <a:r>
              <a:rPr lang="en-US" dirty="0" err="1" smtClean="0">
                <a:solidFill>
                  <a:srgbClr val="06405A"/>
                </a:solidFill>
              </a:rPr>
              <a:t>ment</a:t>
            </a:r>
            <a:r>
              <a:rPr lang="en-US" dirty="0" smtClean="0">
                <a:solidFill>
                  <a:srgbClr val="06405A"/>
                </a:solidFill>
              </a:rPr>
              <a:t> </a:t>
            </a:r>
            <a:r>
              <a:rPr lang="sr-Latn-ME" dirty="0">
                <a:solidFill>
                  <a:srgbClr val="06405A"/>
                </a:solidFill>
              </a:rPr>
              <a:t>t</a:t>
            </a:r>
            <a:r>
              <a:rPr lang="sr-Latn-ME" dirty="0" smtClean="0">
                <a:solidFill>
                  <a:srgbClr val="06405A"/>
                </a:solidFill>
              </a:rPr>
              <a:t>i</a:t>
            </a:r>
            <a:r>
              <a:rPr lang="en-US" dirty="0" smtClean="0">
                <a:solidFill>
                  <a:srgbClr val="06405A"/>
                </a:solidFill>
              </a:rPr>
              <a:t>m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E51DF991-5FAC-404D-B8BB-F70665B9A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D34F7FE3-0E9C-D449-8E70-73C8D40DB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0640A7B2-D8CB-F147-AC04-FC067294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7</a:t>
            </a:fld>
            <a:endParaRPr lang="en-US" noProof="1"/>
          </a:p>
        </p:txBody>
      </p:sp>
      <p:pic>
        <p:nvPicPr>
          <p:cNvPr id="10" name="Εικόνα 9">
            <a:extLst>
              <a:ext uri="{FF2B5EF4-FFF2-40B4-BE49-F238E27FC236}">
                <a16:creationId xmlns="" xmlns:a16="http://schemas.microsoft.com/office/drawing/2014/main" id="{868D7463-E1E6-444E-8CE5-29815B3F4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23" y="1072250"/>
            <a:ext cx="8119353" cy="32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2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0B5258C8-3B5F-5049-A6EC-43E585B41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Vi</a:t>
            </a:r>
            <a:r>
              <a:rPr lang="sr-Latn-ME" dirty="0" smtClean="0">
                <a:solidFill>
                  <a:srgbClr val="C00000"/>
                </a:solidFill>
              </a:rPr>
              <a:t>z</a:t>
            </a:r>
            <a:r>
              <a:rPr lang="en-US" dirty="0" err="1" smtClean="0">
                <a:solidFill>
                  <a:srgbClr val="C00000"/>
                </a:solidFill>
              </a:rPr>
              <a:t>i</a:t>
            </a:r>
            <a:r>
              <a:rPr lang="sr-Latn-ME" dirty="0" smtClean="0">
                <a:solidFill>
                  <a:srgbClr val="C00000"/>
                </a:solidFill>
              </a:rPr>
              <a:t>ja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sr-Latn-ME" b="0" dirty="0" smtClean="0"/>
              <a:t>Proširiti mogućnosti saradnje između evropskih</a:t>
            </a:r>
            <a:r>
              <a:rPr lang="en-US" b="0" dirty="0" smtClean="0"/>
              <a:t> stakeholder</a:t>
            </a:r>
            <a:r>
              <a:rPr lang="sr-Latn-ME" b="0" dirty="0" smtClean="0"/>
              <a:t>a</a:t>
            </a:r>
            <a:r>
              <a:rPr lang="en-US" b="0" dirty="0" smtClean="0"/>
              <a:t> </a:t>
            </a:r>
            <a:r>
              <a:rPr lang="sr-Latn-ME" b="0" dirty="0" smtClean="0"/>
              <a:t>uključivanjem</a:t>
            </a:r>
            <a:r>
              <a:rPr lang="en-US" b="0" dirty="0" smtClean="0"/>
              <a:t> </a:t>
            </a:r>
            <a:r>
              <a:rPr lang="sr-Latn-ME" b="0" dirty="0" smtClean="0">
                <a:solidFill>
                  <a:srgbClr val="FFC116"/>
                </a:solidFill>
              </a:rPr>
              <a:t>razl</a:t>
            </a:r>
            <a:r>
              <a:rPr lang="en-US" b="0" dirty="0" err="1" smtClean="0">
                <a:solidFill>
                  <a:srgbClr val="FFC116"/>
                </a:solidFill>
              </a:rPr>
              <a:t>i</a:t>
            </a:r>
            <a:r>
              <a:rPr lang="sr-Latn-ME" b="0" dirty="0" smtClean="0">
                <a:solidFill>
                  <a:srgbClr val="FFC116"/>
                </a:solidFill>
              </a:rPr>
              <a:t>či</a:t>
            </a:r>
            <a:r>
              <a:rPr lang="en-US" b="0" dirty="0" smtClean="0">
                <a:solidFill>
                  <a:srgbClr val="FFC116"/>
                </a:solidFill>
              </a:rPr>
              <a:t>t</a:t>
            </a:r>
            <a:r>
              <a:rPr lang="sr-Latn-ME" b="0" dirty="0" smtClean="0">
                <a:solidFill>
                  <a:srgbClr val="FFC116"/>
                </a:solidFill>
              </a:rPr>
              <a:t>ih</a:t>
            </a:r>
            <a:r>
              <a:rPr lang="en-US" b="0" dirty="0" smtClean="0">
                <a:solidFill>
                  <a:srgbClr val="FFC116"/>
                </a:solidFill>
              </a:rPr>
              <a:t> </a:t>
            </a:r>
            <a:r>
              <a:rPr lang="sr-Latn-ME" b="0" dirty="0">
                <a:solidFill>
                  <a:srgbClr val="FFC116"/>
                </a:solidFill>
              </a:rPr>
              <a:t>k</a:t>
            </a:r>
            <a:r>
              <a:rPr lang="en-US" b="0" dirty="0" err="1" smtClean="0">
                <a:solidFill>
                  <a:srgbClr val="FFC116"/>
                </a:solidFill>
              </a:rPr>
              <a:t>ultur</a:t>
            </a:r>
            <a:r>
              <a:rPr lang="sr-Latn-ME" b="0" dirty="0" smtClean="0">
                <a:solidFill>
                  <a:srgbClr val="FFC116"/>
                </a:solidFill>
              </a:rPr>
              <a:t>a</a:t>
            </a:r>
            <a:r>
              <a:rPr lang="en-US" b="0" dirty="0" smtClean="0"/>
              <a:t>, </a:t>
            </a:r>
            <a:r>
              <a:rPr lang="en-US" b="0" dirty="0" err="1" smtClean="0">
                <a:solidFill>
                  <a:srgbClr val="FFC116"/>
                </a:solidFill>
              </a:rPr>
              <a:t>poli</a:t>
            </a:r>
            <a:r>
              <a:rPr lang="sr-Latn-ME" b="0" dirty="0" smtClean="0">
                <a:solidFill>
                  <a:srgbClr val="FFC116"/>
                </a:solidFill>
              </a:rPr>
              <a:t>t</a:t>
            </a:r>
            <a:r>
              <a:rPr lang="en-US" b="0" dirty="0" err="1" smtClean="0">
                <a:solidFill>
                  <a:srgbClr val="FFC116"/>
                </a:solidFill>
              </a:rPr>
              <a:t>i</a:t>
            </a:r>
            <a:r>
              <a:rPr lang="sr-Latn-ME" b="0" dirty="0" smtClean="0">
                <a:solidFill>
                  <a:srgbClr val="FFC116"/>
                </a:solidFill>
              </a:rPr>
              <a:t>ka</a:t>
            </a:r>
            <a:r>
              <a:rPr lang="en-US" b="0" dirty="0" smtClean="0"/>
              <a:t>, </a:t>
            </a:r>
            <a:r>
              <a:rPr lang="en-US" b="0" dirty="0" err="1" smtClean="0">
                <a:solidFill>
                  <a:srgbClr val="FFC116"/>
                </a:solidFill>
              </a:rPr>
              <a:t>geogra</a:t>
            </a:r>
            <a:r>
              <a:rPr lang="sr-Latn-ME" b="0" dirty="0" smtClean="0">
                <a:solidFill>
                  <a:srgbClr val="FFC116"/>
                </a:solidFill>
              </a:rPr>
              <a:t>fsk</a:t>
            </a:r>
            <a:r>
              <a:rPr lang="en-US" b="0" dirty="0" err="1" smtClean="0">
                <a:solidFill>
                  <a:srgbClr val="FFC116"/>
                </a:solidFill>
              </a:rPr>
              <a:t>i</a:t>
            </a:r>
            <a:r>
              <a:rPr lang="sr-Latn-ME" b="0" dirty="0" smtClean="0">
                <a:solidFill>
                  <a:srgbClr val="FFC116"/>
                </a:solidFill>
              </a:rPr>
              <a:t>h</a:t>
            </a:r>
            <a:r>
              <a:rPr lang="en-US" b="0" dirty="0" smtClean="0">
                <a:solidFill>
                  <a:srgbClr val="FFC116"/>
                </a:solidFill>
              </a:rPr>
              <a:t> </a:t>
            </a:r>
            <a:r>
              <a:rPr lang="sr-Latn-ME" b="0" dirty="0" smtClean="0">
                <a:solidFill>
                  <a:srgbClr val="FFC116"/>
                </a:solidFill>
              </a:rPr>
              <a:t>pod</a:t>
            </a:r>
            <a:r>
              <a:rPr lang="en-US" b="0" dirty="0" smtClean="0">
                <a:solidFill>
                  <a:srgbClr val="FFC116"/>
                </a:solidFill>
              </a:rPr>
              <a:t>r</a:t>
            </a:r>
            <a:r>
              <a:rPr lang="sr-Latn-ME" b="0" dirty="0" smtClean="0">
                <a:solidFill>
                  <a:srgbClr val="FFC116"/>
                </a:solidFill>
              </a:rPr>
              <a:t>učj</a:t>
            </a:r>
            <a:r>
              <a:rPr lang="en-US" b="0" dirty="0" smtClean="0">
                <a:solidFill>
                  <a:srgbClr val="FFC116"/>
                </a:solidFill>
              </a:rPr>
              <a:t>a</a:t>
            </a:r>
            <a:r>
              <a:rPr lang="en-US" b="0" dirty="0" smtClean="0"/>
              <a:t> </a:t>
            </a:r>
            <a:r>
              <a:rPr lang="sr-Latn-ME" b="0" dirty="0" smtClean="0"/>
              <a:t>u</a:t>
            </a:r>
            <a:r>
              <a:rPr lang="en-US" b="0" dirty="0" smtClean="0"/>
              <a:t> </a:t>
            </a:r>
            <a:r>
              <a:rPr lang="sr-Latn-ME" b="0" dirty="0" smtClean="0">
                <a:solidFill>
                  <a:srgbClr val="FFC116"/>
                </a:solidFill>
              </a:rPr>
              <a:t>razl</a:t>
            </a:r>
            <a:r>
              <a:rPr lang="en-US" b="0" dirty="0" err="1" smtClean="0">
                <a:solidFill>
                  <a:srgbClr val="FFC116"/>
                </a:solidFill>
              </a:rPr>
              <a:t>i</a:t>
            </a:r>
            <a:r>
              <a:rPr lang="sr-Latn-ME" b="0" dirty="0" smtClean="0">
                <a:solidFill>
                  <a:srgbClr val="FFC116"/>
                </a:solidFill>
              </a:rPr>
              <a:t>či</a:t>
            </a:r>
            <a:r>
              <a:rPr lang="en-US" b="0" dirty="0" smtClean="0">
                <a:solidFill>
                  <a:srgbClr val="FFC116"/>
                </a:solidFill>
              </a:rPr>
              <a:t>t</a:t>
            </a:r>
            <a:r>
              <a:rPr lang="sr-Latn-ME" b="0" dirty="0" smtClean="0">
                <a:solidFill>
                  <a:srgbClr val="FFC116"/>
                </a:solidFill>
              </a:rPr>
              <a:t>ih</a:t>
            </a:r>
            <a:r>
              <a:rPr lang="en-US" b="0" dirty="0">
                <a:solidFill>
                  <a:srgbClr val="FFC116"/>
                </a:solidFill>
              </a:rPr>
              <a:t> </a:t>
            </a:r>
            <a:r>
              <a:rPr lang="en-US" b="0" dirty="0" err="1">
                <a:solidFill>
                  <a:srgbClr val="FFC116"/>
                </a:solidFill>
              </a:rPr>
              <a:t>dom</a:t>
            </a:r>
            <a:r>
              <a:rPr lang="sr-Latn-ME" b="0" dirty="0">
                <a:solidFill>
                  <a:srgbClr val="FFC116"/>
                </a:solidFill>
              </a:rPr>
              <a:t>e</a:t>
            </a:r>
            <a:r>
              <a:rPr lang="en-US" b="0" dirty="0">
                <a:solidFill>
                  <a:srgbClr val="FFC116"/>
                </a:solidFill>
              </a:rPr>
              <a:t>n</a:t>
            </a:r>
            <a:r>
              <a:rPr lang="sr-Latn-ME" b="0" dirty="0">
                <a:solidFill>
                  <a:srgbClr val="FFC116"/>
                </a:solidFill>
              </a:rPr>
              <a:t>a</a:t>
            </a:r>
            <a:r>
              <a:rPr lang="el-GR" b="0" dirty="0">
                <a:solidFill>
                  <a:srgbClr val="FFC116"/>
                </a:solidFill>
              </a:rPr>
              <a:t> </a:t>
            </a:r>
            <a:r>
              <a:rPr lang="en-US" b="0" dirty="0" smtClean="0">
                <a:solidFill>
                  <a:srgbClr val="FFC116"/>
                </a:solidFill>
              </a:rPr>
              <a:t>p</a:t>
            </a:r>
            <a:r>
              <a:rPr lang="sr-Latn-ME" b="0" dirty="0" smtClean="0">
                <a:solidFill>
                  <a:srgbClr val="FFC116"/>
                </a:solidFill>
              </a:rPr>
              <a:t>r</a:t>
            </a:r>
            <a:r>
              <a:rPr lang="en-US" b="0" dirty="0" err="1" smtClean="0">
                <a:solidFill>
                  <a:srgbClr val="FFC116"/>
                </a:solidFill>
              </a:rPr>
              <a:t>i</a:t>
            </a:r>
            <a:r>
              <a:rPr lang="sr-Latn-ME" b="0" dirty="0" smtClean="0">
                <a:solidFill>
                  <a:srgbClr val="FFC116"/>
                </a:solidFill>
              </a:rPr>
              <a:t>mje</a:t>
            </a:r>
            <a:r>
              <a:rPr lang="en-US" b="0" dirty="0" smtClean="0">
                <a:solidFill>
                  <a:srgbClr val="FFC116"/>
                </a:solidFill>
              </a:rPr>
              <a:t>n</a:t>
            </a:r>
            <a:r>
              <a:rPr lang="sr-Latn-ME" b="0" dirty="0" smtClean="0">
                <a:solidFill>
                  <a:srgbClr val="FFC116"/>
                </a:solidFill>
              </a:rPr>
              <a:t>e eksperimenata</a:t>
            </a:r>
            <a:endParaRPr lang="sr-Latn-ME" b="0" dirty="0">
              <a:solidFill>
                <a:srgbClr val="FFC116"/>
              </a:solidFill>
            </a:endParaRPr>
          </a:p>
          <a:p>
            <a:r>
              <a:rPr lang="sr-Latn-ME" dirty="0" smtClean="0">
                <a:solidFill>
                  <a:srgbClr val="C00000"/>
                </a:solidFill>
              </a:rPr>
              <a:t>Kak</a:t>
            </a:r>
            <a:r>
              <a:rPr lang="en-US" dirty="0" smtClean="0">
                <a:solidFill>
                  <a:srgbClr val="C00000"/>
                </a:solidFill>
              </a:rPr>
              <a:t>o: </a:t>
            </a:r>
            <a:r>
              <a:rPr lang="sr-Latn-ME" b="0" dirty="0" smtClean="0"/>
              <a:t>K</a:t>
            </a:r>
            <a:r>
              <a:rPr lang="en-US" b="0" dirty="0" err="1" smtClean="0"/>
              <a:t>ro</a:t>
            </a:r>
            <a:r>
              <a:rPr lang="sr-Latn-ME" b="0" dirty="0" smtClean="0"/>
              <a:t>z</a:t>
            </a:r>
            <a:r>
              <a:rPr lang="en-US" b="0" dirty="0" smtClean="0"/>
              <a:t> </a:t>
            </a:r>
            <a:r>
              <a:rPr lang="sr-Latn-ME" b="0" dirty="0" smtClean="0"/>
              <a:t>raz</a:t>
            </a:r>
            <a:r>
              <a:rPr lang="en-US" b="0" dirty="0" err="1" smtClean="0"/>
              <a:t>vo</a:t>
            </a:r>
            <a:r>
              <a:rPr lang="sr-Latn-ME" b="0" dirty="0" smtClean="0"/>
              <a:t>j</a:t>
            </a:r>
            <a:r>
              <a:rPr lang="en-US" b="0" dirty="0" smtClean="0"/>
              <a:t> s</a:t>
            </a:r>
            <a:r>
              <a:rPr lang="sr-Latn-ME" b="0" dirty="0" smtClean="0"/>
              <a:t>amoodrž</a:t>
            </a:r>
            <a:r>
              <a:rPr lang="en-US" b="0" dirty="0" err="1" smtClean="0"/>
              <a:t>i</a:t>
            </a:r>
            <a:r>
              <a:rPr lang="sr-Latn-ME" b="0" dirty="0" smtClean="0"/>
              <a:t>vih</a:t>
            </a:r>
            <a:r>
              <a:rPr lang="en-US" b="0" dirty="0" smtClean="0"/>
              <a:t>, </a:t>
            </a:r>
            <a:r>
              <a:rPr lang="sr-Latn-ME" b="0" dirty="0" smtClean="0"/>
              <a:t>p</a:t>
            </a:r>
            <a:r>
              <a:rPr lang="en-US" b="0" dirty="0" smtClean="0"/>
              <a:t>r</a:t>
            </a:r>
            <a:r>
              <a:rPr lang="sr-Latn-ME" b="0" dirty="0" smtClean="0"/>
              <a:t>ek</a:t>
            </a:r>
            <a:r>
              <a:rPr lang="en-US" b="0" dirty="0" smtClean="0"/>
              <a:t>o</a:t>
            </a:r>
            <a:r>
              <a:rPr lang="sr-Latn-ME" b="0" dirty="0" smtClean="0"/>
              <a:t>g</a:t>
            </a:r>
            <a:r>
              <a:rPr lang="en-US" b="0" dirty="0" smtClean="0"/>
              <a:t>r</a:t>
            </a:r>
            <a:r>
              <a:rPr lang="sr-Latn-ME" b="0" dirty="0" smtClean="0"/>
              <a:t>aničnih</a:t>
            </a:r>
            <a:r>
              <a:rPr lang="en-US" b="0" dirty="0" smtClean="0"/>
              <a:t> e</a:t>
            </a:r>
            <a:r>
              <a:rPr lang="sr-Latn-ME" b="0" dirty="0" smtClean="0"/>
              <a:t>ks</a:t>
            </a:r>
            <a:r>
              <a:rPr lang="en-US" b="0" dirty="0" err="1" smtClean="0"/>
              <a:t>perimen</a:t>
            </a:r>
            <a:r>
              <a:rPr lang="sr-Latn-ME" b="0" dirty="0" smtClean="0"/>
              <a:t>a</a:t>
            </a:r>
            <a:r>
              <a:rPr lang="en-US" b="0" dirty="0" smtClean="0"/>
              <a:t>t</a:t>
            </a:r>
            <a:r>
              <a:rPr lang="sr-Latn-ME" b="0" dirty="0" smtClean="0"/>
              <a:t>a</a:t>
            </a:r>
            <a:r>
              <a:rPr lang="en-US" b="0" dirty="0" smtClean="0"/>
              <a:t> </a:t>
            </a:r>
            <a:r>
              <a:rPr lang="sr-Latn-ME" b="0" dirty="0" smtClean="0"/>
              <a:t>kojim</a:t>
            </a:r>
            <a:r>
              <a:rPr lang="en-US" b="0" dirty="0" smtClean="0"/>
              <a:t>a</a:t>
            </a:r>
            <a:r>
              <a:rPr lang="sr-Latn-ME" b="0" dirty="0" smtClean="0"/>
              <a:t> se vrši</a:t>
            </a:r>
            <a:r>
              <a:rPr lang="en-US" b="0" dirty="0" smtClean="0"/>
              <a:t> </a:t>
            </a:r>
            <a:r>
              <a:rPr lang="en-US" b="0" dirty="0"/>
              <a:t>transfer </a:t>
            </a:r>
            <a:r>
              <a:rPr lang="sr-Latn-ME" b="0" dirty="0" smtClean="0"/>
              <a:t>z</a:t>
            </a:r>
            <a:r>
              <a:rPr lang="en-US" b="0" dirty="0" smtClean="0"/>
              <a:t>n</a:t>
            </a:r>
            <a:r>
              <a:rPr lang="sr-Latn-ME" b="0" dirty="0" smtClean="0"/>
              <a:t>anja</a:t>
            </a:r>
            <a:r>
              <a:rPr lang="en-US" b="0" dirty="0" smtClean="0"/>
              <a:t> 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b="0" dirty="0" err="1" smtClean="0"/>
              <a:t>tehnolog</a:t>
            </a:r>
            <a:r>
              <a:rPr lang="sr-Latn-ME" b="0" dirty="0" smtClean="0"/>
              <a:t>ije</a:t>
            </a:r>
            <a:r>
              <a:rPr lang="en-US" b="0" dirty="0" smtClean="0"/>
              <a:t> </a:t>
            </a:r>
            <a:r>
              <a:rPr lang="sr-Latn-ME" b="0" dirty="0" smtClean="0"/>
              <a:t>izm</a:t>
            </a:r>
            <a:r>
              <a:rPr lang="en-US" b="0" dirty="0" smtClean="0"/>
              <a:t>e</a:t>
            </a:r>
            <a:r>
              <a:rPr lang="sr-Latn-ME" b="0" dirty="0" smtClean="0"/>
              <a:t>đu</a:t>
            </a:r>
            <a:r>
              <a:rPr lang="en-US" b="0" dirty="0" smtClean="0"/>
              <a:t> </a:t>
            </a:r>
            <a:r>
              <a:rPr lang="en-US" b="0" i="1" dirty="0" smtClean="0"/>
              <a:t>a</a:t>
            </a:r>
            <a:r>
              <a:rPr lang="sr-Latn-ME" b="0" i="1" dirty="0" smtClean="0"/>
              <a:t>k</a:t>
            </a:r>
            <a:r>
              <a:rPr lang="en-US" b="0" i="1" dirty="0" err="1" smtClean="0"/>
              <a:t>ademi</a:t>
            </a:r>
            <a:r>
              <a:rPr lang="sr-Latn-ME" b="0" i="1" dirty="0" smtClean="0"/>
              <a:t>je</a:t>
            </a:r>
            <a:r>
              <a:rPr lang="en-US" b="0" dirty="0" smtClean="0"/>
              <a:t> 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b="0" i="1" dirty="0" err="1" smtClean="0"/>
              <a:t>industr</a:t>
            </a:r>
            <a:r>
              <a:rPr lang="sr-Latn-ME" b="0" i="1" dirty="0" smtClean="0"/>
              <a:t>ije</a:t>
            </a:r>
            <a:r>
              <a:rPr lang="el-GR" b="0" dirty="0" smtClean="0"/>
              <a:t> </a:t>
            </a:r>
            <a:endParaRPr lang="en-US" b="0" dirty="0"/>
          </a:p>
          <a:p>
            <a:r>
              <a:rPr lang="en-US" dirty="0" err="1" smtClean="0">
                <a:solidFill>
                  <a:srgbClr val="C00000"/>
                </a:solidFill>
              </a:rPr>
              <a:t>Tehnolo</a:t>
            </a:r>
            <a:r>
              <a:rPr lang="sr-Latn-ME" dirty="0" smtClean="0">
                <a:solidFill>
                  <a:srgbClr val="C00000"/>
                </a:solidFill>
              </a:rPr>
              <a:t>ške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sr-Latn-ME" dirty="0" smtClean="0">
                <a:solidFill>
                  <a:srgbClr val="C00000"/>
                </a:solidFill>
              </a:rPr>
              <a:t>obl</a:t>
            </a:r>
            <a:r>
              <a:rPr lang="en-US" dirty="0" smtClean="0">
                <a:solidFill>
                  <a:srgbClr val="C00000"/>
                </a:solidFill>
              </a:rPr>
              <a:t>as</a:t>
            </a:r>
            <a:r>
              <a:rPr lang="sr-Latn-ME" dirty="0" smtClean="0">
                <a:solidFill>
                  <a:srgbClr val="C00000"/>
                </a:solidFill>
              </a:rPr>
              <a:t>ti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b="0" dirty="0" smtClean="0">
                <a:solidFill>
                  <a:srgbClr val="FFC116"/>
                </a:solidFill>
              </a:rPr>
              <a:t>CLEC</a:t>
            </a:r>
            <a:r>
              <a:rPr lang="en-US" b="0" dirty="0" smtClean="0"/>
              <a:t> 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b="0" dirty="0" err="1" smtClean="0">
                <a:solidFill>
                  <a:srgbClr val="FFC116"/>
                </a:solidFill>
              </a:rPr>
              <a:t>IoT</a:t>
            </a:r>
            <a:r>
              <a:rPr lang="sr-Latn-ME" b="0" dirty="0" smtClean="0">
                <a:solidFill>
                  <a:srgbClr val="FFC116"/>
                </a:solidFill>
              </a:rPr>
              <a:t> (</a:t>
            </a:r>
            <a:r>
              <a:rPr lang="en-US" b="0" dirty="0" smtClean="0">
                <a:solidFill>
                  <a:srgbClr val="FFC116"/>
                </a:solidFill>
              </a:rPr>
              <a:t>Customized </a:t>
            </a:r>
            <a:r>
              <a:rPr lang="en-US" b="0" dirty="0">
                <a:solidFill>
                  <a:srgbClr val="FFC116"/>
                </a:solidFill>
              </a:rPr>
              <a:t>low energy </a:t>
            </a:r>
            <a:r>
              <a:rPr lang="en-US" b="0" dirty="0" smtClean="0">
                <a:solidFill>
                  <a:srgbClr val="FFC116"/>
                </a:solidFill>
              </a:rPr>
              <a:t>computing</a:t>
            </a:r>
            <a:r>
              <a:rPr lang="sr-Latn-ME" b="0" dirty="0" smtClean="0">
                <a:solidFill>
                  <a:srgbClr val="FFC116"/>
                </a:solidFill>
              </a:rPr>
              <a:t> i Internet of Things)</a:t>
            </a:r>
          </a:p>
          <a:p>
            <a:r>
              <a:rPr lang="sr-Latn-ME" dirty="0" smtClean="0">
                <a:solidFill>
                  <a:srgbClr val="C00000"/>
                </a:solidFill>
              </a:rPr>
              <a:t>Oblasti primjene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b="0" dirty="0" smtClean="0">
                <a:solidFill>
                  <a:srgbClr val="FFC116"/>
                </a:solidFill>
              </a:rPr>
              <a:t>Digit</a:t>
            </a:r>
            <a:r>
              <a:rPr lang="sr-Latn-ME" b="0" dirty="0" smtClean="0">
                <a:solidFill>
                  <a:srgbClr val="FFC116"/>
                </a:solidFill>
              </a:rPr>
              <a:t>ali</a:t>
            </a:r>
            <a:r>
              <a:rPr lang="en-US" b="0" dirty="0" smtClean="0">
                <a:solidFill>
                  <a:srgbClr val="FFC116"/>
                </a:solidFill>
              </a:rPr>
              <a:t>z</a:t>
            </a:r>
            <a:r>
              <a:rPr lang="sr-Latn-ME" b="0" dirty="0" smtClean="0">
                <a:solidFill>
                  <a:srgbClr val="FFC116"/>
                </a:solidFill>
              </a:rPr>
              <a:t>ovana Životna sredina</a:t>
            </a:r>
            <a:r>
              <a:rPr lang="en-US" b="0" dirty="0" smtClean="0"/>
              <a:t>, </a:t>
            </a:r>
            <a:r>
              <a:rPr lang="en-US" b="0" dirty="0" smtClean="0">
                <a:solidFill>
                  <a:srgbClr val="FFC116"/>
                </a:solidFill>
              </a:rPr>
              <a:t>Digit</a:t>
            </a:r>
            <a:r>
              <a:rPr lang="sr-Latn-ME" b="0" dirty="0" smtClean="0">
                <a:solidFill>
                  <a:srgbClr val="FFC116"/>
                </a:solidFill>
              </a:rPr>
              <a:t>al</a:t>
            </a:r>
            <a:r>
              <a:rPr lang="en-US" b="0" dirty="0" err="1" smtClean="0">
                <a:solidFill>
                  <a:srgbClr val="FFC116"/>
                </a:solidFill>
              </a:rPr>
              <a:t>iz</a:t>
            </a:r>
            <a:r>
              <a:rPr lang="sr-Latn-ME" b="0" dirty="0" smtClean="0">
                <a:solidFill>
                  <a:srgbClr val="FFC116"/>
                </a:solidFill>
              </a:rPr>
              <a:t>ovana</a:t>
            </a:r>
            <a:r>
              <a:rPr lang="en-US" b="0" dirty="0" smtClean="0">
                <a:solidFill>
                  <a:srgbClr val="FFC116"/>
                </a:solidFill>
              </a:rPr>
              <a:t> </a:t>
            </a:r>
            <a:r>
              <a:rPr lang="en-US" b="0" dirty="0" err="1" smtClean="0">
                <a:solidFill>
                  <a:srgbClr val="FFC116"/>
                </a:solidFill>
              </a:rPr>
              <a:t>Agri</a:t>
            </a:r>
            <a:r>
              <a:rPr lang="sr-Latn-ME" b="0" dirty="0" smtClean="0">
                <a:solidFill>
                  <a:srgbClr val="FFC116"/>
                </a:solidFill>
              </a:rPr>
              <a:t>k</a:t>
            </a:r>
            <a:r>
              <a:rPr lang="en-US" b="0" dirty="0" err="1" smtClean="0">
                <a:solidFill>
                  <a:srgbClr val="FFC116"/>
                </a:solidFill>
              </a:rPr>
              <a:t>ultur</a:t>
            </a:r>
            <a:r>
              <a:rPr lang="sr-Latn-ME" b="0" dirty="0" smtClean="0">
                <a:solidFill>
                  <a:srgbClr val="FFC116"/>
                </a:solidFill>
              </a:rPr>
              <a:t>a</a:t>
            </a:r>
            <a:r>
              <a:rPr lang="en-US" b="0" dirty="0" smtClean="0"/>
              <a:t>, </a:t>
            </a:r>
            <a:r>
              <a:rPr lang="en-US" b="0" dirty="0" smtClean="0">
                <a:solidFill>
                  <a:srgbClr val="FFC116"/>
                </a:solidFill>
              </a:rPr>
              <a:t>Digit</a:t>
            </a:r>
            <a:r>
              <a:rPr lang="sr-Latn-ME" b="0" dirty="0" smtClean="0">
                <a:solidFill>
                  <a:srgbClr val="FFC116"/>
                </a:solidFill>
              </a:rPr>
              <a:t>ali</a:t>
            </a:r>
            <a:r>
              <a:rPr lang="en-US" b="0" dirty="0" smtClean="0">
                <a:solidFill>
                  <a:srgbClr val="FFC116"/>
                </a:solidFill>
              </a:rPr>
              <a:t>z</a:t>
            </a:r>
            <a:r>
              <a:rPr lang="sr-Latn-ME" b="0" dirty="0" smtClean="0">
                <a:solidFill>
                  <a:srgbClr val="FFC116"/>
                </a:solidFill>
              </a:rPr>
              <a:t>ovani</a:t>
            </a:r>
            <a:r>
              <a:rPr lang="en-US" b="0" dirty="0" smtClean="0">
                <a:solidFill>
                  <a:srgbClr val="FFC116"/>
                </a:solidFill>
              </a:rPr>
              <a:t> </a:t>
            </a:r>
            <a:r>
              <a:rPr lang="el-GR" b="0" dirty="0" smtClean="0">
                <a:solidFill>
                  <a:srgbClr val="FFC116"/>
                </a:solidFill>
              </a:rPr>
              <a:t>Τ</a:t>
            </a:r>
            <a:r>
              <a:rPr lang="en-US" b="0" dirty="0" err="1" smtClean="0">
                <a:solidFill>
                  <a:srgbClr val="FFC116"/>
                </a:solidFill>
              </a:rPr>
              <a:t>ransport</a:t>
            </a:r>
            <a:r>
              <a:rPr lang="el-GR" b="0" dirty="0" smtClean="0">
                <a:solidFill>
                  <a:srgbClr val="FFC116"/>
                </a:solidFill>
              </a:rPr>
              <a:t> </a:t>
            </a:r>
            <a:r>
              <a:rPr lang="sr-Latn-ME" b="0" dirty="0" smtClean="0"/>
              <a:t>i </a:t>
            </a:r>
            <a:r>
              <a:rPr lang="en-US" b="0" dirty="0" smtClean="0">
                <a:solidFill>
                  <a:srgbClr val="FFC116"/>
                </a:solidFill>
              </a:rPr>
              <a:t>Digit</a:t>
            </a:r>
            <a:r>
              <a:rPr lang="sr-Latn-ME" b="0" dirty="0" smtClean="0">
                <a:solidFill>
                  <a:srgbClr val="FFC116"/>
                </a:solidFill>
              </a:rPr>
              <a:t>al</a:t>
            </a:r>
            <a:r>
              <a:rPr lang="en-US" b="0" dirty="0" err="1" smtClean="0">
                <a:solidFill>
                  <a:srgbClr val="FFC116"/>
                </a:solidFill>
              </a:rPr>
              <a:t>iz</a:t>
            </a:r>
            <a:r>
              <a:rPr lang="sr-Latn-ME" b="0" dirty="0" smtClean="0">
                <a:solidFill>
                  <a:srgbClr val="FFC116"/>
                </a:solidFill>
              </a:rPr>
              <a:t>ovano Bilo Šta (Digitized</a:t>
            </a:r>
            <a:r>
              <a:rPr lang="en-US" b="0" dirty="0" smtClean="0">
                <a:solidFill>
                  <a:srgbClr val="FFC116"/>
                </a:solidFill>
              </a:rPr>
              <a:t> </a:t>
            </a:r>
            <a:r>
              <a:rPr lang="el-GR" b="0" dirty="0" smtClean="0">
                <a:solidFill>
                  <a:srgbClr val="FFC116"/>
                </a:solidFill>
              </a:rPr>
              <a:t>Α</a:t>
            </a:r>
            <a:r>
              <a:rPr lang="en-US" b="0" dirty="0" err="1" smtClean="0">
                <a:solidFill>
                  <a:srgbClr val="FFC116"/>
                </a:solidFill>
              </a:rPr>
              <a:t>nything</a:t>
            </a:r>
            <a:r>
              <a:rPr lang="sr-Latn-ME" b="0" dirty="0" smtClean="0">
                <a:solidFill>
                  <a:srgbClr val="FFC116"/>
                </a:solidFill>
              </a:rPr>
              <a:t>)</a:t>
            </a:r>
            <a:endParaRPr lang="en-US" b="0" dirty="0">
              <a:solidFill>
                <a:srgbClr val="FFC116"/>
              </a:solidFill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49D578BE-57C7-5644-A5EC-5331A3A2D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87" y="153459"/>
            <a:ext cx="8871626" cy="577902"/>
          </a:xfrm>
        </p:spPr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Glavne karakteristike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projekta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8F95A510-FD6F-B341-8E4D-E8CB1E43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6C7711C3-198F-7C41-9294-FB50E031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1CDF0DC0-CF85-8848-887C-1BE9097B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8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18442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Radne grupe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projekta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9</a:t>
            </a:fld>
            <a:endParaRPr lang="en-US" noProof="1"/>
          </a:p>
        </p:txBody>
      </p:sp>
      <p:graphicFrame>
        <p:nvGraphicFramePr>
          <p:cNvPr id="7" name="Πίνακας 6">
            <a:extLst>
              <a:ext uri="{FF2B5EF4-FFF2-40B4-BE49-F238E27FC236}">
                <a16:creationId xmlns="" xmlns:a16="http://schemas.microsoft.com/office/drawing/2014/main" id="{E56502D4-FC2B-9A46-A313-97BD5922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617635"/>
              </p:ext>
            </p:extLst>
          </p:nvPr>
        </p:nvGraphicFramePr>
        <p:xfrm>
          <a:off x="136187" y="945737"/>
          <a:ext cx="4924784" cy="375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7695">
                  <a:extLst>
                    <a:ext uri="{9D8B030D-6E8A-4147-A177-3AD203B41FA5}">
                      <a16:colId xmlns="" xmlns:a16="http://schemas.microsoft.com/office/drawing/2014/main" val="2247403587"/>
                    </a:ext>
                  </a:extLst>
                </a:gridCol>
                <a:gridCol w="2517089">
                  <a:extLst>
                    <a:ext uri="{9D8B030D-6E8A-4147-A177-3AD203B41FA5}">
                      <a16:colId xmlns="" xmlns:a16="http://schemas.microsoft.com/office/drawing/2014/main" val="864257369"/>
                    </a:ext>
                  </a:extLst>
                </a:gridCol>
              </a:tblGrid>
              <a:tr h="6219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700" dirty="0" smtClean="0">
                          <a:effectLst/>
                        </a:rPr>
                        <a:t>Radna grupa</a:t>
                      </a:r>
                      <a:r>
                        <a:rPr lang="sr-Latn-ME" sz="1700" baseline="0" dirty="0" smtClean="0">
                          <a:effectLst/>
                        </a:rPr>
                        <a:t> za </a:t>
                      </a:r>
                      <a:r>
                        <a:rPr lang="en-US" sz="1700" dirty="0" smtClean="0">
                          <a:effectLst/>
                        </a:rPr>
                        <a:t>Digit</a:t>
                      </a:r>
                      <a:r>
                        <a:rPr lang="sr-Latn-ME" sz="1700" dirty="0" smtClean="0">
                          <a:effectLst/>
                        </a:rPr>
                        <a:t>al</a:t>
                      </a:r>
                      <a:r>
                        <a:rPr lang="en-US" sz="1700" dirty="0" err="1" smtClean="0">
                          <a:effectLst/>
                        </a:rPr>
                        <a:t>iz</a:t>
                      </a:r>
                      <a:r>
                        <a:rPr lang="sr-Latn-ME" sz="1700" dirty="0" smtClean="0">
                          <a:effectLst/>
                        </a:rPr>
                        <a:t>ovani</a:t>
                      </a:r>
                      <a:r>
                        <a:rPr lang="en-US" sz="1700" dirty="0" smtClean="0">
                          <a:effectLst/>
                        </a:rPr>
                        <a:t> </a:t>
                      </a:r>
                      <a:r>
                        <a:rPr lang="en-US" sz="1700" dirty="0">
                          <a:effectLst/>
                        </a:rPr>
                        <a:t>Transport </a:t>
                      </a:r>
                      <a:r>
                        <a:rPr lang="en-US" sz="1700" dirty="0" smtClean="0">
                          <a:effectLst/>
                        </a:rPr>
                        <a:t> </a:t>
                      </a:r>
                      <a:r>
                        <a:rPr lang="en-US" sz="1700" dirty="0">
                          <a:effectLst/>
                        </a:rPr>
                        <a:t>(DTTF)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700" dirty="0" smtClean="0">
                          <a:effectLst/>
                        </a:rPr>
                        <a:t>Radna grupa</a:t>
                      </a:r>
                      <a:r>
                        <a:rPr lang="sr-Latn-ME" sz="1700" baseline="0" dirty="0" smtClean="0">
                          <a:effectLst/>
                        </a:rPr>
                        <a:t> za </a:t>
                      </a:r>
                      <a:r>
                        <a:rPr lang="en-US" sz="1700" dirty="0" smtClean="0">
                          <a:effectLst/>
                        </a:rPr>
                        <a:t>Digit</a:t>
                      </a:r>
                      <a:r>
                        <a:rPr lang="sr-Latn-ME" sz="1700" dirty="0" smtClean="0">
                          <a:effectLst/>
                        </a:rPr>
                        <a:t>al</a:t>
                      </a:r>
                      <a:r>
                        <a:rPr lang="en-US" sz="1700" dirty="0" err="1" smtClean="0">
                          <a:effectLst/>
                        </a:rPr>
                        <a:t>iz</a:t>
                      </a:r>
                      <a:r>
                        <a:rPr lang="sr-Latn-ME" sz="1700" dirty="0" smtClean="0">
                          <a:effectLst/>
                        </a:rPr>
                        <a:t>ovanu</a:t>
                      </a:r>
                      <a:r>
                        <a:rPr lang="en-US" sz="1700" dirty="0" smtClean="0">
                          <a:effectLst/>
                        </a:rPr>
                        <a:t> </a:t>
                      </a:r>
                      <a:r>
                        <a:rPr lang="en-US" sz="1700" dirty="0" err="1" smtClean="0">
                          <a:effectLst/>
                        </a:rPr>
                        <a:t>Argri</a:t>
                      </a:r>
                      <a:r>
                        <a:rPr lang="sr-Latn-ME" sz="1700" dirty="0" smtClean="0">
                          <a:effectLst/>
                        </a:rPr>
                        <a:t>k</a:t>
                      </a:r>
                      <a:r>
                        <a:rPr lang="en-US" sz="1700" dirty="0" err="1" smtClean="0">
                          <a:effectLst/>
                        </a:rPr>
                        <a:t>ultur</a:t>
                      </a:r>
                      <a:r>
                        <a:rPr lang="sr-Latn-ME" sz="1700" dirty="0" smtClean="0">
                          <a:effectLst/>
                        </a:rPr>
                        <a:t>u</a:t>
                      </a:r>
                      <a:r>
                        <a:rPr lang="en-US" sz="1700" dirty="0" smtClean="0">
                          <a:effectLst/>
                        </a:rPr>
                        <a:t> (</a:t>
                      </a:r>
                      <a:r>
                        <a:rPr lang="en-US" sz="1700" dirty="0" err="1">
                          <a:effectLst/>
                        </a:rPr>
                        <a:t>DAgTF</a:t>
                      </a:r>
                      <a:r>
                        <a:rPr lang="en-US" sz="1700" dirty="0">
                          <a:effectLst/>
                        </a:rPr>
                        <a:t>)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/>
                </a:tc>
                <a:extLst>
                  <a:ext uri="{0D108BD9-81ED-4DB2-BD59-A6C34878D82A}">
                    <a16:rowId xmlns="" xmlns:a16="http://schemas.microsoft.com/office/drawing/2014/main" val="3909862183"/>
                  </a:ext>
                </a:extLst>
              </a:tr>
              <a:tr h="7790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</a:rPr>
                        <a:t>L</a:t>
                      </a:r>
                      <a:r>
                        <a:rPr lang="sr-Latn-ME" sz="1700" dirty="0" smtClean="0">
                          <a:effectLst/>
                        </a:rPr>
                        <a:t>i</a:t>
                      </a:r>
                      <a:r>
                        <a:rPr lang="en-US" sz="1700" dirty="0" smtClean="0">
                          <a:effectLst/>
                        </a:rPr>
                        <a:t>der</a:t>
                      </a:r>
                      <a:r>
                        <a:rPr lang="en-US" sz="1700" dirty="0">
                          <a:effectLst/>
                        </a:rPr>
                        <a:t>: DLR</a:t>
                      </a:r>
                      <a:endParaRPr lang="en-US" sz="19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700" dirty="0" smtClean="0">
                          <a:effectLst/>
                        </a:rPr>
                        <a:t>Članovi</a:t>
                      </a:r>
                      <a:r>
                        <a:rPr lang="en-US" sz="1700" dirty="0" smtClean="0">
                          <a:effectLst/>
                        </a:rPr>
                        <a:t>: </a:t>
                      </a:r>
                      <a:r>
                        <a:rPr lang="en-US" sz="1700" dirty="0" err="1">
                          <a:effectLst/>
                        </a:rPr>
                        <a:t>TalTech</a:t>
                      </a:r>
                      <a:r>
                        <a:rPr lang="en-US" sz="1700" dirty="0">
                          <a:effectLst/>
                        </a:rPr>
                        <a:t>, PUT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</a:rPr>
                        <a:t>L</a:t>
                      </a:r>
                      <a:r>
                        <a:rPr lang="sr-Latn-ME" sz="1700" dirty="0" smtClean="0">
                          <a:effectLst/>
                        </a:rPr>
                        <a:t>i</a:t>
                      </a:r>
                      <a:r>
                        <a:rPr lang="en-US" sz="1700" dirty="0" smtClean="0">
                          <a:effectLst/>
                        </a:rPr>
                        <a:t>der</a:t>
                      </a:r>
                      <a:r>
                        <a:rPr lang="en-US" sz="1700" dirty="0">
                          <a:effectLst/>
                        </a:rPr>
                        <a:t>: ATB</a:t>
                      </a:r>
                      <a:endParaRPr lang="en-US" sz="19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700" dirty="0" smtClean="0">
                          <a:effectLst/>
                        </a:rPr>
                        <a:t>Članovi</a:t>
                      </a:r>
                      <a:r>
                        <a:rPr lang="en-US" sz="1700" dirty="0" smtClean="0">
                          <a:effectLst/>
                        </a:rPr>
                        <a:t>: </a:t>
                      </a:r>
                      <a:r>
                        <a:rPr lang="en-US" sz="1700" dirty="0">
                          <a:effectLst/>
                        </a:rPr>
                        <a:t>REZOS BRANDS, FTN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/>
                </a:tc>
                <a:extLst>
                  <a:ext uri="{0D108BD9-81ED-4DB2-BD59-A6C34878D82A}">
                    <a16:rowId xmlns="" xmlns:a16="http://schemas.microsoft.com/office/drawing/2014/main" val="1348255844"/>
                  </a:ext>
                </a:extLst>
              </a:tr>
              <a:tr h="6219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Radna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grupa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Digit</a:t>
                      </a:r>
                      <a:r>
                        <a:rPr lang="sr-Latn-ME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</a:t>
                      </a:r>
                      <a:r>
                        <a:rPr lang="sr-Latn-ME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ovano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Latn-ME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Okruž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sr-Latn-ME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(DETF)</a:t>
                      </a:r>
                    </a:p>
                  </a:txBody>
                  <a:tcPr marL="106909" marR="1069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Radna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grupa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Digit</a:t>
                      </a:r>
                      <a:r>
                        <a:rPr lang="sr-Latn-ME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</a:t>
                      </a:r>
                      <a:r>
                        <a:rPr lang="sr-Latn-ME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ovano Bilo Šta -Digitiz</a:t>
                      </a:r>
                      <a:r>
                        <a:rPr lang="en-US" sz="17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r>
                        <a:rPr lang="en-US" sz="1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Anything </a:t>
                      </a:r>
                      <a:r>
                        <a:rPr lang="en-US" sz="1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(DATF)</a:t>
                      </a:r>
                    </a:p>
                  </a:txBody>
                  <a:tcPr marL="106909" marR="106909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0853257"/>
                  </a:ext>
                </a:extLst>
              </a:tr>
              <a:tr h="902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</a:rPr>
                        <a:t>L</a:t>
                      </a:r>
                      <a:r>
                        <a:rPr lang="sr-Latn-ME" sz="1700" dirty="0" smtClean="0">
                          <a:effectLst/>
                        </a:rPr>
                        <a:t>i</a:t>
                      </a:r>
                      <a:r>
                        <a:rPr lang="en-US" sz="1700" dirty="0" smtClean="0">
                          <a:effectLst/>
                        </a:rPr>
                        <a:t>der</a:t>
                      </a:r>
                      <a:r>
                        <a:rPr lang="en-US" sz="1700" dirty="0">
                          <a:effectLst/>
                        </a:rPr>
                        <a:t>: S&amp;C</a:t>
                      </a:r>
                      <a:endParaRPr lang="en-US" sz="19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700" dirty="0" smtClean="0">
                          <a:effectLst/>
                        </a:rPr>
                        <a:t>Članovi</a:t>
                      </a:r>
                      <a:r>
                        <a:rPr lang="en-US" sz="1700" dirty="0" smtClean="0">
                          <a:effectLst/>
                        </a:rPr>
                        <a:t>: </a:t>
                      </a:r>
                      <a:r>
                        <a:rPr lang="en-US" sz="1700" dirty="0">
                          <a:effectLst/>
                        </a:rPr>
                        <a:t>PSP, MTU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</a:rPr>
                        <a:t>L</a:t>
                      </a:r>
                      <a:r>
                        <a:rPr lang="sr-Latn-ME" sz="1700" dirty="0" smtClean="0">
                          <a:effectLst/>
                        </a:rPr>
                        <a:t>i</a:t>
                      </a:r>
                      <a:r>
                        <a:rPr lang="en-US" sz="1700" dirty="0" smtClean="0">
                          <a:effectLst/>
                        </a:rPr>
                        <a:t>der</a:t>
                      </a:r>
                      <a:r>
                        <a:rPr lang="en-US" sz="1700" dirty="0">
                          <a:effectLst/>
                        </a:rPr>
                        <a:t>: BME</a:t>
                      </a:r>
                      <a:endParaRPr lang="en-US" sz="19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ME" sz="1700" dirty="0" smtClean="0">
                          <a:effectLst/>
                        </a:rPr>
                        <a:t>Članovi</a:t>
                      </a:r>
                      <a:r>
                        <a:rPr lang="en-US" sz="1700" dirty="0" smtClean="0">
                          <a:effectLst/>
                        </a:rPr>
                        <a:t>: </a:t>
                      </a:r>
                      <a:r>
                        <a:rPr lang="en-US" sz="1700" dirty="0">
                          <a:effectLst/>
                        </a:rPr>
                        <a:t>UPZ, MARGARITA.VTC, UPV</a:t>
                      </a:r>
                      <a:endParaRPr lang="en-US" sz="1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/>
                </a:tc>
                <a:extLst>
                  <a:ext uri="{0D108BD9-81ED-4DB2-BD59-A6C34878D82A}">
                    <a16:rowId xmlns="" xmlns:a16="http://schemas.microsoft.com/office/drawing/2014/main" val="3710634431"/>
                  </a:ext>
                </a:extLst>
              </a:tr>
              <a:tr h="51937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Radna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grupa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za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SME </a:t>
                      </a: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</a:rPr>
                        <a:t>(STF): SEEU (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r>
                        <a:rPr lang="sr-Latn-ME" sz="1700" b="1" dirty="0" smtClean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der</a:t>
                      </a: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</a:rPr>
                        <a:t>), AVN, MAR, DPN, RP</a:t>
                      </a:r>
                      <a:endParaRPr lang="en-US" sz="19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6909" marR="106909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60704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4308F92-61CE-7741-9681-095B674A0BFC}"/>
              </a:ext>
            </a:extLst>
          </p:cNvPr>
          <p:cNvSpPr txBox="1"/>
          <p:nvPr/>
        </p:nvSpPr>
        <p:spPr>
          <a:xfrm>
            <a:off x="5145278" y="945737"/>
            <a:ext cx="39468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5263">
              <a:buFont typeface="Arial" panose="020B0604020202020204" pitchFamily="34" charset="0"/>
              <a:buChar char="•"/>
            </a:pPr>
            <a:r>
              <a:rPr lang="sr-Latn-ME" dirty="0" smtClean="0"/>
              <a:t>Uloge radnih grupa su</a:t>
            </a:r>
            <a:r>
              <a:rPr lang="en-US" dirty="0" smtClean="0"/>
              <a:t>: </a:t>
            </a:r>
            <a:endParaRPr lang="en-US" dirty="0"/>
          </a:p>
          <a:p>
            <a:pPr marL="627063" lvl="1" indent="-225425"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C00000"/>
                </a:solidFill>
              </a:rPr>
              <a:t>Promo</a:t>
            </a:r>
            <a:r>
              <a:rPr lang="sr-Latn-ME" b="1" dirty="0" smtClean="0">
                <a:solidFill>
                  <a:srgbClr val="C00000"/>
                </a:solidFill>
              </a:rPr>
              <a:t>cija</a:t>
            </a:r>
            <a:r>
              <a:rPr lang="en-US" dirty="0" smtClean="0"/>
              <a:t> </a:t>
            </a:r>
            <a:r>
              <a:rPr lang="en-US" dirty="0"/>
              <a:t>SMART4ALL </a:t>
            </a:r>
            <a:r>
              <a:rPr lang="en-US" dirty="0" smtClean="0"/>
              <a:t>vi</a:t>
            </a:r>
            <a:r>
              <a:rPr lang="sr-Latn-ME" dirty="0" smtClean="0"/>
              <a:t>z</a:t>
            </a:r>
            <a:r>
              <a:rPr lang="en-US" dirty="0" err="1" smtClean="0"/>
              <a:t>i</a:t>
            </a:r>
            <a:r>
              <a:rPr lang="sr-Latn-ME" dirty="0" smtClean="0"/>
              <a:t>je</a:t>
            </a:r>
            <a:r>
              <a:rPr lang="en-US" dirty="0" smtClean="0"/>
              <a:t> </a:t>
            </a:r>
            <a:r>
              <a:rPr lang="sr-Latn-ME" dirty="0" smtClean="0"/>
              <a:t>u</a:t>
            </a:r>
            <a:r>
              <a:rPr lang="en-US" dirty="0" smtClean="0"/>
              <a:t> </a:t>
            </a:r>
            <a:r>
              <a:rPr lang="sr-Latn-ME" dirty="0" smtClean="0"/>
              <a:t>svakom</a:t>
            </a:r>
            <a:r>
              <a:rPr lang="en-US" dirty="0" smtClean="0"/>
              <a:t> </a:t>
            </a:r>
            <a:r>
              <a:rPr lang="en-US" dirty="0" err="1" smtClean="0"/>
              <a:t>temat</a:t>
            </a:r>
            <a:r>
              <a:rPr lang="sr-Latn-ME" dirty="0" smtClean="0"/>
              <a:t>skom</a:t>
            </a:r>
            <a:r>
              <a:rPr lang="en-US" dirty="0" smtClean="0"/>
              <a:t> </a:t>
            </a:r>
            <a:r>
              <a:rPr lang="sr-Latn-ME" dirty="0" smtClean="0"/>
              <a:t>stubu</a:t>
            </a:r>
            <a:r>
              <a:rPr lang="en-US" dirty="0" smtClean="0"/>
              <a:t> </a:t>
            </a:r>
            <a:endParaRPr lang="en-US" dirty="0"/>
          </a:p>
          <a:p>
            <a:pPr marL="627063" lvl="1" indent="-225425">
              <a:buFont typeface="Wingdings" pitchFamily="2" charset="2"/>
              <a:buChar char="ü"/>
            </a:pPr>
            <a:r>
              <a:rPr lang="sr-Latn-ME" b="1" dirty="0" smtClean="0">
                <a:solidFill>
                  <a:srgbClr val="C00000"/>
                </a:solidFill>
              </a:rPr>
              <a:t>Izgradnja</a:t>
            </a:r>
            <a:r>
              <a:rPr lang="en-US" dirty="0" smtClean="0"/>
              <a:t> </a:t>
            </a:r>
            <a:r>
              <a:rPr lang="en-US" dirty="0"/>
              <a:t>SMART4ALL </a:t>
            </a:r>
            <a:r>
              <a:rPr lang="en-US" dirty="0" smtClean="0"/>
              <a:t>e</a:t>
            </a:r>
            <a:r>
              <a:rPr lang="sr-Latn-ME" dirty="0" smtClean="0"/>
              <a:t>k</a:t>
            </a:r>
            <a:r>
              <a:rPr lang="en-US" dirty="0" err="1" smtClean="0"/>
              <a:t>os</a:t>
            </a:r>
            <a:r>
              <a:rPr lang="sr-Latn-ME" dirty="0" smtClean="0"/>
              <a:t>i</a:t>
            </a:r>
            <a:r>
              <a:rPr lang="en-US" dirty="0" smtClean="0"/>
              <a:t>stem</a:t>
            </a:r>
            <a:r>
              <a:rPr lang="sr-Latn-ME" dirty="0" smtClean="0"/>
              <a:t>a</a:t>
            </a:r>
            <a:r>
              <a:rPr lang="en-US" dirty="0" smtClean="0"/>
              <a:t> </a:t>
            </a:r>
            <a:endParaRPr lang="en-US" dirty="0"/>
          </a:p>
          <a:p>
            <a:pPr marL="627063" lvl="1" indent="-225425">
              <a:buFont typeface="Wingdings" pitchFamily="2" charset="2"/>
              <a:buChar char="ü"/>
            </a:pPr>
            <a:r>
              <a:rPr lang="sr-Latn-ME" b="1" dirty="0" smtClean="0">
                <a:solidFill>
                  <a:srgbClr val="C00000"/>
                </a:solidFill>
              </a:rPr>
              <a:t>Upravljanje</a:t>
            </a:r>
            <a:r>
              <a:rPr lang="en-US" dirty="0" smtClean="0"/>
              <a:t> </a:t>
            </a:r>
            <a:r>
              <a:rPr lang="sr-Latn-ME" dirty="0" smtClean="0"/>
              <a:t>odgovarajućim</a:t>
            </a:r>
            <a:r>
              <a:rPr lang="en-US" dirty="0" smtClean="0"/>
              <a:t> </a:t>
            </a:r>
            <a:r>
              <a:rPr lang="sr-Latn-ME" dirty="0" smtClean="0"/>
              <a:t>poslovnim</a:t>
            </a:r>
            <a:r>
              <a:rPr lang="en-US" dirty="0" smtClean="0"/>
              <a:t> a</a:t>
            </a:r>
            <a:r>
              <a:rPr lang="sr-Latn-ME" dirty="0" smtClean="0"/>
              <a:t>k</a:t>
            </a:r>
            <a:r>
              <a:rPr lang="en-US" dirty="0" err="1" smtClean="0"/>
              <a:t>tiv</a:t>
            </a:r>
            <a:r>
              <a:rPr lang="sr-Latn-ME" dirty="0" smtClean="0"/>
              <a:t>nostima</a:t>
            </a:r>
            <a:endParaRPr lang="sr-Latn-ME" dirty="0"/>
          </a:p>
          <a:p>
            <a:pPr marL="627063" lvl="1" indent="-225425">
              <a:buFont typeface="Wingdings" pitchFamily="2" charset="2"/>
              <a:buChar char="ü"/>
            </a:pPr>
            <a:r>
              <a:rPr lang="sr-Latn-ME" b="1" dirty="0" smtClean="0">
                <a:solidFill>
                  <a:srgbClr val="C00000"/>
                </a:solidFill>
              </a:rPr>
              <a:t>Prilagođavanje</a:t>
            </a:r>
            <a:r>
              <a:rPr lang="en-US" dirty="0" smtClean="0"/>
              <a:t> </a:t>
            </a:r>
            <a:r>
              <a:rPr lang="en-US" dirty="0"/>
              <a:t>SMART4ALL </a:t>
            </a:r>
            <a:r>
              <a:rPr lang="en-US" dirty="0" smtClean="0"/>
              <a:t>a</a:t>
            </a:r>
            <a:r>
              <a:rPr lang="sr-Latn-ME" dirty="0" smtClean="0"/>
              <a:t>k</a:t>
            </a:r>
            <a:r>
              <a:rPr lang="en-US" dirty="0" err="1" smtClean="0"/>
              <a:t>tiv</a:t>
            </a:r>
            <a:r>
              <a:rPr lang="sr-Latn-ME" dirty="0" smtClean="0"/>
              <a:t>nos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sr-Latn-ME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formul</a:t>
            </a:r>
            <a:r>
              <a:rPr lang="sr-Latn-ME" dirty="0" smtClean="0"/>
              <a:t>is</a:t>
            </a:r>
            <a:r>
              <a:rPr lang="en-US" dirty="0" smtClean="0"/>
              <a:t>a</a:t>
            </a:r>
            <a:r>
              <a:rPr lang="sr-Latn-ME" dirty="0" smtClean="0"/>
              <a:t>nje</a:t>
            </a:r>
            <a:r>
              <a:rPr lang="en-US" dirty="0" smtClean="0"/>
              <a:t> </a:t>
            </a:r>
            <a:r>
              <a:rPr lang="en-US" dirty="0" err="1"/>
              <a:t>MaaS</a:t>
            </a:r>
            <a:r>
              <a:rPr lang="en-US" dirty="0"/>
              <a:t> </a:t>
            </a:r>
            <a:r>
              <a:rPr lang="sr-Latn-ME" dirty="0" smtClean="0"/>
              <a:t>u</a:t>
            </a:r>
            <a:r>
              <a:rPr lang="en-US" dirty="0" smtClean="0"/>
              <a:t>s</a:t>
            </a:r>
            <a:r>
              <a:rPr lang="sr-Latn-ME" dirty="0" smtClean="0"/>
              <a:t>luga</a:t>
            </a:r>
            <a:r>
              <a:rPr lang="en-US" dirty="0" smtClean="0"/>
              <a:t> </a:t>
            </a:r>
            <a:r>
              <a:rPr lang="sr-Latn-ME" dirty="0"/>
              <a:t>svakom</a:t>
            </a:r>
            <a:r>
              <a:rPr lang="en-US" dirty="0"/>
              <a:t> </a:t>
            </a:r>
            <a:r>
              <a:rPr lang="en-US" dirty="0" err="1"/>
              <a:t>temat</a:t>
            </a:r>
            <a:r>
              <a:rPr lang="sr-Latn-ME" dirty="0"/>
              <a:t>skom</a:t>
            </a:r>
            <a:r>
              <a:rPr lang="en-US" dirty="0"/>
              <a:t> </a:t>
            </a:r>
            <a:r>
              <a:rPr lang="sr-Latn-ME" dirty="0" smtClean="0"/>
              <a:t>stubu</a:t>
            </a:r>
          </a:p>
          <a:p>
            <a:pPr marL="627063" lvl="1" indent="-225425">
              <a:buFont typeface="Wingdings" pitchFamily="2" charset="2"/>
              <a:buChar char="ü"/>
            </a:pPr>
            <a:r>
              <a:rPr lang="sr-Latn-ME" b="1" dirty="0" smtClean="0">
                <a:solidFill>
                  <a:srgbClr val="C00000"/>
                </a:solidFill>
              </a:rPr>
              <a:t>Obezbjeđivanj</a:t>
            </a:r>
            <a:r>
              <a:rPr lang="en-US" b="1" dirty="0" smtClean="0">
                <a:solidFill>
                  <a:srgbClr val="C00000"/>
                </a:solidFill>
              </a:rPr>
              <a:t>e</a:t>
            </a:r>
            <a:r>
              <a:rPr lang="en-US" dirty="0" smtClean="0"/>
              <a:t> feedback</a:t>
            </a:r>
            <a:r>
              <a:rPr lang="sr-Latn-ME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proje</a:t>
            </a:r>
            <a:r>
              <a:rPr lang="sr-Latn-ME" dirty="0" smtClean="0"/>
              <a:t>k</a:t>
            </a:r>
            <a:r>
              <a:rPr lang="en-US" dirty="0" smtClean="0"/>
              <a:t>t</a:t>
            </a:r>
            <a:r>
              <a:rPr lang="sr-Latn-ME" dirty="0" smtClean="0"/>
              <a:t>u</a:t>
            </a:r>
            <a:r>
              <a:rPr lang="en-US" dirty="0" smtClean="0"/>
              <a:t> </a:t>
            </a:r>
            <a:r>
              <a:rPr lang="sr-Latn-ME" dirty="0" smtClean="0"/>
              <a:t>od </a:t>
            </a:r>
            <a:r>
              <a:rPr lang="en-US" dirty="0" smtClean="0"/>
              <a:t>start-up</a:t>
            </a:r>
            <a:r>
              <a:rPr lang="sr-Latn-ME" dirty="0" smtClean="0"/>
              <a:t> i</a:t>
            </a:r>
            <a:r>
              <a:rPr lang="en-US" dirty="0" smtClean="0"/>
              <a:t> SME</a:t>
            </a:r>
            <a:r>
              <a:rPr lang="sr-Latn-ME" dirty="0" smtClean="0"/>
              <a:t> učesnika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7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912EBCC5-F505-1449-A064-27D00EE37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798912"/>
            <a:ext cx="8471002" cy="3864633"/>
          </a:xfrm>
        </p:spPr>
        <p:txBody>
          <a:bodyPr>
            <a:normAutofit fontScale="92500" lnSpcReduction="20000"/>
          </a:bodyPr>
          <a:lstStyle/>
          <a:p>
            <a:r>
              <a:rPr lang="en-US" b="0" dirty="0" smtClean="0"/>
              <a:t>Don</a:t>
            </a:r>
            <a:r>
              <a:rPr lang="sr-Latn-ME" b="0" dirty="0" smtClean="0"/>
              <a:t>ij</a:t>
            </a:r>
            <a:r>
              <a:rPr lang="en-US" b="0" dirty="0" smtClean="0"/>
              <a:t>et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b="0" dirty="0" err="1" smtClean="0"/>
              <a:t>inovativn</a:t>
            </a:r>
            <a:r>
              <a:rPr lang="sr-Latn-ME" b="0" dirty="0"/>
              <a:t>e</a:t>
            </a:r>
            <a:r>
              <a:rPr lang="en-US" b="0" dirty="0" smtClean="0"/>
              <a:t> </a:t>
            </a:r>
            <a:r>
              <a:rPr lang="en-US" b="0" dirty="0"/>
              <a:t>CLEC </a:t>
            </a:r>
            <a:r>
              <a:rPr lang="en-US" b="0" dirty="0" smtClean="0"/>
              <a:t>(Customized </a:t>
            </a:r>
            <a:r>
              <a:rPr lang="en-US" b="0" dirty="0"/>
              <a:t>Low Energy Computing </a:t>
            </a:r>
            <a:r>
              <a:rPr lang="en-US" b="0" dirty="0" smtClean="0"/>
              <a:t>) </a:t>
            </a:r>
            <a:r>
              <a:rPr lang="en-US" b="0" dirty="0" err="1"/>
              <a:t>i</a:t>
            </a:r>
            <a:r>
              <a:rPr lang="en-US" b="0" dirty="0"/>
              <a:t> </a:t>
            </a:r>
            <a:r>
              <a:rPr lang="en-US" b="0" dirty="0" err="1"/>
              <a:t>IoT</a:t>
            </a:r>
            <a:r>
              <a:rPr lang="en-US" b="0" dirty="0"/>
              <a:t> </a:t>
            </a:r>
            <a:r>
              <a:rPr lang="en-US" b="0" dirty="0" err="1"/>
              <a:t>tehnologije</a:t>
            </a:r>
            <a:r>
              <a:rPr lang="en-US" b="0" dirty="0"/>
              <a:t> u </a:t>
            </a:r>
            <a:r>
              <a:rPr lang="en-US" dirty="0" err="1">
                <a:solidFill>
                  <a:srgbClr val="FFC000"/>
                </a:solidFill>
              </a:rPr>
              <a:t>nedovoljno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zastupljene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sr-Latn-ME" dirty="0" smtClean="0">
                <a:solidFill>
                  <a:srgbClr val="FFC000"/>
                </a:solidFill>
              </a:rPr>
              <a:t>biznis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sektore</a:t>
            </a:r>
            <a:endParaRPr lang="sr-Latn-ME" dirty="0" smtClean="0">
              <a:solidFill>
                <a:srgbClr val="FFC000"/>
              </a:solidFill>
            </a:endParaRPr>
          </a:p>
          <a:p>
            <a:r>
              <a:rPr lang="sr-Latn-ME" b="0" dirty="0" smtClean="0"/>
              <a:t>Otključati potencijale partnera iz Jugoistočne Evrope kroz</a:t>
            </a:r>
            <a:r>
              <a:rPr lang="en-US" b="0" dirty="0" smtClean="0"/>
              <a:t> </a:t>
            </a:r>
            <a:r>
              <a:rPr lang="sr-Latn-ME" dirty="0" smtClean="0">
                <a:solidFill>
                  <a:srgbClr val="FFC116"/>
                </a:solidFill>
              </a:rPr>
              <a:t>povezivanje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dirty="0" smtClean="0">
                <a:solidFill>
                  <a:srgbClr val="FFC116"/>
                </a:solidFill>
              </a:rPr>
              <a:t>sa</a:t>
            </a:r>
            <a:r>
              <a:rPr lang="en-US" dirty="0" smtClean="0">
                <a:solidFill>
                  <a:srgbClr val="FFC116"/>
                </a:solidFill>
              </a:rPr>
              <a:t> invest</a:t>
            </a:r>
            <a:r>
              <a:rPr lang="sr-Latn-ME" dirty="0" smtClean="0">
                <a:solidFill>
                  <a:srgbClr val="FFC116"/>
                </a:solidFill>
              </a:rPr>
              <a:t>it</a:t>
            </a:r>
            <a:r>
              <a:rPr lang="en-US" dirty="0" smtClean="0">
                <a:solidFill>
                  <a:srgbClr val="FFC116"/>
                </a:solidFill>
              </a:rPr>
              <a:t>or</a:t>
            </a:r>
            <a:r>
              <a:rPr lang="sr-Latn-ME" dirty="0" smtClean="0">
                <a:solidFill>
                  <a:srgbClr val="FFC116"/>
                </a:solidFill>
              </a:rPr>
              <a:t>ima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b="0" dirty="0" smtClean="0"/>
              <a:t>da bi se ubrzao razvoj </a:t>
            </a:r>
            <a:r>
              <a:rPr lang="en-US" b="0" dirty="0" smtClean="0"/>
              <a:t>CLEC </a:t>
            </a:r>
            <a:r>
              <a:rPr lang="en-US" b="0" dirty="0"/>
              <a:t>CPS/</a:t>
            </a:r>
            <a:r>
              <a:rPr lang="en-US" b="0" dirty="0" err="1"/>
              <a:t>IoT</a:t>
            </a:r>
            <a:r>
              <a:rPr lang="en-US" b="0" dirty="0"/>
              <a:t> </a:t>
            </a:r>
            <a:r>
              <a:rPr lang="sr-Latn-ME" b="0" dirty="0" smtClean="0"/>
              <a:t>riješenja i njihova </a:t>
            </a:r>
            <a:r>
              <a:rPr lang="en-US" b="0" dirty="0" err="1" smtClean="0"/>
              <a:t>industri</a:t>
            </a:r>
            <a:r>
              <a:rPr lang="sr-Latn-ME" b="0" dirty="0" smtClean="0"/>
              <a:t>j</a:t>
            </a:r>
            <a:r>
              <a:rPr lang="en-US" b="0" dirty="0" err="1" smtClean="0"/>
              <a:t>aliza</a:t>
            </a:r>
            <a:r>
              <a:rPr lang="sr-Latn-ME" b="0" dirty="0" smtClean="0"/>
              <a:t>c</a:t>
            </a:r>
            <a:r>
              <a:rPr lang="en-US" b="0" dirty="0" err="1" smtClean="0"/>
              <a:t>i</a:t>
            </a:r>
            <a:r>
              <a:rPr lang="sr-Latn-ME" b="0" dirty="0" smtClean="0"/>
              <a:t>ja</a:t>
            </a:r>
            <a:endParaRPr lang="en-US" b="0" dirty="0"/>
          </a:p>
          <a:p>
            <a:r>
              <a:rPr lang="sr-Latn-ME" dirty="0" smtClean="0">
                <a:solidFill>
                  <a:srgbClr val="FFC116"/>
                </a:solidFill>
              </a:rPr>
              <a:t>Razviti</a:t>
            </a:r>
            <a:r>
              <a:rPr lang="en-US" dirty="0" smtClean="0">
                <a:solidFill>
                  <a:srgbClr val="FFC116"/>
                </a:solidFill>
              </a:rPr>
              <a:t>/</a:t>
            </a:r>
            <a:r>
              <a:rPr lang="sr-Latn-ME" dirty="0" smtClean="0">
                <a:solidFill>
                  <a:srgbClr val="FFC116"/>
                </a:solidFill>
              </a:rPr>
              <a:t>p</a:t>
            </a:r>
            <a:r>
              <a:rPr lang="en-US" dirty="0" smtClean="0">
                <a:solidFill>
                  <a:srgbClr val="FFC116"/>
                </a:solidFill>
              </a:rPr>
              <a:t>o</a:t>
            </a:r>
            <a:r>
              <a:rPr lang="sr-Latn-ME" dirty="0" smtClean="0">
                <a:solidFill>
                  <a:srgbClr val="FFC116"/>
                </a:solidFill>
              </a:rPr>
              <a:t>nuditi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en-US" dirty="0" err="1" smtClean="0">
                <a:solidFill>
                  <a:srgbClr val="FFC116"/>
                </a:solidFill>
              </a:rPr>
              <a:t>nove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dirty="0" smtClean="0">
                <a:solidFill>
                  <a:srgbClr val="FFC116"/>
                </a:solidFill>
              </a:rPr>
              <a:t>ala</a:t>
            </a:r>
            <a:r>
              <a:rPr lang="en-US" dirty="0" smtClean="0">
                <a:solidFill>
                  <a:srgbClr val="FFC116"/>
                </a:solidFill>
              </a:rPr>
              <a:t>t</a:t>
            </a:r>
            <a:r>
              <a:rPr lang="sr-Latn-ME" dirty="0" smtClean="0">
                <a:solidFill>
                  <a:srgbClr val="FFC116"/>
                </a:solidFill>
              </a:rPr>
              <a:t>e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b="0" dirty="0" smtClean="0"/>
              <a:t>da bi se </a:t>
            </a:r>
            <a:r>
              <a:rPr lang="en-US" b="0" dirty="0" smtClean="0"/>
              <a:t>boost</a:t>
            </a:r>
            <a:r>
              <a:rPr lang="sr-Latn-ME" b="0" dirty="0" smtClean="0"/>
              <a:t>ovala</a:t>
            </a:r>
            <a:r>
              <a:rPr lang="en-US" b="0" dirty="0" smtClean="0"/>
              <a:t> </a:t>
            </a:r>
            <a:r>
              <a:rPr lang="sr-Latn-ME" b="0" dirty="0" smtClean="0"/>
              <a:t>upotreba</a:t>
            </a:r>
            <a:r>
              <a:rPr lang="en-US" b="0" dirty="0" smtClean="0"/>
              <a:t> </a:t>
            </a:r>
            <a:r>
              <a:rPr lang="en-US" b="0" dirty="0"/>
              <a:t>CLEC CPS 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b="0" dirty="0" err="1"/>
              <a:t>IoT</a:t>
            </a:r>
            <a:r>
              <a:rPr lang="en-US" b="0" dirty="0"/>
              <a:t> </a:t>
            </a:r>
            <a:r>
              <a:rPr lang="en-US" b="0" dirty="0" err="1" smtClean="0"/>
              <a:t>technologi</a:t>
            </a:r>
            <a:r>
              <a:rPr lang="sr-Latn-ME" b="0" dirty="0" smtClean="0"/>
              <a:t>ja</a:t>
            </a:r>
            <a:r>
              <a:rPr lang="en-US" b="0" dirty="0" smtClean="0"/>
              <a:t> </a:t>
            </a:r>
            <a:r>
              <a:rPr lang="sr-Latn-ME" b="0" dirty="0" smtClean="0"/>
              <a:t>širom </a:t>
            </a:r>
            <a:r>
              <a:rPr lang="en-US" b="0" dirty="0" smtClean="0"/>
              <a:t>E</a:t>
            </a:r>
            <a:r>
              <a:rPr lang="sr-Latn-ME" b="0" dirty="0" smtClean="0"/>
              <a:t>v</a:t>
            </a:r>
            <a:r>
              <a:rPr lang="en-US" b="0" dirty="0" smtClean="0"/>
              <a:t>rope</a:t>
            </a:r>
            <a:endParaRPr lang="en-US" b="0" dirty="0"/>
          </a:p>
          <a:p>
            <a:r>
              <a:rPr lang="sr-Latn-ME" dirty="0" smtClean="0">
                <a:solidFill>
                  <a:srgbClr val="FFC116"/>
                </a:solidFill>
              </a:rPr>
              <a:t>Obezbjediti</a:t>
            </a:r>
            <a:r>
              <a:rPr lang="en-US" dirty="0" smtClean="0">
                <a:solidFill>
                  <a:srgbClr val="FFC116"/>
                </a:solidFill>
              </a:rPr>
              <a:t> post-</a:t>
            </a:r>
            <a:r>
              <a:rPr lang="en-US" dirty="0" err="1" smtClean="0">
                <a:solidFill>
                  <a:srgbClr val="FFC116"/>
                </a:solidFill>
              </a:rPr>
              <a:t>proje</a:t>
            </a:r>
            <a:r>
              <a:rPr lang="sr-Latn-ME" dirty="0" smtClean="0">
                <a:solidFill>
                  <a:srgbClr val="FFC116"/>
                </a:solidFill>
              </a:rPr>
              <a:t>k</a:t>
            </a:r>
            <a:r>
              <a:rPr lang="en-US" dirty="0" smtClean="0">
                <a:solidFill>
                  <a:srgbClr val="FFC116"/>
                </a:solidFill>
              </a:rPr>
              <a:t>t</a:t>
            </a:r>
            <a:r>
              <a:rPr lang="sr-Latn-ME" dirty="0" smtClean="0">
                <a:solidFill>
                  <a:srgbClr val="FFC116"/>
                </a:solidFill>
              </a:rPr>
              <a:t>nu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dirty="0" smtClean="0">
                <a:solidFill>
                  <a:srgbClr val="FFC116"/>
                </a:solidFill>
              </a:rPr>
              <a:t>održivost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dirty="0" smtClean="0">
                <a:solidFill>
                  <a:srgbClr val="FFC116"/>
                </a:solidFill>
              </a:rPr>
              <a:t>i</a:t>
            </a:r>
            <a:r>
              <a:rPr lang="en-US" dirty="0" smtClean="0">
                <a:solidFill>
                  <a:srgbClr val="FFC116"/>
                </a:solidFill>
              </a:rPr>
              <a:t> r</a:t>
            </a:r>
            <a:r>
              <a:rPr lang="sr-Latn-ME" dirty="0" smtClean="0">
                <a:solidFill>
                  <a:srgbClr val="FFC116"/>
                </a:solidFill>
              </a:rPr>
              <a:t>ast</a:t>
            </a:r>
            <a:r>
              <a:rPr lang="en-US" b="0" dirty="0" smtClean="0"/>
              <a:t> </a:t>
            </a:r>
            <a:r>
              <a:rPr lang="en-US" b="0" dirty="0"/>
              <a:t>SMART4ALL </a:t>
            </a:r>
            <a:r>
              <a:rPr lang="en-US" b="0" dirty="0" smtClean="0"/>
              <a:t>e</a:t>
            </a:r>
            <a:r>
              <a:rPr lang="sr-Latn-ME" b="0" dirty="0" smtClean="0"/>
              <a:t>ks</a:t>
            </a:r>
            <a:r>
              <a:rPr lang="en-US" b="0" dirty="0" err="1" smtClean="0"/>
              <a:t>perimen</a:t>
            </a:r>
            <a:r>
              <a:rPr lang="sr-Latn-ME" b="0" dirty="0" smtClean="0"/>
              <a:t>a</a:t>
            </a:r>
            <a:r>
              <a:rPr lang="en-US" b="0" dirty="0" smtClean="0"/>
              <a:t>t</a:t>
            </a:r>
            <a:r>
              <a:rPr lang="sr-Latn-ME" b="0" dirty="0" smtClean="0"/>
              <a:t>a</a:t>
            </a:r>
            <a:r>
              <a:rPr lang="en-US" b="0" dirty="0" smtClean="0"/>
              <a:t> </a:t>
            </a:r>
            <a:r>
              <a:rPr lang="en-US" b="0" dirty="0"/>
              <a:t>&amp; </a:t>
            </a:r>
            <a:r>
              <a:rPr lang="sr-Latn-ME" b="0" dirty="0"/>
              <a:t>mr</a:t>
            </a:r>
            <a:r>
              <a:rPr lang="en-US" b="0" dirty="0"/>
              <a:t>e</a:t>
            </a:r>
            <a:r>
              <a:rPr lang="sr-Latn-ME" b="0" dirty="0" smtClean="0"/>
              <a:t>že </a:t>
            </a:r>
            <a:r>
              <a:rPr lang="en-US" b="0" dirty="0" smtClean="0"/>
              <a:t>D</a:t>
            </a:r>
            <a:r>
              <a:rPr lang="sr-Latn-ME" b="0" dirty="0" smtClean="0"/>
              <a:t>igitalnih </a:t>
            </a:r>
            <a:r>
              <a:rPr lang="en-US" b="0" dirty="0" smtClean="0"/>
              <a:t>I</a:t>
            </a:r>
            <a:r>
              <a:rPr lang="sr-Latn-ME" b="0" dirty="0" smtClean="0"/>
              <a:t>novativnih </a:t>
            </a:r>
            <a:r>
              <a:rPr lang="en-US" b="0" dirty="0" smtClean="0"/>
              <a:t>H</a:t>
            </a:r>
            <a:r>
              <a:rPr lang="sr-Latn-ME" b="0" dirty="0" smtClean="0"/>
              <a:t>ubova</a:t>
            </a:r>
          </a:p>
          <a:p>
            <a:r>
              <a:rPr lang="sr-Latn-ME" b="0" dirty="0" smtClean="0"/>
              <a:t>Don</a:t>
            </a:r>
            <a:r>
              <a:rPr lang="en-US" b="0" dirty="0" err="1" smtClean="0"/>
              <a:t>i</a:t>
            </a:r>
            <a:r>
              <a:rPr lang="sr-Latn-ME" b="0" dirty="0" smtClean="0"/>
              <a:t>jeti</a:t>
            </a:r>
            <a:r>
              <a:rPr lang="en-US" b="0" dirty="0" smtClean="0"/>
              <a:t> </a:t>
            </a:r>
            <a:r>
              <a:rPr lang="en-US" b="0" dirty="0" err="1" smtClean="0"/>
              <a:t>inovativ</a:t>
            </a:r>
            <a:r>
              <a:rPr lang="sr-Latn-ME" b="0" dirty="0" smtClean="0"/>
              <a:t>n</a:t>
            </a:r>
            <a:r>
              <a:rPr lang="en-US" b="0" dirty="0" smtClean="0"/>
              <a:t>e </a:t>
            </a:r>
            <a:r>
              <a:rPr lang="en-US" b="0" dirty="0"/>
              <a:t>CLEC CPS 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en-US" b="0" dirty="0" err="1"/>
              <a:t>IoT</a:t>
            </a:r>
            <a:r>
              <a:rPr lang="en-US" b="0" dirty="0"/>
              <a:t> </a:t>
            </a:r>
            <a:r>
              <a:rPr lang="en-US" b="0" dirty="0" err="1" smtClean="0"/>
              <a:t>tehnologi</a:t>
            </a:r>
            <a:r>
              <a:rPr lang="sr-Latn-ME" b="0" dirty="0" smtClean="0"/>
              <a:t>j</a:t>
            </a:r>
            <a:r>
              <a:rPr lang="en-US" b="0" dirty="0" smtClean="0"/>
              <a:t>e </a:t>
            </a:r>
            <a:r>
              <a:rPr lang="sr-Latn-ME" b="0" dirty="0" smtClean="0"/>
              <a:t>u</a:t>
            </a:r>
            <a:r>
              <a:rPr lang="en-US" b="0" dirty="0" smtClean="0"/>
              <a:t> </a:t>
            </a:r>
            <a:r>
              <a:rPr lang="sr-Latn-ME" b="0" dirty="0" smtClean="0"/>
              <a:t>ž</a:t>
            </a:r>
            <a:r>
              <a:rPr lang="en-US" b="0" dirty="0" smtClean="0"/>
              <a:t>iv</a:t>
            </a:r>
            <a:r>
              <a:rPr lang="sr-Latn-ME" b="0" dirty="0" smtClean="0"/>
              <a:t>ot</a:t>
            </a:r>
            <a:r>
              <a:rPr lang="en-US" b="0" dirty="0" smtClean="0"/>
              <a:t>e </a:t>
            </a:r>
            <a:r>
              <a:rPr lang="sr-Latn-ME" dirty="0" smtClean="0">
                <a:solidFill>
                  <a:srgbClr val="FFC116"/>
                </a:solidFill>
              </a:rPr>
              <a:t>osj</a:t>
            </a:r>
            <a:r>
              <a:rPr lang="en-US" dirty="0" smtClean="0">
                <a:solidFill>
                  <a:srgbClr val="FFC116"/>
                </a:solidFill>
              </a:rPr>
              <a:t>et</a:t>
            </a:r>
            <a:r>
              <a:rPr lang="sr-Latn-ME" dirty="0" smtClean="0">
                <a:solidFill>
                  <a:srgbClr val="FFC116"/>
                </a:solidFill>
              </a:rPr>
              <a:t>lj</a:t>
            </a:r>
            <a:r>
              <a:rPr lang="en-US" dirty="0" smtClean="0">
                <a:solidFill>
                  <a:srgbClr val="FFC116"/>
                </a:solidFill>
              </a:rPr>
              <a:t>iv</a:t>
            </a:r>
            <a:r>
              <a:rPr lang="sr-Latn-ME" dirty="0" smtClean="0">
                <a:solidFill>
                  <a:srgbClr val="FFC116"/>
                </a:solidFill>
              </a:rPr>
              <a:t>ih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en-US" dirty="0" err="1" smtClean="0">
                <a:solidFill>
                  <a:srgbClr val="FFC116"/>
                </a:solidFill>
              </a:rPr>
              <a:t>soci</a:t>
            </a:r>
            <a:r>
              <a:rPr lang="sr-Latn-ME" dirty="0" smtClean="0">
                <a:solidFill>
                  <a:srgbClr val="FFC116"/>
                </a:solidFill>
              </a:rPr>
              <a:t>j</a:t>
            </a:r>
            <a:r>
              <a:rPr lang="en-US" dirty="0" smtClean="0">
                <a:solidFill>
                  <a:srgbClr val="FFC116"/>
                </a:solidFill>
              </a:rPr>
              <a:t>al</a:t>
            </a:r>
            <a:r>
              <a:rPr lang="sr-Latn-ME" dirty="0" smtClean="0">
                <a:solidFill>
                  <a:srgbClr val="FFC116"/>
                </a:solidFill>
              </a:rPr>
              <a:t>nih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en-US" dirty="0" err="1" smtClean="0">
                <a:solidFill>
                  <a:srgbClr val="FFC116"/>
                </a:solidFill>
              </a:rPr>
              <a:t>grup</a:t>
            </a:r>
            <a:r>
              <a:rPr lang="sr-Latn-ME" dirty="0" smtClean="0">
                <a:solidFill>
                  <a:srgbClr val="FFC116"/>
                </a:solidFill>
              </a:rPr>
              <a:t>a</a:t>
            </a:r>
            <a:endParaRPr lang="en-US" dirty="0">
              <a:solidFill>
                <a:srgbClr val="FFC116"/>
              </a:solidFill>
            </a:endParaRPr>
          </a:p>
          <a:p>
            <a:r>
              <a:rPr lang="sr-Latn-ME" b="0" dirty="0" smtClean="0"/>
              <a:t>Pod</a:t>
            </a:r>
            <a:r>
              <a:rPr lang="en-US" b="0" dirty="0" smtClean="0"/>
              <a:t>r</a:t>
            </a:r>
            <a:r>
              <a:rPr lang="sr-Latn-ME" b="0" dirty="0" smtClean="0"/>
              <a:t>ža</a:t>
            </a:r>
            <a:r>
              <a:rPr lang="en-US" b="0" dirty="0" smtClean="0"/>
              <a:t>t</a:t>
            </a:r>
            <a:r>
              <a:rPr lang="sr-Latn-ME" b="0" dirty="0" smtClean="0"/>
              <a:t>i</a:t>
            </a:r>
            <a:r>
              <a:rPr lang="en-US" b="0" dirty="0" smtClean="0"/>
              <a:t> </a:t>
            </a:r>
            <a:r>
              <a:rPr lang="sr-Latn-ME" dirty="0" smtClean="0">
                <a:solidFill>
                  <a:srgbClr val="FFC116"/>
                </a:solidFill>
              </a:rPr>
              <a:t>P</a:t>
            </a:r>
            <a:r>
              <a:rPr lang="en-US" dirty="0" err="1" smtClean="0">
                <a:solidFill>
                  <a:srgbClr val="FFC116"/>
                </a:solidFill>
              </a:rPr>
              <a:t>oli</a:t>
            </a:r>
            <a:r>
              <a:rPr lang="sr-Latn-ME" dirty="0" smtClean="0">
                <a:solidFill>
                  <a:srgbClr val="FFC116"/>
                </a:solidFill>
              </a:rPr>
              <a:t>tiku</a:t>
            </a:r>
            <a:r>
              <a:rPr lang="en-US" dirty="0" smtClean="0">
                <a:solidFill>
                  <a:srgbClr val="FFC116"/>
                </a:solidFill>
              </a:rPr>
              <a:t> </a:t>
            </a:r>
            <a:r>
              <a:rPr lang="sr-Latn-ME" dirty="0" smtClean="0">
                <a:solidFill>
                  <a:srgbClr val="FFC116"/>
                </a:solidFill>
              </a:rPr>
              <a:t>Digitalnih Vještina i Poslova EC (</a:t>
            </a:r>
            <a:r>
              <a:rPr lang="en-US" dirty="0" smtClean="0">
                <a:solidFill>
                  <a:srgbClr val="FFC116"/>
                </a:solidFill>
              </a:rPr>
              <a:t>Digital Skills &amp; </a:t>
            </a:r>
            <a:r>
              <a:rPr lang="en-US" dirty="0">
                <a:solidFill>
                  <a:srgbClr val="FFC116"/>
                </a:solidFill>
              </a:rPr>
              <a:t>Jobs policy of European </a:t>
            </a:r>
            <a:r>
              <a:rPr lang="en-US" dirty="0" smtClean="0">
                <a:solidFill>
                  <a:srgbClr val="FFC116"/>
                </a:solidFill>
              </a:rPr>
              <a:t>Commission</a:t>
            </a:r>
            <a:r>
              <a:rPr lang="sr-Latn-ME" dirty="0" smtClean="0">
                <a:solidFill>
                  <a:srgbClr val="FFC116"/>
                </a:solidFill>
              </a:rPr>
              <a:t>)</a:t>
            </a:r>
            <a:endParaRPr lang="en-US" dirty="0">
              <a:solidFill>
                <a:srgbClr val="FFC116"/>
              </a:solidFill>
            </a:endParaRPr>
          </a:p>
          <a:p>
            <a:endParaRPr lang="en-US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4CAE8E90-3CC8-1E41-AC41-10D780FE2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>
                <a:solidFill>
                  <a:srgbClr val="06405A"/>
                </a:solidFill>
              </a:rPr>
              <a:t>Cil</a:t>
            </a:r>
            <a:r>
              <a:rPr lang="en-US" dirty="0" err="1">
                <a:solidFill>
                  <a:srgbClr val="06405A"/>
                </a:solidFill>
              </a:rPr>
              <a:t>jev</a:t>
            </a:r>
            <a:r>
              <a:rPr lang="sr-Latn-ME" dirty="0" smtClean="0">
                <a:solidFill>
                  <a:srgbClr val="06405A"/>
                </a:solidFill>
              </a:rPr>
              <a:t>i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projekta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2433A3CE-B8BB-A64E-A7E1-B6C769DE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A20B72A1-18B5-7145-954C-3B6FA6AE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4B020988-1912-2744-B427-46FD2F2B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98589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</a:rPr>
              <a:t>Shema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projekta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11</a:t>
            </a:fld>
            <a:endParaRPr lang="en-US" noProof="1"/>
          </a:p>
        </p:txBody>
      </p:sp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73075501-7E93-A14D-82DC-2108EB0AD6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6339" y="794909"/>
            <a:ext cx="5791321" cy="397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B97F7300-B1FE-4141-9FDC-60380936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7" y="95094"/>
            <a:ext cx="8871626" cy="577902"/>
          </a:xfrm>
        </p:spPr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SMART4ALL i Digitalni Inovacioni Hubovi (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DIHs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)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EAA0CF63-91E7-AB41-8442-BEB180974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D312620B-EA9A-E942-A085-F06D588DC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27964F72-86AF-424B-8A07-E0749629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12</a:t>
            </a:fld>
            <a:endParaRPr lang="en-US" noProof="1"/>
          </a:p>
        </p:txBody>
      </p:sp>
      <p:pic>
        <p:nvPicPr>
          <p:cNvPr id="7" name="Imagen 8">
            <a:extLst>
              <a:ext uri="{FF2B5EF4-FFF2-40B4-BE49-F238E27FC236}">
                <a16:creationId xmlns="" xmlns:a16="http://schemas.microsoft.com/office/drawing/2014/main" id="{B07E9B04-C770-5844-B6A9-D98744A3C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229" y="1843338"/>
            <a:ext cx="5065935" cy="2309831"/>
          </a:xfrm>
          <a:prstGeom prst="rect">
            <a:avLst/>
          </a:prstGeom>
        </p:spPr>
      </p:pic>
      <p:sp>
        <p:nvSpPr>
          <p:cNvPr id="8" name="Θέση περιεχομένου 1">
            <a:extLst>
              <a:ext uri="{FF2B5EF4-FFF2-40B4-BE49-F238E27FC236}">
                <a16:creationId xmlns="" xmlns:a16="http://schemas.microsoft.com/office/drawing/2014/main" id="{DB3A8E84-7C5D-C944-A22C-26169F7705C7}"/>
              </a:ext>
            </a:extLst>
          </p:cNvPr>
          <p:cNvSpPr txBox="1">
            <a:spLocks/>
          </p:cNvSpPr>
          <p:nvPr/>
        </p:nvSpPr>
        <p:spPr>
          <a:xfrm>
            <a:off x="537539" y="2078464"/>
            <a:ext cx="3969612" cy="435476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r-Latn-ME" dirty="0" smtClean="0">
                <a:solidFill>
                  <a:srgbClr val="255076"/>
                </a:solidFill>
              </a:rPr>
              <a:t>Primjeri usluga za</a:t>
            </a:r>
            <a:r>
              <a:rPr lang="en-US" dirty="0" smtClean="0">
                <a:solidFill>
                  <a:srgbClr val="255076"/>
                </a:solidFill>
              </a:rPr>
              <a:t> DIH</a:t>
            </a:r>
            <a:endParaRPr lang="en-US" dirty="0">
              <a:solidFill>
                <a:srgbClr val="255076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="" xmlns:a16="http://schemas.microsoft.com/office/drawing/2014/main" id="{EFBA26E9-9EDD-824A-B2C1-6B0C35E91F20}"/>
              </a:ext>
            </a:extLst>
          </p:cNvPr>
          <p:cNvSpPr/>
          <p:nvPr/>
        </p:nvSpPr>
        <p:spPr>
          <a:xfrm>
            <a:off x="246579" y="823393"/>
            <a:ext cx="85609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6405A"/>
                </a:solidFill>
                <a:latin typeface="Helvetica" pitchFamily="2" charset="0"/>
              </a:rPr>
              <a:t>Digital</a:t>
            </a:r>
            <a:r>
              <a:rPr lang="sr-Latn-ME" dirty="0" smtClean="0">
                <a:solidFill>
                  <a:srgbClr val="06405A"/>
                </a:solidFill>
                <a:latin typeface="Helvetica" pitchFamily="2" charset="0"/>
              </a:rPr>
              <a:t>ni</a:t>
            </a:r>
            <a:r>
              <a:rPr lang="en-US" dirty="0">
                <a:solidFill>
                  <a:srgbClr val="06405A"/>
                </a:solidFill>
                <a:latin typeface="Helvetica" pitchFamily="2" charset="0"/>
              </a:rPr>
              <a:t> </a:t>
            </a:r>
            <a:r>
              <a:rPr lang="en-US" dirty="0" err="1" smtClean="0">
                <a:solidFill>
                  <a:srgbClr val="06405A"/>
                </a:solidFill>
                <a:latin typeface="Helvetica" pitchFamily="2" charset="0"/>
              </a:rPr>
              <a:t>Inova</a:t>
            </a:r>
            <a:r>
              <a:rPr lang="sr-Latn-ME" dirty="0" smtClean="0">
                <a:solidFill>
                  <a:srgbClr val="06405A"/>
                </a:solidFill>
                <a:latin typeface="Helvetica" pitchFamily="2" charset="0"/>
              </a:rPr>
              <a:t>c</a:t>
            </a:r>
            <a:r>
              <a:rPr lang="en-US" dirty="0" smtClean="0">
                <a:solidFill>
                  <a:srgbClr val="06405A"/>
                </a:solidFill>
                <a:latin typeface="Helvetica" pitchFamily="2" charset="0"/>
              </a:rPr>
              <a:t>ion</a:t>
            </a:r>
            <a:r>
              <a:rPr lang="sr-Latn-ME" dirty="0" smtClean="0">
                <a:solidFill>
                  <a:srgbClr val="06405A"/>
                </a:solidFill>
                <a:latin typeface="Helvetica" pitchFamily="2" charset="0"/>
              </a:rPr>
              <a:t>i</a:t>
            </a:r>
            <a:r>
              <a:rPr lang="en-US" dirty="0" smtClean="0">
                <a:solidFill>
                  <a:srgbClr val="06405A"/>
                </a:solidFill>
                <a:latin typeface="Helvetica" pitchFamily="2" charset="0"/>
              </a:rPr>
              <a:t> </a:t>
            </a:r>
            <a:r>
              <a:rPr lang="en-US" dirty="0">
                <a:solidFill>
                  <a:srgbClr val="06405A"/>
                </a:solidFill>
                <a:latin typeface="Helvetica" pitchFamily="2" charset="0"/>
              </a:rPr>
              <a:t>Hub (DIH)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 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predstavlja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 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multipartner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sku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saradnju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između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regional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nih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organiza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c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i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ja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sa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k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omplementar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nim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 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iskustvom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bez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 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finan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i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jskog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cil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j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,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nudeći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set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usluga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 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k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ompani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jama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,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posebno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SME (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uključujući i 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Start-up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ove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)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da bi podržali njihovu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digital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nu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 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transforma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c</a:t>
            </a:r>
            <a:r>
              <a:rPr lang="en-US" dirty="0" err="1" smtClean="0">
                <a:solidFill>
                  <a:srgbClr val="000000"/>
                </a:solidFill>
                <a:latin typeface="Helvetica" pitchFamily="2" charset="0"/>
              </a:rPr>
              <a:t>i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ju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sr-Latn-ME" dirty="0" smtClean="0">
                <a:solidFill>
                  <a:srgbClr val="000000"/>
                </a:solidFill>
                <a:latin typeface="Helvetica" pitchFamily="2" charset="0"/>
              </a:rPr>
              <a:t>kroz</a:t>
            </a:r>
            <a:r>
              <a:rPr lang="en-US" dirty="0" smtClean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one-stop shop</a:t>
            </a:r>
            <a:endParaRPr lang="el-GR" dirty="0"/>
          </a:p>
        </p:txBody>
      </p:sp>
      <p:sp>
        <p:nvSpPr>
          <p:cNvPr id="10" name="Rectangle 9"/>
          <p:cNvSpPr/>
          <p:nvPr/>
        </p:nvSpPr>
        <p:spPr>
          <a:xfrm>
            <a:off x="1108958" y="4159299"/>
            <a:ext cx="682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2400" b="1" i="1" u="sng" dirty="0" smtClean="0">
                <a:solidFill>
                  <a:srgbClr val="06405A"/>
                </a:solidFill>
              </a:rPr>
              <a:t>Više o DIH u prezentaciji prof. Radovana Stojanovića</a:t>
            </a:r>
            <a:endParaRPr lang="sr-Latn-ME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16349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DE34864A-36B0-2C46-909E-4E8E09DE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87" y="906605"/>
            <a:ext cx="8871626" cy="416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hlinkClick r:id="rId2"/>
              </a:rPr>
              <a:t>https://www.smart4all-project.eu</a:t>
            </a:r>
            <a:endParaRPr lang="el-GR" sz="2000" dirty="0">
              <a:solidFill>
                <a:srgbClr val="255076"/>
              </a:solidFill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>
                <a:solidFill>
                  <a:srgbClr val="06405A"/>
                </a:solidFill>
              </a:rPr>
              <a:t>A</a:t>
            </a:r>
            <a:r>
              <a:rPr lang="en-US" dirty="0" smtClean="0">
                <a:solidFill>
                  <a:srgbClr val="06405A"/>
                </a:solidFill>
              </a:rPr>
              <a:t>l</a:t>
            </a:r>
            <a:r>
              <a:rPr lang="sr-Latn-ME" dirty="0" smtClean="0">
                <a:solidFill>
                  <a:srgbClr val="06405A"/>
                </a:solidFill>
              </a:rPr>
              <a:t>ati</a:t>
            </a:r>
            <a:r>
              <a:rPr lang="en-US" dirty="0" smtClean="0">
                <a:solidFill>
                  <a:srgbClr val="06405A"/>
                </a:solidFill>
              </a:rPr>
              <a:t> –</a:t>
            </a:r>
            <a:r>
              <a:rPr lang="sr-Latn-ME" dirty="0">
                <a:solidFill>
                  <a:srgbClr val="06405A"/>
                </a:solidFill>
              </a:rPr>
              <a:t> </a:t>
            </a:r>
            <a:r>
              <a:rPr lang="en-US" dirty="0" smtClean="0">
                <a:solidFill>
                  <a:srgbClr val="06405A"/>
                </a:solidFill>
              </a:rPr>
              <a:t>Website</a:t>
            </a:r>
            <a:r>
              <a:rPr lang="sr-Latn-ME" dirty="0">
                <a:solidFill>
                  <a:srgbClr val="06405A"/>
                </a:solidFill>
              </a:rPr>
              <a:t> p</a:t>
            </a:r>
            <a:r>
              <a:rPr lang="en-US" dirty="0" err="1">
                <a:solidFill>
                  <a:srgbClr val="06405A"/>
                </a:solidFill>
              </a:rPr>
              <a:t>roje</a:t>
            </a:r>
            <a:r>
              <a:rPr lang="sr-Latn-ME" dirty="0">
                <a:solidFill>
                  <a:srgbClr val="06405A"/>
                </a:solidFill>
              </a:rPr>
              <a:t>k</a:t>
            </a:r>
            <a:r>
              <a:rPr lang="en-US" dirty="0">
                <a:solidFill>
                  <a:srgbClr val="06405A"/>
                </a:solidFill>
              </a:rPr>
              <a:t>t</a:t>
            </a:r>
            <a:r>
              <a:rPr lang="sr-Latn-ME" dirty="0">
                <a:solidFill>
                  <a:srgbClr val="06405A"/>
                </a:solidFill>
              </a:rPr>
              <a:t>a</a:t>
            </a:r>
            <a:r>
              <a:rPr lang="en-US" dirty="0">
                <a:solidFill>
                  <a:srgbClr val="06405A"/>
                </a:solidFill>
              </a:rPr>
              <a:t> 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13</a:t>
            </a:fld>
            <a:endParaRPr lang="en-US" noProof="1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7376148-2F2F-5244-A4CC-4BE2873766E9}"/>
              </a:ext>
            </a:extLst>
          </p:cNvPr>
          <p:cNvSpPr txBox="1"/>
          <p:nvPr/>
        </p:nvSpPr>
        <p:spPr>
          <a:xfrm>
            <a:off x="6326168" y="1334845"/>
            <a:ext cx="26038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b="1" dirty="0" smtClean="0">
                <a:solidFill>
                  <a:srgbClr val="06405A"/>
                </a:solidFill>
              </a:rPr>
              <a:t>Vijesti vezane za p</a:t>
            </a:r>
            <a:r>
              <a:rPr lang="en-US" b="1" dirty="0" err="1" smtClean="0">
                <a:solidFill>
                  <a:srgbClr val="06405A"/>
                </a:solidFill>
              </a:rPr>
              <a:t>roje</a:t>
            </a:r>
            <a:r>
              <a:rPr lang="sr-Latn-ME" b="1" dirty="0" smtClean="0">
                <a:solidFill>
                  <a:srgbClr val="06405A"/>
                </a:solidFill>
              </a:rPr>
              <a:t>ka</a:t>
            </a:r>
            <a:r>
              <a:rPr lang="en-US" b="1" dirty="0" smtClean="0">
                <a:solidFill>
                  <a:srgbClr val="06405A"/>
                </a:solidFill>
              </a:rPr>
              <a:t>t</a:t>
            </a:r>
            <a:endParaRPr lang="en-US" b="1" dirty="0">
              <a:solidFill>
                <a:srgbClr val="0640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b="1" dirty="0" smtClean="0">
                <a:solidFill>
                  <a:srgbClr val="06405A"/>
                </a:solidFill>
              </a:rPr>
              <a:t>Pristup</a:t>
            </a:r>
            <a:r>
              <a:rPr lang="en-US" b="1" dirty="0" smtClean="0">
                <a:solidFill>
                  <a:srgbClr val="06405A"/>
                </a:solidFill>
              </a:rPr>
              <a:t> </a:t>
            </a:r>
            <a:r>
              <a:rPr lang="en-US" b="1" dirty="0">
                <a:solidFill>
                  <a:srgbClr val="06405A"/>
                </a:solidFill>
              </a:rPr>
              <a:t>SMART4ALL </a:t>
            </a:r>
            <a:r>
              <a:rPr lang="sr-Latn-ME" b="1" dirty="0" smtClean="0">
                <a:solidFill>
                  <a:srgbClr val="06405A"/>
                </a:solidFill>
              </a:rPr>
              <a:t>uslugama</a:t>
            </a:r>
            <a:endParaRPr lang="en-US" b="1" dirty="0">
              <a:solidFill>
                <a:srgbClr val="0640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b="1" dirty="0" smtClean="0">
                <a:solidFill>
                  <a:srgbClr val="06405A"/>
                </a:solidFill>
              </a:rPr>
              <a:t>Pristup </a:t>
            </a:r>
            <a:r>
              <a:rPr lang="en-US" b="1" dirty="0" smtClean="0">
                <a:solidFill>
                  <a:srgbClr val="06405A"/>
                </a:solidFill>
              </a:rPr>
              <a:t>SMART4ALL </a:t>
            </a:r>
            <a:r>
              <a:rPr lang="sr-Latn-ME" b="1" dirty="0" smtClean="0">
                <a:solidFill>
                  <a:srgbClr val="06405A"/>
                </a:solidFill>
              </a:rPr>
              <a:t>Mreži</a:t>
            </a:r>
            <a:r>
              <a:rPr lang="en-US" b="1" dirty="0" smtClean="0">
                <a:solidFill>
                  <a:srgbClr val="06405A"/>
                </a:solidFill>
              </a:rPr>
              <a:t> </a:t>
            </a:r>
            <a:r>
              <a:rPr lang="sr-Latn-ME" b="1" dirty="0" smtClean="0">
                <a:solidFill>
                  <a:srgbClr val="06405A"/>
                </a:solidFill>
              </a:rPr>
              <a:t>u Jugoistočnoj Evropi</a:t>
            </a:r>
            <a:endParaRPr lang="en-US" b="1" dirty="0">
              <a:solidFill>
                <a:srgbClr val="0640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b="1" dirty="0" smtClean="0">
                <a:solidFill>
                  <a:srgbClr val="06405A"/>
                </a:solidFill>
              </a:rPr>
              <a:t>Oglašavanje </a:t>
            </a:r>
            <a:r>
              <a:rPr lang="en-US" b="1" dirty="0" smtClean="0">
                <a:solidFill>
                  <a:srgbClr val="06405A"/>
                </a:solidFill>
              </a:rPr>
              <a:t>O</a:t>
            </a:r>
            <a:r>
              <a:rPr lang="sr-Latn-ME" b="1" dirty="0" smtClean="0">
                <a:solidFill>
                  <a:srgbClr val="06405A"/>
                </a:solidFill>
              </a:rPr>
              <a:t>tvorenih</a:t>
            </a:r>
            <a:r>
              <a:rPr lang="en-US" b="1" dirty="0" smtClean="0">
                <a:solidFill>
                  <a:srgbClr val="06405A"/>
                </a:solidFill>
              </a:rPr>
              <a:t> </a:t>
            </a:r>
            <a:r>
              <a:rPr lang="sr-Latn-ME" b="1" dirty="0" smtClean="0">
                <a:solidFill>
                  <a:srgbClr val="06405A"/>
                </a:solidFill>
              </a:rPr>
              <a:t>poziva</a:t>
            </a:r>
            <a:r>
              <a:rPr lang="en-US" b="1" dirty="0" smtClean="0">
                <a:solidFill>
                  <a:srgbClr val="06405A"/>
                </a:solidFill>
              </a:rPr>
              <a:t> </a:t>
            </a:r>
            <a:r>
              <a:rPr lang="en-US" b="1" dirty="0">
                <a:solidFill>
                  <a:srgbClr val="06405A"/>
                </a:solidFill>
              </a:rPr>
              <a:t>announcement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6405A"/>
                </a:solidFill>
              </a:rPr>
              <a:t>Apply for SMART4ALL Open Calls </a:t>
            </a:r>
            <a:endParaRPr lang="el-GR" b="1" dirty="0">
              <a:solidFill>
                <a:srgbClr val="06405A"/>
              </a:solidFill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="" xmlns:a16="http://schemas.microsoft.com/office/drawing/2014/main" id="{50CDB203-EFEB-9E46-B435-04AA84A8CA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7583" y="3909503"/>
            <a:ext cx="2866417" cy="802282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="" xmlns:a16="http://schemas.microsoft.com/office/drawing/2014/main" id="{6423CBB4-B839-3F49-B8D8-818079E5D6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4" y="1438605"/>
            <a:ext cx="6280684" cy="291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3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>
                <a:solidFill>
                  <a:srgbClr val="06405A"/>
                </a:solidFill>
              </a:rPr>
              <a:t>A</a:t>
            </a:r>
            <a:r>
              <a:rPr lang="en-US" dirty="0" smtClean="0">
                <a:solidFill>
                  <a:srgbClr val="06405A"/>
                </a:solidFill>
              </a:rPr>
              <a:t>l</a:t>
            </a:r>
            <a:r>
              <a:rPr lang="sr-Latn-ME" dirty="0" smtClean="0">
                <a:solidFill>
                  <a:srgbClr val="06405A"/>
                </a:solidFill>
              </a:rPr>
              <a:t>ati</a:t>
            </a:r>
            <a:r>
              <a:rPr lang="en-US" dirty="0" smtClean="0">
                <a:solidFill>
                  <a:srgbClr val="06405A"/>
                </a:solidFill>
              </a:rPr>
              <a:t> </a:t>
            </a:r>
            <a:r>
              <a:rPr lang="en-US" dirty="0">
                <a:solidFill>
                  <a:srgbClr val="06405A"/>
                </a:solidFill>
              </a:rPr>
              <a:t>– Marketplace-as-a-Service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14</a:t>
            </a:fld>
            <a:endParaRPr lang="en-US" noProof="1"/>
          </a:p>
        </p:txBody>
      </p:sp>
      <p:sp>
        <p:nvSpPr>
          <p:cNvPr id="9" name="Θέση περιεχομένου 8">
            <a:extLst>
              <a:ext uri="{FF2B5EF4-FFF2-40B4-BE49-F238E27FC236}">
                <a16:creationId xmlns="" xmlns:a16="http://schemas.microsoft.com/office/drawing/2014/main" id="{99CDB495-87EC-BF4D-9CAE-FEEF545F2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87" y="936826"/>
            <a:ext cx="2996846" cy="372596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C116"/>
                </a:solidFill>
              </a:rPr>
              <a:t>Marketplace-as-a-Service (</a:t>
            </a:r>
            <a:r>
              <a:rPr lang="en-US" sz="2000" dirty="0" err="1">
                <a:solidFill>
                  <a:srgbClr val="FFC116"/>
                </a:solidFill>
              </a:rPr>
              <a:t>MaaS</a:t>
            </a:r>
            <a:r>
              <a:rPr lang="en-US" sz="2000" dirty="0">
                <a:solidFill>
                  <a:srgbClr val="FFC116"/>
                </a:solidFill>
              </a:rPr>
              <a:t>)</a:t>
            </a:r>
            <a:r>
              <a:rPr lang="en-US" sz="2000" b="0" dirty="0"/>
              <a:t> </a:t>
            </a:r>
            <a:r>
              <a:rPr lang="sr-Latn-ME" sz="2000" b="0" dirty="0" smtClean="0"/>
              <a:t>ima ulogu</a:t>
            </a:r>
            <a:r>
              <a:rPr lang="en-US" sz="2000" b="0" dirty="0" smtClean="0"/>
              <a:t> </a:t>
            </a:r>
            <a:r>
              <a:rPr lang="en-US" sz="2000" dirty="0" smtClean="0">
                <a:solidFill>
                  <a:srgbClr val="255076"/>
                </a:solidFill>
              </a:rPr>
              <a:t>one-stop-smart-shop</a:t>
            </a:r>
            <a:r>
              <a:rPr lang="sr-Latn-ME" sz="2000" dirty="0" smtClean="0">
                <a:solidFill>
                  <a:srgbClr val="255076"/>
                </a:solidFill>
              </a:rPr>
              <a:t>a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za</a:t>
            </a:r>
            <a:r>
              <a:rPr lang="en-US" sz="2000" b="0" dirty="0" smtClean="0"/>
              <a:t>:</a:t>
            </a:r>
            <a:endParaRPr lang="en-US" sz="2000" b="0" dirty="0"/>
          </a:p>
          <a:p>
            <a:pPr marL="284163" indent="-193675"/>
            <a:r>
              <a:rPr lang="en-US" sz="2000" b="0" dirty="0" err="1" smtClean="0"/>
              <a:t>Apli</a:t>
            </a:r>
            <a:r>
              <a:rPr lang="sr-Latn-ME" sz="2000" b="0" dirty="0" smtClean="0"/>
              <a:t>cira</a:t>
            </a:r>
            <a:r>
              <a:rPr lang="en-US" sz="2000" b="0" dirty="0" smtClean="0"/>
              <a:t>n</a:t>
            </a:r>
            <a:r>
              <a:rPr lang="sr-Latn-ME" sz="2000" b="0" dirty="0" smtClean="0"/>
              <a:t>je za finansiranje</a:t>
            </a:r>
            <a:r>
              <a:rPr lang="en-US" sz="2000" b="0" dirty="0" smtClean="0"/>
              <a:t> </a:t>
            </a:r>
            <a:r>
              <a:rPr lang="en-US" sz="2000" b="0" dirty="0">
                <a:solidFill>
                  <a:srgbClr val="255076"/>
                </a:solidFill>
              </a:rPr>
              <a:t>Pathfinder Application Experiment (</a:t>
            </a:r>
            <a:r>
              <a:rPr lang="en-US" sz="2000" b="0" dirty="0" smtClean="0">
                <a:solidFill>
                  <a:srgbClr val="255076"/>
                </a:solidFill>
              </a:rPr>
              <a:t>PAE)</a:t>
            </a:r>
            <a:endParaRPr lang="sr-Latn-ME" sz="2000" b="0" dirty="0" smtClean="0">
              <a:solidFill>
                <a:srgbClr val="255076"/>
              </a:solidFill>
            </a:endParaRPr>
          </a:p>
          <a:p>
            <a:pPr marL="284163" indent="-193675"/>
            <a:r>
              <a:rPr lang="en-US" sz="2000" b="0" dirty="0" smtClean="0"/>
              <a:t>Monitoring</a:t>
            </a:r>
            <a:r>
              <a:rPr lang="en-US" sz="2000" b="0" dirty="0"/>
              <a:t>, </a:t>
            </a:r>
            <a:r>
              <a:rPr lang="en-US" sz="2000" b="0" dirty="0" err="1" smtClean="0"/>
              <a:t>po</a:t>
            </a:r>
            <a:r>
              <a:rPr lang="sr-Latn-ME" sz="2000" b="0" dirty="0" smtClean="0"/>
              <a:t>d</a:t>
            </a:r>
            <a:r>
              <a:rPr lang="en-US" sz="2000" b="0" dirty="0" smtClean="0"/>
              <a:t>r</a:t>
            </a:r>
            <a:r>
              <a:rPr lang="sr-Latn-ME" sz="2000" b="0" dirty="0" smtClean="0"/>
              <a:t>šku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i</a:t>
            </a:r>
            <a:r>
              <a:rPr lang="en-US" sz="2000" b="0" dirty="0" smtClean="0"/>
              <a:t> </a:t>
            </a:r>
            <a:r>
              <a:rPr lang="en-US" sz="2000" b="0" dirty="0"/>
              <a:t>advertising </a:t>
            </a:r>
            <a:r>
              <a:rPr lang="sr-Latn-ME" sz="2000" b="0" dirty="0" smtClean="0"/>
              <a:t>eksperimenata koji su finansirani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kroz</a:t>
            </a:r>
            <a:r>
              <a:rPr lang="en-US" sz="2000" b="0" dirty="0" smtClean="0"/>
              <a:t> </a:t>
            </a:r>
            <a:r>
              <a:rPr lang="en-US" sz="2000" b="0" dirty="0"/>
              <a:t>SMART4ALL </a:t>
            </a:r>
            <a:r>
              <a:rPr lang="en-US" sz="2000" b="0" dirty="0" smtClean="0"/>
              <a:t>o</a:t>
            </a:r>
            <a:r>
              <a:rPr lang="sr-Latn-ME" sz="2000" b="0" dirty="0" smtClean="0"/>
              <a:t>tvor</a:t>
            </a:r>
            <a:r>
              <a:rPr lang="en-US" sz="2000" b="0" dirty="0" err="1" smtClean="0"/>
              <a:t>en</a:t>
            </a:r>
            <a:r>
              <a:rPr lang="sr-Latn-ME" sz="2000" b="0" dirty="0" smtClean="0"/>
              <a:t>e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pozive</a:t>
            </a:r>
            <a:endParaRPr lang="en-US" sz="2000" b="0" dirty="0"/>
          </a:p>
          <a:p>
            <a:pPr marL="284163" indent="-193675"/>
            <a:r>
              <a:rPr lang="en-US" sz="2000" b="0" dirty="0"/>
              <a:t>Coaching </a:t>
            </a:r>
            <a:r>
              <a:rPr lang="sr-Latn-ME" sz="2000" b="0" dirty="0" smtClean="0"/>
              <a:t>za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identif</a:t>
            </a:r>
            <a:r>
              <a:rPr lang="sr-Latn-ME" sz="2000" b="0" dirty="0" smtClean="0"/>
              <a:t>ikovanje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daljih mogućnosti za finansiranje i razvoja biznis modela</a:t>
            </a:r>
            <a:endParaRPr lang="el-GR" sz="2000" b="0" dirty="0"/>
          </a:p>
        </p:txBody>
      </p:sp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FC390547-4436-B641-85D0-643D061D4C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934" y="936826"/>
            <a:ext cx="5485230" cy="371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>
                <a:solidFill>
                  <a:srgbClr val="06405A"/>
                </a:solidFill>
              </a:rPr>
              <a:t>A</a:t>
            </a:r>
            <a:r>
              <a:rPr lang="en-US" dirty="0" smtClean="0">
                <a:solidFill>
                  <a:srgbClr val="06405A"/>
                </a:solidFill>
              </a:rPr>
              <a:t>l</a:t>
            </a:r>
            <a:r>
              <a:rPr lang="sr-Latn-ME" dirty="0" smtClean="0">
                <a:solidFill>
                  <a:srgbClr val="06405A"/>
                </a:solidFill>
              </a:rPr>
              <a:t>ati</a:t>
            </a:r>
            <a:endParaRPr lang="el-GR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15</a:t>
            </a:fld>
            <a:endParaRPr lang="en-US" noProof="1"/>
          </a:p>
        </p:txBody>
      </p:sp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2AACF6A0-03F7-1249-9A1B-909071C2F6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17" y="1370698"/>
            <a:ext cx="2960653" cy="24331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6500" y="784319"/>
            <a:ext cx="3348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6405A"/>
                </a:solidFill>
              </a:rPr>
              <a:t>Marketplace-as-a-Service</a:t>
            </a:r>
            <a:endParaRPr lang="sr-Latn-ME" sz="2400" dirty="0"/>
          </a:p>
        </p:txBody>
      </p:sp>
      <p:sp>
        <p:nvSpPr>
          <p:cNvPr id="10" name="Rectangle 9"/>
          <p:cNvSpPr/>
          <p:nvPr/>
        </p:nvSpPr>
        <p:spPr>
          <a:xfrm>
            <a:off x="4856582" y="784319"/>
            <a:ext cx="2761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6405A"/>
                </a:solidFill>
              </a:rPr>
              <a:t>Matchmaking </a:t>
            </a:r>
            <a:r>
              <a:rPr lang="sr-Latn-ME" sz="2400" dirty="0">
                <a:solidFill>
                  <a:srgbClr val="06405A"/>
                </a:solidFill>
              </a:rPr>
              <a:t>usluga</a:t>
            </a:r>
            <a:endParaRPr lang="sr-Latn-ME" sz="2400" dirty="0"/>
          </a:p>
        </p:txBody>
      </p:sp>
      <p:pic>
        <p:nvPicPr>
          <p:cNvPr id="11" name="Εικόνα 10">
            <a:extLst>
              <a:ext uri="{FF2B5EF4-FFF2-40B4-BE49-F238E27FC236}">
                <a16:creationId xmlns="" xmlns:a16="http://schemas.microsoft.com/office/drawing/2014/main" id="{151C85BB-2D49-D941-B86E-05B588D2B7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947"/>
          <a:stretch/>
        </p:blipFill>
        <p:spPr>
          <a:xfrm>
            <a:off x="4572000" y="1526956"/>
            <a:ext cx="3355193" cy="295933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179542" y="1061317"/>
            <a:ext cx="4140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https://matchmaking.smart4all-project.eu</a:t>
            </a:r>
            <a:endParaRPr lang="el-G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3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322312FE-DA0B-EB48-9E71-1AE2AC8B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>
                <a:solidFill>
                  <a:srgbClr val="06405A"/>
                </a:solidFill>
              </a:rPr>
              <a:t>A</a:t>
            </a:r>
            <a:r>
              <a:rPr lang="en-US" dirty="0" smtClean="0">
                <a:solidFill>
                  <a:srgbClr val="06405A"/>
                </a:solidFill>
              </a:rPr>
              <a:t>l</a:t>
            </a:r>
            <a:r>
              <a:rPr lang="sr-Latn-ME" dirty="0" smtClean="0">
                <a:solidFill>
                  <a:srgbClr val="06405A"/>
                </a:solidFill>
              </a:rPr>
              <a:t>ati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5BD4CEA4-7165-514F-8699-7C7838AA7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C279AD89-6015-B345-9527-AB19DB267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7070EE97-C363-7C40-B9E7-D58AB3AF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16</a:t>
            </a:fld>
            <a:endParaRPr lang="en-US" noProof="1"/>
          </a:p>
        </p:txBody>
      </p:sp>
      <p:sp>
        <p:nvSpPr>
          <p:cNvPr id="7" name="Θέση περιεχομένου 1">
            <a:extLst>
              <a:ext uri="{FF2B5EF4-FFF2-40B4-BE49-F238E27FC236}">
                <a16:creationId xmlns="" xmlns:a16="http://schemas.microsoft.com/office/drawing/2014/main" id="{D8BBBF2C-F30A-3D41-9701-70864F4BD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175994"/>
            <a:ext cx="4661844" cy="416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00000"/>
                </a:solidFill>
              </a:rPr>
              <a:t>https:// helpdesk.smart4all-project.eu</a:t>
            </a:r>
            <a:endParaRPr lang="el-GR" sz="1800" dirty="0">
              <a:solidFill>
                <a:srgbClr val="C00000"/>
              </a:solidFill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03C5A98E-FEFA-8F47-BD0C-4D2D8C0890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518" y="1538676"/>
            <a:ext cx="3621619" cy="31305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98946" y="804214"/>
            <a:ext cx="1366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6405A"/>
                </a:solidFill>
              </a:rPr>
              <a:t>Helpdesk</a:t>
            </a:r>
            <a:endParaRPr lang="sr-Latn-ME" sz="2400" b="1" dirty="0"/>
          </a:p>
        </p:txBody>
      </p:sp>
      <p:pic>
        <p:nvPicPr>
          <p:cNvPr id="12" name="Εικόνα 8">
            <a:extLst>
              <a:ext uri="{FF2B5EF4-FFF2-40B4-BE49-F238E27FC236}">
                <a16:creationId xmlns="" xmlns:a16="http://schemas.microsoft.com/office/drawing/2014/main" id="{A87FB457-0C21-F641-8468-E90AE77885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627"/>
          <a:stretch/>
        </p:blipFill>
        <p:spPr>
          <a:xfrm>
            <a:off x="489844" y="1643569"/>
            <a:ext cx="3900684" cy="257856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0834" y="802408"/>
            <a:ext cx="2611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6405A"/>
                </a:solidFill>
              </a:rPr>
              <a:t>Community Spaces</a:t>
            </a:r>
            <a:endParaRPr lang="sr-Latn-ME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71295" y="1161896"/>
            <a:ext cx="4537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https://spaces.fundingbox.com/c/smart4all-1</a:t>
            </a:r>
            <a:endParaRPr lang="el-G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322312FE-DA0B-EB48-9E71-1AE2AC8BB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77" y="127687"/>
            <a:ext cx="8871626" cy="577902"/>
          </a:xfrm>
        </p:spPr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sr-Latn-ME" dirty="0">
                <a:solidFill>
                  <a:srgbClr val="06405A"/>
                </a:solidFill>
              </a:rPr>
              <a:t>A</a:t>
            </a:r>
            <a:r>
              <a:rPr lang="en-US" dirty="0" smtClean="0">
                <a:solidFill>
                  <a:srgbClr val="06405A"/>
                </a:solidFill>
              </a:rPr>
              <a:t>l</a:t>
            </a:r>
            <a:r>
              <a:rPr lang="sr-Latn-ME" dirty="0" smtClean="0">
                <a:solidFill>
                  <a:srgbClr val="06405A"/>
                </a:solidFill>
              </a:rPr>
              <a:t>ati</a:t>
            </a:r>
            <a:r>
              <a:rPr lang="en-US" dirty="0" smtClean="0">
                <a:solidFill>
                  <a:srgbClr val="06405A"/>
                </a:solidFill>
              </a:rPr>
              <a:t> </a:t>
            </a:r>
            <a:r>
              <a:rPr lang="en-US" dirty="0">
                <a:solidFill>
                  <a:srgbClr val="06405A"/>
                </a:solidFill>
              </a:rPr>
              <a:t>– Online </a:t>
            </a:r>
            <a:r>
              <a:rPr lang="sr-Latn-ME" dirty="0" err="1" smtClean="0">
                <a:solidFill>
                  <a:srgbClr val="06405A"/>
                </a:solidFill>
              </a:rPr>
              <a:t>p</a:t>
            </a:r>
            <a:r>
              <a:rPr lang="en-US" dirty="0" err="1" smtClean="0">
                <a:solidFill>
                  <a:srgbClr val="06405A"/>
                </a:solidFill>
              </a:rPr>
              <a:t>odnošenje</a:t>
            </a:r>
            <a:r>
              <a:rPr lang="en-US" dirty="0" smtClean="0">
                <a:solidFill>
                  <a:srgbClr val="06405A"/>
                </a:solidFill>
              </a:rPr>
              <a:t> </a:t>
            </a:r>
            <a:r>
              <a:rPr lang="sr-Latn-ME" dirty="0" err="1">
                <a:solidFill>
                  <a:srgbClr val="06405A"/>
                </a:solidFill>
              </a:rPr>
              <a:t>p</a:t>
            </a:r>
            <a:r>
              <a:rPr lang="en-US" dirty="0" err="1" smtClean="0">
                <a:solidFill>
                  <a:srgbClr val="06405A"/>
                </a:solidFill>
              </a:rPr>
              <a:t>redloga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5BD4CEA4-7165-514F-8699-7C7838AA7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C279AD89-6015-B345-9527-AB19DB267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7070EE97-C363-7C40-B9E7-D58AB3AF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17</a:t>
            </a:fld>
            <a:endParaRPr lang="en-US" noProof="1"/>
          </a:p>
        </p:txBody>
      </p:sp>
      <p:sp>
        <p:nvSpPr>
          <p:cNvPr id="7" name="Θέση περιεχομένου 1">
            <a:extLst>
              <a:ext uri="{FF2B5EF4-FFF2-40B4-BE49-F238E27FC236}">
                <a16:creationId xmlns="" xmlns:a16="http://schemas.microsoft.com/office/drawing/2014/main" id="{D8BBBF2C-F30A-3D41-9701-70864F4BD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87" y="789896"/>
            <a:ext cx="8871626" cy="416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</a:rPr>
              <a:t>https:// smart4all.fundingbox.com</a:t>
            </a:r>
            <a:endParaRPr lang="el-GR" sz="2000" dirty="0">
              <a:solidFill>
                <a:srgbClr val="C00000"/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E1AC7EEB-BA90-4E47-A211-A6DF1836E6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59" y="1121985"/>
            <a:ext cx="7083978" cy="356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6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DE34864A-36B0-2C46-909E-4E8E09DE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1016813"/>
            <a:ext cx="4317693" cy="3615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5076"/>
                </a:solidFill>
              </a:rPr>
              <a:t>SMART4ALL</a:t>
            </a:r>
            <a:r>
              <a:rPr lang="en-US" sz="2000" b="0" dirty="0"/>
              <a:t> </a:t>
            </a:r>
            <a:r>
              <a:rPr lang="sr-Latn-ME" sz="2000" b="0" dirty="0" smtClean="0"/>
              <a:t>će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finansirati </a:t>
            </a:r>
            <a:r>
              <a:rPr lang="en-US" sz="2000" dirty="0" smtClean="0">
                <a:solidFill>
                  <a:srgbClr val="255076"/>
                </a:solidFill>
              </a:rPr>
              <a:t>67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255076"/>
                </a:solidFill>
              </a:rPr>
              <a:t>E</a:t>
            </a:r>
            <a:r>
              <a:rPr lang="sr-Latn-ME" sz="2000" dirty="0" smtClean="0">
                <a:solidFill>
                  <a:srgbClr val="255076"/>
                </a:solidFill>
              </a:rPr>
              <a:t>ks</a:t>
            </a:r>
            <a:r>
              <a:rPr lang="en-US" sz="2000" dirty="0" smtClean="0">
                <a:solidFill>
                  <a:srgbClr val="255076"/>
                </a:solidFill>
              </a:rPr>
              <a:t>tern</a:t>
            </a:r>
            <a:r>
              <a:rPr lang="sr-Latn-ME" sz="2000" dirty="0">
                <a:solidFill>
                  <a:srgbClr val="255076"/>
                </a:solidFill>
              </a:rPr>
              <a:t>a</a:t>
            </a:r>
            <a:r>
              <a:rPr lang="en-US" sz="2000" dirty="0" smtClean="0">
                <a:solidFill>
                  <a:srgbClr val="255076"/>
                </a:solidFill>
              </a:rPr>
              <a:t> </a:t>
            </a:r>
            <a:r>
              <a:rPr lang="sr-Latn-ME" sz="2000" dirty="0" smtClean="0">
                <a:solidFill>
                  <a:srgbClr val="255076"/>
                </a:solidFill>
              </a:rPr>
              <a:t>Eksperimenta (</a:t>
            </a:r>
            <a:r>
              <a:rPr lang="en-US" sz="2000" dirty="0" smtClean="0">
                <a:solidFill>
                  <a:srgbClr val="255076"/>
                </a:solidFill>
              </a:rPr>
              <a:t>Pathfinder </a:t>
            </a:r>
            <a:r>
              <a:rPr lang="en-US" sz="2000" dirty="0">
                <a:solidFill>
                  <a:srgbClr val="255076"/>
                </a:solidFill>
              </a:rPr>
              <a:t>Application </a:t>
            </a:r>
            <a:r>
              <a:rPr lang="en-US" sz="2000" dirty="0" smtClean="0">
                <a:solidFill>
                  <a:srgbClr val="255076"/>
                </a:solidFill>
              </a:rPr>
              <a:t>Experiments</a:t>
            </a:r>
            <a:r>
              <a:rPr lang="sr-Latn-ME" sz="2000" dirty="0" smtClean="0">
                <a:solidFill>
                  <a:srgbClr val="255076"/>
                </a:solidFill>
              </a:rPr>
              <a:t> PAEs)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kroz</a:t>
            </a:r>
            <a:r>
              <a:rPr lang="en-US" sz="2000" b="0" dirty="0" smtClean="0"/>
              <a:t> </a:t>
            </a:r>
            <a:r>
              <a:rPr lang="en-US" sz="2000" dirty="0">
                <a:solidFill>
                  <a:srgbClr val="255076"/>
                </a:solidFill>
              </a:rPr>
              <a:t>3 </a:t>
            </a:r>
            <a:r>
              <a:rPr lang="en-US" sz="2000" dirty="0" smtClean="0">
                <a:solidFill>
                  <a:srgbClr val="255076"/>
                </a:solidFill>
              </a:rPr>
              <a:t>T</a:t>
            </a:r>
            <a:r>
              <a:rPr lang="sr-Latn-ME" sz="2000" dirty="0" smtClean="0">
                <a:solidFill>
                  <a:srgbClr val="255076"/>
                </a:solidFill>
              </a:rPr>
              <a:t>i</a:t>
            </a:r>
            <a:r>
              <a:rPr lang="en-US" sz="2000" dirty="0" smtClean="0">
                <a:solidFill>
                  <a:srgbClr val="255076"/>
                </a:solidFill>
              </a:rPr>
              <a:t>p</a:t>
            </a:r>
            <a:r>
              <a:rPr lang="sr-Latn-ME" sz="2000" dirty="0" smtClean="0">
                <a:solidFill>
                  <a:srgbClr val="255076"/>
                </a:solidFill>
              </a:rPr>
              <a:t>a</a:t>
            </a:r>
            <a:r>
              <a:rPr lang="en-US" sz="2000" dirty="0" smtClean="0">
                <a:solidFill>
                  <a:srgbClr val="255076"/>
                </a:solidFill>
              </a:rPr>
              <a:t> O</a:t>
            </a:r>
            <a:r>
              <a:rPr lang="sr-Latn-ME" sz="2000" dirty="0" smtClean="0">
                <a:solidFill>
                  <a:srgbClr val="255076"/>
                </a:solidFill>
              </a:rPr>
              <a:t>tvor</a:t>
            </a:r>
            <a:r>
              <a:rPr lang="en-US" sz="2000" dirty="0" err="1" smtClean="0">
                <a:solidFill>
                  <a:srgbClr val="255076"/>
                </a:solidFill>
              </a:rPr>
              <a:t>en</a:t>
            </a:r>
            <a:r>
              <a:rPr lang="sr-Latn-ME" sz="2000" dirty="0" smtClean="0">
                <a:solidFill>
                  <a:srgbClr val="255076"/>
                </a:solidFill>
              </a:rPr>
              <a:t>ih</a:t>
            </a:r>
            <a:r>
              <a:rPr lang="en-US" sz="2000" dirty="0" smtClean="0">
                <a:solidFill>
                  <a:srgbClr val="255076"/>
                </a:solidFill>
              </a:rPr>
              <a:t> </a:t>
            </a:r>
            <a:r>
              <a:rPr lang="sr-Latn-ME" sz="2000" dirty="0" smtClean="0">
                <a:solidFill>
                  <a:srgbClr val="255076"/>
                </a:solidFill>
              </a:rPr>
              <a:t>Poziv</a:t>
            </a:r>
            <a:r>
              <a:rPr lang="en-US" sz="2000" dirty="0" smtClean="0">
                <a:solidFill>
                  <a:srgbClr val="255076"/>
                </a:solidFill>
              </a:rPr>
              <a:t>a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u</a:t>
            </a:r>
            <a:r>
              <a:rPr lang="en-US" sz="2000" b="0" dirty="0" smtClean="0"/>
              <a:t> </a:t>
            </a:r>
            <a:r>
              <a:rPr lang="en-US" sz="2000" dirty="0">
                <a:solidFill>
                  <a:srgbClr val="FF33CC"/>
                </a:solidFill>
              </a:rPr>
              <a:t>3 </a:t>
            </a:r>
            <a:r>
              <a:rPr lang="sr-Latn-ME" sz="2000" dirty="0" smtClean="0">
                <a:solidFill>
                  <a:srgbClr val="FF33CC"/>
                </a:solidFill>
              </a:rPr>
              <a:t>navrata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adresi</a:t>
            </a:r>
            <a:r>
              <a:rPr lang="sr-Latn-ME" sz="2000" b="0" dirty="0" smtClean="0"/>
              <a:t>rajući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ih na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priorite</a:t>
            </a:r>
            <a:r>
              <a:rPr lang="sr-Latn-ME" sz="2000" b="0" dirty="0" smtClean="0"/>
              <a:t>tne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verti</a:t>
            </a:r>
            <a:r>
              <a:rPr lang="sr-Latn-ME" sz="2000" b="0" dirty="0" smtClean="0"/>
              <a:t>k</a:t>
            </a:r>
            <a:r>
              <a:rPr lang="en-US" sz="2000" b="0" dirty="0" smtClean="0"/>
              <a:t>al</a:t>
            </a:r>
            <a:r>
              <a:rPr lang="sr-Latn-ME" sz="2000" b="0" dirty="0" smtClean="0"/>
              <a:t>e:</a:t>
            </a:r>
            <a:r>
              <a:rPr lang="en-US" sz="2000" b="0" dirty="0" smtClean="0"/>
              <a:t> </a:t>
            </a:r>
            <a:endParaRPr lang="en-US" sz="2000" b="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0" dirty="0" smtClean="0"/>
              <a:t>Digit</a:t>
            </a:r>
            <a:r>
              <a:rPr lang="sr-Latn-ME" sz="2000" b="0" dirty="0" smtClean="0"/>
              <a:t>al</a:t>
            </a:r>
            <a:r>
              <a:rPr lang="en-US" sz="2000" b="0" dirty="0" err="1" smtClean="0"/>
              <a:t>iz</a:t>
            </a:r>
            <a:r>
              <a:rPr lang="sr-Latn-ME" sz="2000" b="0" dirty="0" smtClean="0"/>
              <a:t>ovani</a:t>
            </a:r>
            <a:r>
              <a:rPr lang="en-US" sz="2000" b="0" dirty="0" smtClean="0"/>
              <a:t> </a:t>
            </a:r>
            <a:r>
              <a:rPr lang="en-US" sz="2000" b="0" dirty="0"/>
              <a:t>Transport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0" dirty="0" smtClean="0"/>
              <a:t>Digit</a:t>
            </a:r>
            <a:r>
              <a:rPr lang="sr-Latn-ME" sz="2000" b="0" dirty="0" smtClean="0"/>
              <a:t>al</a:t>
            </a:r>
            <a:r>
              <a:rPr lang="en-US" sz="2000" b="0" dirty="0" err="1" smtClean="0"/>
              <a:t>iz</a:t>
            </a:r>
            <a:r>
              <a:rPr lang="sr-Latn-ME" sz="2000" b="0" dirty="0" smtClean="0"/>
              <a:t>ovana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Agri</a:t>
            </a:r>
            <a:r>
              <a:rPr lang="sr-Latn-ME" sz="2000" b="0" dirty="0" smtClean="0"/>
              <a:t>k</a:t>
            </a:r>
            <a:r>
              <a:rPr lang="en-US" sz="2000" b="0" dirty="0" err="1" smtClean="0"/>
              <a:t>ultur</a:t>
            </a:r>
            <a:r>
              <a:rPr lang="sr-Latn-ME" sz="2000" b="0" dirty="0" smtClean="0"/>
              <a:t>a</a:t>
            </a:r>
            <a:endParaRPr lang="en-US" sz="2000" b="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0" dirty="0" smtClean="0"/>
              <a:t>Digit</a:t>
            </a:r>
            <a:r>
              <a:rPr lang="sr-Latn-ME" sz="2000" b="0" dirty="0" smtClean="0"/>
              <a:t>ali</a:t>
            </a:r>
            <a:r>
              <a:rPr lang="en-US" sz="2000" b="0" dirty="0" smtClean="0"/>
              <a:t>z</a:t>
            </a:r>
            <a:r>
              <a:rPr lang="sr-Latn-ME" sz="2000" b="0" dirty="0" smtClean="0"/>
              <a:t>ovana</a:t>
            </a:r>
            <a:r>
              <a:rPr lang="en-US" sz="2000" b="0" dirty="0" smtClean="0"/>
              <a:t> </a:t>
            </a:r>
            <a:r>
              <a:rPr lang="sr-Latn-ME" sz="2000" b="0" dirty="0" smtClean="0"/>
              <a:t>Životna Sredina</a:t>
            </a:r>
            <a:endParaRPr lang="en-US" sz="2000" b="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ME" sz="2000" b="0" dirty="0" smtClean="0"/>
              <a:t>Digitalizovano Bilo Šta (</a:t>
            </a:r>
            <a:r>
              <a:rPr lang="en-US" sz="2000" b="0" dirty="0" smtClean="0"/>
              <a:t>Digitized Anything</a:t>
            </a:r>
            <a:r>
              <a:rPr lang="sr-Latn-ME" sz="2000" b="0" dirty="0" smtClean="0"/>
              <a:t>)</a:t>
            </a:r>
            <a:endParaRPr lang="en-US" sz="2000" b="0" dirty="0"/>
          </a:p>
          <a:p>
            <a:endParaRPr lang="el-GR" sz="2000" dirty="0"/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en-US" sz="3400" dirty="0" smtClean="0">
                <a:solidFill>
                  <a:srgbClr val="06405A"/>
                </a:solidFill>
              </a:rPr>
              <a:t>O</a:t>
            </a:r>
            <a:r>
              <a:rPr lang="sr-Latn-ME" sz="3400" dirty="0" smtClean="0">
                <a:solidFill>
                  <a:srgbClr val="06405A"/>
                </a:solidFill>
              </a:rPr>
              <a:t>tvor</a:t>
            </a:r>
            <a:r>
              <a:rPr lang="en-US" sz="3400" dirty="0" err="1" smtClean="0">
                <a:solidFill>
                  <a:srgbClr val="06405A"/>
                </a:solidFill>
              </a:rPr>
              <a:t>en</a:t>
            </a:r>
            <a:r>
              <a:rPr lang="sr-Latn-ME" sz="3400" dirty="0" smtClean="0">
                <a:solidFill>
                  <a:srgbClr val="06405A"/>
                </a:solidFill>
              </a:rPr>
              <a:t>i</a:t>
            </a:r>
            <a:r>
              <a:rPr lang="en-US" sz="3400" dirty="0" smtClean="0">
                <a:solidFill>
                  <a:srgbClr val="06405A"/>
                </a:solidFill>
              </a:rPr>
              <a:t> </a:t>
            </a:r>
            <a:r>
              <a:rPr lang="sr-Latn-ME" sz="3400" dirty="0" smtClean="0">
                <a:solidFill>
                  <a:srgbClr val="06405A"/>
                </a:solidFill>
              </a:rPr>
              <a:t>Pozivi</a:t>
            </a:r>
            <a:endParaRPr lang="el-GR" sz="3400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18</a:t>
            </a:fld>
            <a:endParaRPr lang="en-US" noProof="1"/>
          </a:p>
        </p:txBody>
      </p:sp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961FD35D-B519-AC4C-AC7E-20F9B0FB87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107" y="772702"/>
            <a:ext cx="4291938" cy="392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4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54ADD975-4C1A-F148-B3EB-32ADDD7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sz="2800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sz="2800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sz="2800" dirty="0"/>
              <a:t> </a:t>
            </a:r>
            <a:r>
              <a:rPr lang="sr-Latn-ME" sz="2800" dirty="0">
                <a:solidFill>
                  <a:srgbClr val="06405A"/>
                </a:solidFill>
              </a:rPr>
              <a:t>Vrste Eksperimenata (P</a:t>
            </a:r>
            <a:r>
              <a:rPr lang="en-US" sz="2800" dirty="0" smtClean="0">
                <a:solidFill>
                  <a:srgbClr val="06405A"/>
                </a:solidFill>
              </a:rPr>
              <a:t>AE</a:t>
            </a:r>
            <a:r>
              <a:rPr lang="sr-Latn-ME" sz="2800" dirty="0" smtClean="0">
                <a:solidFill>
                  <a:srgbClr val="06405A"/>
                </a:solidFill>
              </a:rPr>
              <a:t>) koji se finansiranju</a:t>
            </a:r>
            <a:endParaRPr lang="el-GR" sz="2800" dirty="0">
              <a:solidFill>
                <a:srgbClr val="06405A"/>
              </a:solidFill>
            </a:endParaRP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C0F3A90-225E-EB4B-91E5-0B499256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0F6A9FCF-4861-8B49-9E21-1C6D311A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9AEBF2C-4F11-8644-8D54-B64FF8C8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19</a:t>
            </a:fld>
            <a:endParaRPr lang="en-US" noProof="1"/>
          </a:p>
        </p:txBody>
      </p:sp>
      <p:sp>
        <p:nvSpPr>
          <p:cNvPr id="7" name="Στρογγυλεμένο ορθογώνιο 6">
            <a:extLst>
              <a:ext uri="{FF2B5EF4-FFF2-40B4-BE49-F238E27FC236}">
                <a16:creationId xmlns="" xmlns:a16="http://schemas.microsoft.com/office/drawing/2014/main" id="{FBDE3B13-80DB-C74E-8E5F-D50B1BDF4CFE}"/>
              </a:ext>
            </a:extLst>
          </p:cNvPr>
          <p:cNvSpPr/>
          <p:nvPr/>
        </p:nvSpPr>
        <p:spPr>
          <a:xfrm>
            <a:off x="336500" y="824896"/>
            <a:ext cx="8306540" cy="7010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PAE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i="1" dirty="0">
                <a:solidFill>
                  <a:srgbClr val="C00000"/>
                </a:solidFill>
              </a:rPr>
              <a:t>Pathfinder Application Experiments</a:t>
            </a:r>
            <a:endParaRPr lang="el-GR" i="1" dirty="0">
              <a:solidFill>
                <a:srgbClr val="C00000"/>
              </a:solidFill>
            </a:endParaRPr>
          </a:p>
        </p:txBody>
      </p:sp>
      <p:sp>
        <p:nvSpPr>
          <p:cNvPr id="8" name="Στρογγυλεμένο ορθογώνιο 7">
            <a:extLst>
              <a:ext uri="{FF2B5EF4-FFF2-40B4-BE49-F238E27FC236}">
                <a16:creationId xmlns="" xmlns:a16="http://schemas.microsoft.com/office/drawing/2014/main" id="{602813B0-6C99-0242-9EA9-2A2824960516}"/>
              </a:ext>
            </a:extLst>
          </p:cNvPr>
          <p:cNvSpPr/>
          <p:nvPr/>
        </p:nvSpPr>
        <p:spPr>
          <a:xfrm>
            <a:off x="336500" y="1591398"/>
            <a:ext cx="2347748" cy="148761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6405A"/>
                </a:solidFill>
              </a:rPr>
              <a:t>KTEs</a:t>
            </a:r>
          </a:p>
          <a:p>
            <a:pPr algn="ctr"/>
            <a:r>
              <a:rPr lang="en-US" b="1" dirty="0">
                <a:solidFill>
                  <a:srgbClr val="06405A"/>
                </a:solidFill>
              </a:rPr>
              <a:t> </a:t>
            </a:r>
            <a:r>
              <a:rPr lang="sr-Latn-ME" i="1" dirty="0">
                <a:solidFill>
                  <a:srgbClr val="06405A"/>
                </a:solidFill>
              </a:rPr>
              <a:t>Eksperimenti Transfera </a:t>
            </a:r>
            <a:r>
              <a:rPr lang="sr-Latn-ME" i="1" dirty="0" smtClean="0">
                <a:solidFill>
                  <a:srgbClr val="06405A"/>
                </a:solidFill>
              </a:rPr>
              <a:t>Znanja</a:t>
            </a:r>
            <a:endParaRPr lang="el-GR" i="1" dirty="0">
              <a:solidFill>
                <a:srgbClr val="06405A"/>
              </a:solidFill>
            </a:endParaRPr>
          </a:p>
          <a:p>
            <a:pPr algn="ctr"/>
            <a:r>
              <a:rPr lang="sr-Latn-ME" sz="1600" i="1" dirty="0" smtClean="0">
                <a:solidFill>
                  <a:srgbClr val="06405A"/>
                </a:solidFill>
              </a:rPr>
              <a:t>(</a:t>
            </a:r>
            <a:r>
              <a:rPr lang="en-US" sz="1600" i="1" dirty="0" smtClean="0">
                <a:solidFill>
                  <a:srgbClr val="06405A"/>
                </a:solidFill>
              </a:rPr>
              <a:t>Knowledge </a:t>
            </a:r>
            <a:r>
              <a:rPr lang="en-US" sz="1600" i="1" dirty="0">
                <a:solidFill>
                  <a:srgbClr val="06405A"/>
                </a:solidFill>
              </a:rPr>
              <a:t>Transfer </a:t>
            </a:r>
            <a:r>
              <a:rPr lang="en-US" sz="1600" i="1" dirty="0" smtClean="0">
                <a:solidFill>
                  <a:srgbClr val="06405A"/>
                </a:solidFill>
              </a:rPr>
              <a:t>Experiments</a:t>
            </a:r>
            <a:r>
              <a:rPr lang="sr-Latn-ME" sz="1600" i="1" dirty="0" smtClean="0">
                <a:solidFill>
                  <a:srgbClr val="06405A"/>
                </a:solidFill>
              </a:rPr>
              <a:t>)</a:t>
            </a:r>
            <a:endParaRPr lang="el-GR" sz="1600" i="1" dirty="0">
              <a:solidFill>
                <a:srgbClr val="06405A"/>
              </a:solidFill>
            </a:endParaRPr>
          </a:p>
        </p:txBody>
      </p:sp>
      <p:sp>
        <p:nvSpPr>
          <p:cNvPr id="9" name="Στρογγυλεμένο ορθογώνιο 8">
            <a:extLst>
              <a:ext uri="{FF2B5EF4-FFF2-40B4-BE49-F238E27FC236}">
                <a16:creationId xmlns="" xmlns:a16="http://schemas.microsoft.com/office/drawing/2014/main" id="{300F42DB-13B0-0341-B9E2-CBEDB113F15C}"/>
              </a:ext>
            </a:extLst>
          </p:cNvPr>
          <p:cNvSpPr/>
          <p:nvPr/>
        </p:nvSpPr>
        <p:spPr>
          <a:xfrm>
            <a:off x="2969231" y="1591398"/>
            <a:ext cx="2745765" cy="148761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6405A"/>
                </a:solidFill>
              </a:rPr>
              <a:t>F</a:t>
            </a:r>
            <a:r>
              <a:rPr lang="el-GR" b="1" dirty="0">
                <a:solidFill>
                  <a:srgbClr val="06405A"/>
                </a:solidFill>
              </a:rPr>
              <a:t>Τ</a:t>
            </a:r>
            <a:r>
              <a:rPr lang="en-US" b="1" dirty="0">
                <a:solidFill>
                  <a:srgbClr val="06405A"/>
                </a:solidFill>
              </a:rPr>
              <a:t>TEs</a:t>
            </a:r>
          </a:p>
          <a:p>
            <a:pPr algn="ctr"/>
            <a:r>
              <a:rPr lang="en-US" b="1" dirty="0">
                <a:solidFill>
                  <a:srgbClr val="06405A"/>
                </a:solidFill>
              </a:rPr>
              <a:t> </a:t>
            </a:r>
            <a:r>
              <a:rPr lang="sr-Latn-ME" dirty="0" smtClean="0">
                <a:solidFill>
                  <a:srgbClr val="06405A"/>
                </a:solidFill>
              </a:rPr>
              <a:t>Eksperimenti Fokusiranog Transfera Tehnologije</a:t>
            </a:r>
          </a:p>
          <a:p>
            <a:pPr algn="ctr"/>
            <a:r>
              <a:rPr lang="sr-Latn-ME" sz="1600" dirty="0" smtClean="0">
                <a:solidFill>
                  <a:srgbClr val="06405A"/>
                </a:solidFill>
              </a:rPr>
              <a:t>(</a:t>
            </a:r>
            <a:r>
              <a:rPr lang="en-US" sz="1600" i="1" dirty="0" smtClean="0">
                <a:solidFill>
                  <a:srgbClr val="06405A"/>
                </a:solidFill>
              </a:rPr>
              <a:t>Focused </a:t>
            </a:r>
            <a:r>
              <a:rPr lang="en-US" sz="1600" i="1" dirty="0">
                <a:solidFill>
                  <a:srgbClr val="06405A"/>
                </a:solidFill>
              </a:rPr>
              <a:t>Technology Transfer </a:t>
            </a:r>
            <a:r>
              <a:rPr lang="en-US" sz="1600" i="1" dirty="0" smtClean="0">
                <a:solidFill>
                  <a:srgbClr val="06405A"/>
                </a:solidFill>
              </a:rPr>
              <a:t>Experiments</a:t>
            </a:r>
            <a:r>
              <a:rPr lang="sr-Latn-ME" sz="1600" i="1" dirty="0">
                <a:solidFill>
                  <a:srgbClr val="06405A"/>
                </a:solidFill>
              </a:rPr>
              <a:t>)</a:t>
            </a:r>
            <a:endParaRPr lang="el-GR" i="1" dirty="0">
              <a:solidFill>
                <a:srgbClr val="06405A"/>
              </a:solidFill>
            </a:endParaRPr>
          </a:p>
        </p:txBody>
      </p:sp>
      <p:sp>
        <p:nvSpPr>
          <p:cNvPr id="10" name="Στρογγυλεμένο ορθογώνιο 9">
            <a:extLst>
              <a:ext uri="{FF2B5EF4-FFF2-40B4-BE49-F238E27FC236}">
                <a16:creationId xmlns="" xmlns:a16="http://schemas.microsoft.com/office/drawing/2014/main" id="{839417A1-99CB-5741-B9BB-47F13038FA91}"/>
              </a:ext>
            </a:extLst>
          </p:cNvPr>
          <p:cNvSpPr/>
          <p:nvPr/>
        </p:nvSpPr>
        <p:spPr>
          <a:xfrm>
            <a:off x="5999979" y="1591398"/>
            <a:ext cx="2807521" cy="148761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6405A"/>
                </a:solidFill>
              </a:rPr>
              <a:t>CTTEs</a:t>
            </a:r>
          </a:p>
          <a:p>
            <a:pPr algn="ctr"/>
            <a:r>
              <a:rPr lang="en-US" i="1" dirty="0">
                <a:solidFill>
                  <a:srgbClr val="06405A"/>
                </a:solidFill>
              </a:rPr>
              <a:t> </a:t>
            </a:r>
            <a:r>
              <a:rPr lang="sr-Latn-ME" i="1" dirty="0" smtClean="0">
                <a:solidFill>
                  <a:srgbClr val="06405A"/>
                </a:solidFill>
              </a:rPr>
              <a:t>Eksperimenti Unakrsnih oblasti Transfera Tehnologije </a:t>
            </a:r>
            <a:r>
              <a:rPr lang="sr-Latn-ME" sz="1600" i="1" dirty="0" smtClean="0">
                <a:solidFill>
                  <a:srgbClr val="06405A"/>
                </a:solidFill>
              </a:rPr>
              <a:t>(</a:t>
            </a:r>
            <a:r>
              <a:rPr lang="en-US" sz="1600" i="1" dirty="0" smtClean="0">
                <a:solidFill>
                  <a:srgbClr val="06405A"/>
                </a:solidFill>
              </a:rPr>
              <a:t>Cross-domain </a:t>
            </a:r>
            <a:r>
              <a:rPr lang="en-US" sz="1600" i="1" dirty="0">
                <a:solidFill>
                  <a:srgbClr val="06405A"/>
                </a:solidFill>
              </a:rPr>
              <a:t>Technology Transfer </a:t>
            </a:r>
            <a:r>
              <a:rPr lang="en-US" sz="1600" i="1" dirty="0" smtClean="0">
                <a:solidFill>
                  <a:srgbClr val="06405A"/>
                </a:solidFill>
              </a:rPr>
              <a:t>Experiments</a:t>
            </a:r>
            <a:r>
              <a:rPr lang="sr-Latn-ME" sz="1600" i="1" dirty="0">
                <a:solidFill>
                  <a:srgbClr val="06405A"/>
                </a:solidFill>
              </a:rPr>
              <a:t>)</a:t>
            </a:r>
            <a:endParaRPr lang="el-GR" i="1" dirty="0">
              <a:solidFill>
                <a:srgbClr val="06405A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E252D82-6011-484B-8B6E-8AEC6379B671}"/>
              </a:ext>
            </a:extLst>
          </p:cNvPr>
          <p:cNvSpPr txBox="1"/>
          <p:nvPr/>
        </p:nvSpPr>
        <p:spPr>
          <a:xfrm>
            <a:off x="374009" y="3173521"/>
            <a:ext cx="2287000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255076"/>
                </a:solidFill>
              </a:rPr>
              <a:t>Grant</a:t>
            </a:r>
            <a:r>
              <a:rPr lang="en-US" b="1" dirty="0" smtClean="0">
                <a:solidFill>
                  <a:srgbClr val="255076"/>
                </a:solidFill>
              </a:rPr>
              <a:t>: </a:t>
            </a:r>
            <a:r>
              <a:rPr lang="en-US" dirty="0" smtClean="0"/>
              <a:t>8</a:t>
            </a:r>
            <a:r>
              <a:rPr lang="sr-Latn-ME" dirty="0" smtClean="0"/>
              <a:t>000</a:t>
            </a:r>
            <a:r>
              <a:rPr lang="en-US" dirty="0" smtClean="0"/>
              <a:t> </a:t>
            </a:r>
            <a:r>
              <a:rPr lang="sr-Latn-ME" dirty="0"/>
              <a:t>€</a:t>
            </a:r>
            <a:endParaRPr lang="en-US" dirty="0"/>
          </a:p>
          <a:p>
            <a:r>
              <a:rPr lang="en-US" b="1" dirty="0" smtClean="0">
                <a:solidFill>
                  <a:srgbClr val="255076"/>
                </a:solidFill>
              </a:rPr>
              <a:t>T</a:t>
            </a:r>
            <a:r>
              <a:rPr lang="sr-Latn-ME" b="1" dirty="0" smtClean="0">
                <a:solidFill>
                  <a:srgbClr val="255076"/>
                </a:solidFill>
              </a:rPr>
              <a:t>i</a:t>
            </a:r>
            <a:r>
              <a:rPr lang="en-US" b="1" dirty="0" smtClean="0">
                <a:solidFill>
                  <a:srgbClr val="255076"/>
                </a:solidFill>
              </a:rPr>
              <a:t>p: </a:t>
            </a:r>
            <a:r>
              <a:rPr lang="sr-Latn-ME" dirty="0" smtClean="0"/>
              <a:t>Praksa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91C86EF-FDCC-CE46-834C-D26E622AB8FB}"/>
              </a:ext>
            </a:extLst>
          </p:cNvPr>
          <p:cNvSpPr txBox="1"/>
          <p:nvPr/>
        </p:nvSpPr>
        <p:spPr>
          <a:xfrm>
            <a:off x="3291503" y="3173521"/>
            <a:ext cx="211172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255076"/>
                </a:solidFill>
              </a:rPr>
              <a:t>Gra</a:t>
            </a:r>
            <a:r>
              <a:rPr lang="en-US" b="1" dirty="0" smtClean="0">
                <a:solidFill>
                  <a:srgbClr val="255076"/>
                </a:solidFill>
              </a:rPr>
              <a:t>n</a:t>
            </a:r>
            <a:r>
              <a:rPr lang="sr-Latn-ME" b="1" dirty="0" smtClean="0">
                <a:solidFill>
                  <a:srgbClr val="255076"/>
                </a:solidFill>
              </a:rPr>
              <a:t>t</a:t>
            </a:r>
            <a:r>
              <a:rPr lang="en-US" b="1" dirty="0" smtClean="0">
                <a:solidFill>
                  <a:srgbClr val="255076"/>
                </a:solidFill>
              </a:rPr>
              <a:t>: </a:t>
            </a:r>
            <a:r>
              <a:rPr lang="en-US" dirty="0" smtClean="0"/>
              <a:t>80</a:t>
            </a:r>
            <a:r>
              <a:rPr lang="sr-Latn-ME" dirty="0" smtClean="0"/>
              <a:t> 000€</a:t>
            </a:r>
            <a:endParaRPr lang="en-US" dirty="0"/>
          </a:p>
          <a:p>
            <a:r>
              <a:rPr lang="en-US" b="1" dirty="0"/>
              <a:t> </a:t>
            </a:r>
            <a:r>
              <a:rPr lang="en-US" b="1" dirty="0" smtClean="0">
                <a:solidFill>
                  <a:srgbClr val="255076"/>
                </a:solidFill>
              </a:rPr>
              <a:t>T</a:t>
            </a:r>
            <a:r>
              <a:rPr lang="sr-Latn-ME" b="1" dirty="0" smtClean="0">
                <a:solidFill>
                  <a:srgbClr val="255076"/>
                </a:solidFill>
              </a:rPr>
              <a:t>i</a:t>
            </a:r>
            <a:r>
              <a:rPr lang="en-US" b="1" dirty="0" smtClean="0">
                <a:solidFill>
                  <a:srgbClr val="255076"/>
                </a:solidFill>
              </a:rPr>
              <a:t>p: </a:t>
            </a:r>
            <a:r>
              <a:rPr lang="en-US" dirty="0" err="1" smtClean="0"/>
              <a:t>Proje</a:t>
            </a:r>
            <a:r>
              <a:rPr lang="sr-Latn-ME" dirty="0" smtClean="0"/>
              <a:t>ka</a:t>
            </a:r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2349985-EE30-3143-AF1D-B872F6B232FF}"/>
              </a:ext>
            </a:extLst>
          </p:cNvPr>
          <p:cNvSpPr txBox="1"/>
          <p:nvPr/>
        </p:nvSpPr>
        <p:spPr>
          <a:xfrm>
            <a:off x="6382445" y="3202530"/>
            <a:ext cx="211172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sr-Latn-ME" b="1" dirty="0" smtClean="0">
                <a:solidFill>
                  <a:srgbClr val="255076"/>
                </a:solidFill>
              </a:rPr>
              <a:t>Gra</a:t>
            </a:r>
            <a:r>
              <a:rPr lang="en-US" b="1" dirty="0" smtClean="0">
                <a:solidFill>
                  <a:srgbClr val="255076"/>
                </a:solidFill>
              </a:rPr>
              <a:t>n</a:t>
            </a:r>
            <a:r>
              <a:rPr lang="sr-Latn-ME" b="1" dirty="0" smtClean="0">
                <a:solidFill>
                  <a:srgbClr val="255076"/>
                </a:solidFill>
              </a:rPr>
              <a:t>t</a:t>
            </a:r>
            <a:r>
              <a:rPr lang="en-US" b="1" dirty="0" smtClean="0">
                <a:solidFill>
                  <a:srgbClr val="255076"/>
                </a:solidFill>
              </a:rPr>
              <a:t>: </a:t>
            </a:r>
            <a:r>
              <a:rPr lang="en-US" dirty="0" smtClean="0"/>
              <a:t>80</a:t>
            </a:r>
            <a:r>
              <a:rPr lang="sr-Latn-ME" dirty="0"/>
              <a:t> </a:t>
            </a:r>
            <a:r>
              <a:rPr lang="sr-Latn-ME" dirty="0" smtClean="0"/>
              <a:t>000€</a:t>
            </a:r>
            <a:endParaRPr lang="en-US" dirty="0"/>
          </a:p>
          <a:p>
            <a:r>
              <a:rPr lang="en-US" b="1" dirty="0"/>
              <a:t> </a:t>
            </a:r>
            <a:r>
              <a:rPr lang="en-US" b="1" dirty="0" smtClean="0">
                <a:solidFill>
                  <a:srgbClr val="255076"/>
                </a:solidFill>
              </a:rPr>
              <a:t>T</a:t>
            </a:r>
            <a:r>
              <a:rPr lang="sr-Latn-ME" b="1" dirty="0" smtClean="0">
                <a:solidFill>
                  <a:srgbClr val="255076"/>
                </a:solidFill>
              </a:rPr>
              <a:t>i</a:t>
            </a:r>
            <a:r>
              <a:rPr lang="en-US" b="1" dirty="0" smtClean="0">
                <a:solidFill>
                  <a:srgbClr val="255076"/>
                </a:solidFill>
              </a:rPr>
              <a:t>p: </a:t>
            </a:r>
            <a:r>
              <a:rPr lang="en-US" dirty="0" err="1" smtClean="0"/>
              <a:t>Proje</a:t>
            </a:r>
            <a:r>
              <a:rPr lang="sr-Latn-ME" dirty="0" smtClean="0"/>
              <a:t>ka</a:t>
            </a:r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4" name="Θέση περιεχομένου 1">
            <a:extLst>
              <a:ext uri="{FF2B5EF4-FFF2-40B4-BE49-F238E27FC236}">
                <a16:creationId xmlns="" xmlns:a16="http://schemas.microsoft.com/office/drawing/2014/main" id="{76974C05-EF89-EB4C-8D61-D2204019E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3914363"/>
            <a:ext cx="8471002" cy="96586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255076"/>
                </a:solidFill>
              </a:rPr>
              <a:t>Intern</a:t>
            </a:r>
            <a:r>
              <a:rPr lang="sr-Latn-ME" dirty="0" smtClean="0">
                <a:solidFill>
                  <a:srgbClr val="255076"/>
                </a:solidFill>
              </a:rPr>
              <a:t>i</a:t>
            </a:r>
            <a:r>
              <a:rPr lang="en-US" b="0" dirty="0" smtClean="0">
                <a:solidFill>
                  <a:srgbClr val="255076"/>
                </a:solidFill>
              </a:rPr>
              <a:t>: </a:t>
            </a:r>
            <a:r>
              <a:rPr lang="en-US" b="0" dirty="0"/>
              <a:t>21 </a:t>
            </a:r>
            <a:r>
              <a:rPr lang="en-US" b="0" dirty="0" smtClean="0"/>
              <a:t>F</a:t>
            </a:r>
            <a:r>
              <a:rPr lang="el-GR" b="0" dirty="0" smtClean="0"/>
              <a:t>Τ</a:t>
            </a:r>
            <a:r>
              <a:rPr lang="en-US" b="0" dirty="0" smtClean="0"/>
              <a:t>TE (</a:t>
            </a:r>
            <a:r>
              <a:rPr lang="en-US" b="0" dirty="0" err="1" smtClean="0"/>
              <a:t>verti</a:t>
            </a:r>
            <a:r>
              <a:rPr lang="sr-Latn-ME" b="0" dirty="0" smtClean="0"/>
              <a:t>k</a:t>
            </a:r>
            <a:r>
              <a:rPr lang="en-US" b="0" dirty="0" smtClean="0"/>
              <a:t>al</a:t>
            </a:r>
            <a:r>
              <a:rPr lang="sr-Latn-ME" b="0" dirty="0" smtClean="0"/>
              <a:t>ni</a:t>
            </a:r>
            <a:r>
              <a:rPr lang="en-US" b="0" dirty="0" smtClean="0"/>
              <a:t>) </a:t>
            </a:r>
            <a:r>
              <a:rPr lang="sr-Latn-ME" b="0" dirty="0" smtClean="0"/>
              <a:t>će biti razvijeni kroz </a:t>
            </a:r>
            <a:r>
              <a:rPr lang="en-US" b="0" dirty="0" smtClean="0"/>
              <a:t>SMART4ALL</a:t>
            </a:r>
          </a:p>
          <a:p>
            <a:r>
              <a:rPr lang="en-US" dirty="0" smtClean="0">
                <a:solidFill>
                  <a:srgbClr val="255076"/>
                </a:solidFill>
              </a:rPr>
              <a:t>E</a:t>
            </a:r>
            <a:r>
              <a:rPr lang="sr-Latn-ME" dirty="0" smtClean="0">
                <a:solidFill>
                  <a:srgbClr val="255076"/>
                </a:solidFill>
              </a:rPr>
              <a:t>ks</a:t>
            </a:r>
            <a:r>
              <a:rPr lang="en-US" dirty="0" smtClean="0">
                <a:solidFill>
                  <a:srgbClr val="255076"/>
                </a:solidFill>
              </a:rPr>
              <a:t>tern</a:t>
            </a:r>
            <a:r>
              <a:rPr lang="sr-Latn-ME" dirty="0" smtClean="0">
                <a:solidFill>
                  <a:srgbClr val="255076"/>
                </a:solidFill>
              </a:rPr>
              <a:t>i</a:t>
            </a:r>
            <a:r>
              <a:rPr lang="en-US" dirty="0" smtClean="0">
                <a:solidFill>
                  <a:srgbClr val="255076"/>
                </a:solidFill>
              </a:rPr>
              <a:t>: </a:t>
            </a:r>
            <a:r>
              <a:rPr lang="en-US" b="0" dirty="0"/>
              <a:t>67 KTEs/FTEs/CCTEs </a:t>
            </a:r>
            <a:r>
              <a:rPr lang="sr-Latn-ME" b="0" dirty="0" smtClean="0"/>
              <a:t>će biti razvijeni kroz otvorene pozive za projekte</a:t>
            </a:r>
            <a:endParaRPr lang="en-US" b="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0103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34D69180-6207-2A48-8D41-3C13A3CA2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r>
              <a:rPr lang="en-US" dirty="0"/>
              <a:t> </a:t>
            </a:r>
            <a:r>
              <a:rPr lang="en-US" dirty="0">
                <a:solidFill>
                  <a:srgbClr val="06405A"/>
                </a:solidFill>
              </a:rPr>
              <a:t>PAE </a:t>
            </a:r>
            <a:r>
              <a:rPr lang="sr-Latn-ME" dirty="0" smtClean="0">
                <a:solidFill>
                  <a:srgbClr val="06405A"/>
                </a:solidFill>
              </a:rPr>
              <a:t>Presjek Poziva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DBE1103C-65A9-E746-AAC7-A9CA8BA1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D2F5FA26-3E0F-8F46-8E02-532F44A9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2C49D303-A6F0-F340-83F2-BD923A01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20</a:t>
            </a:fld>
            <a:endParaRPr lang="en-US" noProof="1"/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="" xmlns:a16="http://schemas.microsoft.com/office/drawing/2014/main" id="{9EBB8C93-048D-F145-9DB3-DA4609C3D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66012"/>
              </p:ext>
            </p:extLst>
          </p:nvPr>
        </p:nvGraphicFramePr>
        <p:xfrm>
          <a:off x="336500" y="820505"/>
          <a:ext cx="8204385" cy="259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503">
                  <a:extLst>
                    <a:ext uri="{9D8B030D-6E8A-4147-A177-3AD203B41FA5}">
                      <a16:colId xmlns="" xmlns:a16="http://schemas.microsoft.com/office/drawing/2014/main" val="2191608568"/>
                    </a:ext>
                  </a:extLst>
                </a:gridCol>
                <a:gridCol w="1418709">
                  <a:extLst>
                    <a:ext uri="{9D8B030D-6E8A-4147-A177-3AD203B41FA5}">
                      <a16:colId xmlns="" xmlns:a16="http://schemas.microsoft.com/office/drawing/2014/main" val="395492281"/>
                    </a:ext>
                  </a:extLst>
                </a:gridCol>
                <a:gridCol w="1797904">
                  <a:extLst>
                    <a:ext uri="{9D8B030D-6E8A-4147-A177-3AD203B41FA5}">
                      <a16:colId xmlns="" xmlns:a16="http://schemas.microsoft.com/office/drawing/2014/main" val="470913700"/>
                    </a:ext>
                  </a:extLst>
                </a:gridCol>
                <a:gridCol w="1530923">
                  <a:extLst>
                    <a:ext uri="{9D8B030D-6E8A-4147-A177-3AD203B41FA5}">
                      <a16:colId xmlns="" xmlns:a16="http://schemas.microsoft.com/office/drawing/2014/main" val="2172884431"/>
                    </a:ext>
                  </a:extLst>
                </a:gridCol>
                <a:gridCol w="1400346">
                  <a:extLst>
                    <a:ext uri="{9D8B030D-6E8A-4147-A177-3AD203B41FA5}">
                      <a16:colId xmlns="" xmlns:a16="http://schemas.microsoft.com/office/drawing/2014/main" val="115603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ME" dirty="0" smtClean="0"/>
                        <a:t>Vrsta</a:t>
                      </a:r>
                      <a:r>
                        <a:rPr lang="sr-Latn-ME" baseline="0" dirty="0" smtClean="0"/>
                        <a:t> </a:t>
                      </a:r>
                      <a:r>
                        <a:rPr lang="en-US" dirty="0" smtClean="0"/>
                        <a:t>PAE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 smtClean="0"/>
                        <a:t>Poziv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 smtClean="0"/>
                        <a:t>Poziv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ME" dirty="0" smtClean="0"/>
                        <a:t>Poziv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23184517"/>
                  </a:ext>
                </a:extLst>
              </a:tr>
              <a:tr h="379946">
                <a:tc rowSpan="2">
                  <a:txBody>
                    <a:bodyPr/>
                    <a:lstStyle/>
                    <a:p>
                      <a:r>
                        <a:rPr 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Knowledge Transfer Experiments (KTE)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Otvaranje poziva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</a:t>
                      </a:r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</a:t>
                      </a:r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</a:t>
                      </a:r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62180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Rok za prijavu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15</a:t>
                      </a:r>
                      <a:r>
                        <a:rPr lang="sr-Latn-ME" dirty="0" smtClean="0">
                          <a:effectLst/>
                        </a:rPr>
                        <a:t>. </a:t>
                      </a:r>
                      <a:r>
                        <a:rPr lang="en-US" dirty="0" smtClean="0">
                          <a:effectLst/>
                        </a:rPr>
                        <a:t>Jul 2020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Ma</a:t>
                      </a:r>
                      <a:r>
                        <a:rPr lang="sr-Latn-ME" dirty="0" smtClean="0">
                          <a:effectLst/>
                        </a:rPr>
                        <a:t>j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2021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Ma</a:t>
                      </a:r>
                      <a:r>
                        <a:rPr lang="sr-Latn-ME" dirty="0" smtClean="0">
                          <a:effectLst/>
                        </a:rPr>
                        <a:t>j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2022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="" xmlns:a16="http://schemas.microsoft.com/office/drawing/2014/main" val="2383549321"/>
                  </a:ext>
                </a:extLst>
              </a:tr>
              <a:tr h="323066">
                <a:tc rowSpan="2">
                  <a:txBody>
                    <a:bodyPr/>
                    <a:lstStyle/>
                    <a:p>
                      <a:r>
                        <a:rPr 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Focused Technology Transfer Experiments (FTTE)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Otvaranje poziva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sr-Latn-ME" dirty="0" smtClean="0">
                          <a:effectLst/>
                        </a:rPr>
                        <a:t>1. </a:t>
                      </a:r>
                      <a:r>
                        <a:rPr lang="en-US" dirty="0" smtClean="0">
                          <a:effectLst/>
                        </a:rPr>
                        <a:t>Jul </a:t>
                      </a:r>
                      <a:r>
                        <a:rPr lang="en-US" dirty="0">
                          <a:effectLst/>
                        </a:rPr>
                        <a:t>2020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Jun 2021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Jun 2022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="" xmlns:a16="http://schemas.microsoft.com/office/drawing/2014/main" val="24194125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Rok za prijavu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30</a:t>
                      </a:r>
                      <a:r>
                        <a:rPr lang="sr-Latn-ME" dirty="0" smtClean="0">
                          <a:effectLst/>
                        </a:rPr>
                        <a:t>.</a:t>
                      </a:r>
                      <a:r>
                        <a:rPr lang="sr-Latn-ME" baseline="0" dirty="0" smtClean="0">
                          <a:effectLst/>
                        </a:rPr>
                        <a:t> </a:t>
                      </a:r>
                      <a:r>
                        <a:rPr lang="en-US" dirty="0" smtClean="0">
                          <a:effectLst/>
                        </a:rPr>
                        <a:t>Sep</a:t>
                      </a:r>
                      <a:r>
                        <a:rPr lang="sr-Latn-ME" dirty="0" smtClean="0">
                          <a:effectLst/>
                        </a:rPr>
                        <a:t>tembar</a:t>
                      </a:r>
                      <a:r>
                        <a:rPr lang="en-US" dirty="0" smtClean="0">
                          <a:effectLst/>
                        </a:rPr>
                        <a:t> 2020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A</a:t>
                      </a:r>
                      <a:r>
                        <a:rPr lang="sr-Latn-ME" dirty="0" smtClean="0">
                          <a:effectLst/>
                        </a:rPr>
                        <a:t>v</a:t>
                      </a:r>
                      <a:r>
                        <a:rPr lang="en-US" dirty="0" smtClean="0">
                          <a:effectLst/>
                        </a:rPr>
                        <a:t>g</a:t>
                      </a:r>
                      <a:r>
                        <a:rPr lang="sr-Latn-ME" dirty="0" smtClean="0">
                          <a:effectLst/>
                        </a:rPr>
                        <a:t>ust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2021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A</a:t>
                      </a:r>
                      <a:r>
                        <a:rPr lang="sr-Latn-ME" dirty="0" smtClean="0">
                          <a:effectLst/>
                        </a:rPr>
                        <a:t>vgust</a:t>
                      </a:r>
                      <a:r>
                        <a:rPr lang="en-US" dirty="0" smtClean="0">
                          <a:effectLst/>
                        </a:rPr>
                        <a:t> 202</a:t>
                      </a:r>
                      <a:r>
                        <a:rPr lang="sr-Latn-ME" dirty="0" smtClean="0">
                          <a:effectLst/>
                        </a:rPr>
                        <a:t>2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="" xmlns:a16="http://schemas.microsoft.com/office/drawing/2014/main" val="3714995612"/>
                  </a:ext>
                </a:extLst>
              </a:tr>
              <a:tr h="372299">
                <a:tc rowSpan="2">
                  <a:txBody>
                    <a:bodyPr/>
                    <a:lstStyle/>
                    <a:p>
                      <a:r>
                        <a:rPr lang="en-US" sz="13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Cross Domain Technology Transfer Experiments (CTTE)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Otvaranje poziva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sr-Latn-ME" dirty="0" smtClean="0">
                          <a:effectLst/>
                        </a:rPr>
                        <a:t>1. </a:t>
                      </a:r>
                      <a:r>
                        <a:rPr lang="en-US" dirty="0" smtClean="0">
                          <a:effectLst/>
                        </a:rPr>
                        <a:t>Dec</a:t>
                      </a:r>
                      <a:r>
                        <a:rPr lang="sr-Latn-ME" dirty="0" smtClean="0">
                          <a:effectLst/>
                        </a:rPr>
                        <a:t>embar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2020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Sep</a:t>
                      </a:r>
                      <a:r>
                        <a:rPr lang="sr-Latn-ME" dirty="0" smtClean="0">
                          <a:effectLst/>
                        </a:rPr>
                        <a:t>tembar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2021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Sep</a:t>
                      </a:r>
                      <a:r>
                        <a:rPr lang="sr-Latn-ME" dirty="0" smtClean="0">
                          <a:effectLst/>
                        </a:rPr>
                        <a:t>tembar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2022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="" xmlns:a16="http://schemas.microsoft.com/office/drawing/2014/main" val="5029476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ME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Rok za prijavu</a:t>
                      </a:r>
                      <a:r>
                        <a:rPr lang="en-US" sz="135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sr-Latn-ME" dirty="0" smtClean="0">
                          <a:effectLst/>
                        </a:rPr>
                        <a:t>28. </a:t>
                      </a:r>
                      <a:r>
                        <a:rPr lang="en-US" dirty="0" smtClean="0">
                          <a:effectLst/>
                        </a:rPr>
                        <a:t>Feb</a:t>
                      </a:r>
                      <a:r>
                        <a:rPr lang="sr-Latn-ME" dirty="0" smtClean="0">
                          <a:effectLst/>
                        </a:rPr>
                        <a:t>ruar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2021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Nov</a:t>
                      </a:r>
                      <a:r>
                        <a:rPr lang="sr-Latn-ME" dirty="0" smtClean="0">
                          <a:effectLst/>
                        </a:rPr>
                        <a:t>embar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2021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 smtClean="0">
                          <a:effectLst/>
                        </a:rPr>
                        <a:t>Nov</a:t>
                      </a:r>
                      <a:r>
                        <a:rPr lang="sr-Latn-ME" dirty="0" smtClean="0">
                          <a:effectLst/>
                        </a:rPr>
                        <a:t>embar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2022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="" xmlns:a16="http://schemas.microsoft.com/office/drawing/2014/main" val="4216444531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36500" y="3543128"/>
            <a:ext cx="82629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ME" sz="28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Više o pozivima i samom procesu apliciranja ćete čuti tokom prezentacije prof. Borisa Antića</a:t>
            </a:r>
          </a:p>
        </p:txBody>
      </p:sp>
    </p:spTree>
    <p:extLst>
      <p:ext uri="{BB962C8B-B14F-4D97-AF65-F5344CB8AC3E}">
        <p14:creationId xmlns:p14="http://schemas.microsoft.com/office/powerpoint/2010/main" val="5741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="" xmlns:a16="http://schemas.microsoft.com/office/drawing/2014/main" id="{91BF5D75-1474-F04B-BBD0-2E31AAEC7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" y="940612"/>
            <a:ext cx="8471002" cy="3913327"/>
          </a:xfrm>
        </p:spPr>
        <p:txBody>
          <a:bodyPr>
            <a:normAutofit lnSpcReduction="10000"/>
          </a:bodyPr>
          <a:lstStyle/>
          <a:p>
            <a:r>
              <a:rPr lang="sr-Latn-ME" dirty="0" smtClean="0">
                <a:solidFill>
                  <a:srgbClr val="255076"/>
                </a:solidFill>
              </a:rPr>
              <a:t>Članice </a:t>
            </a:r>
            <a:r>
              <a:rPr lang="en-GB" dirty="0" smtClean="0">
                <a:solidFill>
                  <a:srgbClr val="255076"/>
                </a:solidFill>
              </a:rPr>
              <a:t>E</a:t>
            </a:r>
            <a:r>
              <a:rPr lang="sr-Latn-ME" dirty="0" smtClean="0">
                <a:solidFill>
                  <a:srgbClr val="255076"/>
                </a:solidFill>
              </a:rPr>
              <a:t>v</a:t>
            </a:r>
            <a:r>
              <a:rPr lang="en-GB" dirty="0" err="1" smtClean="0">
                <a:solidFill>
                  <a:srgbClr val="255076"/>
                </a:solidFill>
              </a:rPr>
              <a:t>rop</a:t>
            </a:r>
            <a:r>
              <a:rPr lang="sr-Latn-ME" dirty="0" smtClean="0">
                <a:solidFill>
                  <a:srgbClr val="255076"/>
                </a:solidFill>
              </a:rPr>
              <a:t>sk</a:t>
            </a:r>
            <a:r>
              <a:rPr lang="en-GB" dirty="0" smtClean="0">
                <a:solidFill>
                  <a:srgbClr val="255076"/>
                </a:solidFill>
              </a:rPr>
              <a:t>e </a:t>
            </a:r>
            <a:r>
              <a:rPr lang="en-GB" dirty="0" err="1" smtClean="0">
                <a:solidFill>
                  <a:srgbClr val="255076"/>
                </a:solidFill>
              </a:rPr>
              <a:t>Uni</a:t>
            </a:r>
            <a:r>
              <a:rPr lang="sr-Latn-ME" dirty="0" smtClean="0">
                <a:solidFill>
                  <a:srgbClr val="255076"/>
                </a:solidFill>
              </a:rPr>
              <a:t>je i Ujedinjeno Kraljevstvo</a:t>
            </a:r>
            <a:endParaRPr lang="en-GB" b="0" dirty="0"/>
          </a:p>
          <a:p>
            <a:r>
              <a:rPr lang="sr-Latn-ME" dirty="0" smtClean="0">
                <a:solidFill>
                  <a:srgbClr val="255076"/>
                </a:solidFill>
              </a:rPr>
              <a:t>Priključene zemlje </a:t>
            </a:r>
            <a:r>
              <a:rPr lang="en-GB" dirty="0" smtClean="0">
                <a:solidFill>
                  <a:srgbClr val="255076"/>
                </a:solidFill>
              </a:rPr>
              <a:t>Horizon</a:t>
            </a:r>
            <a:r>
              <a:rPr lang="sr-Latn-ME" dirty="0" smtClean="0">
                <a:solidFill>
                  <a:srgbClr val="255076"/>
                </a:solidFill>
              </a:rPr>
              <a:t>tu</a:t>
            </a:r>
            <a:r>
              <a:rPr lang="en-GB" dirty="0" smtClean="0">
                <a:solidFill>
                  <a:srgbClr val="255076"/>
                </a:solidFill>
              </a:rPr>
              <a:t> </a:t>
            </a:r>
            <a:r>
              <a:rPr lang="en-GB" dirty="0">
                <a:solidFill>
                  <a:srgbClr val="255076"/>
                </a:solidFill>
              </a:rPr>
              <a:t>2020 </a:t>
            </a:r>
            <a:r>
              <a:rPr lang="en-GB" dirty="0">
                <a:hlinkClick r:id="rId2"/>
              </a:rPr>
              <a:t>http://ec.europa.eu/research/participants/data/ref/h2020/grants_manual/hi/3cpart/h2020-hi-list-ac_en.pdf</a:t>
            </a:r>
            <a:r>
              <a:rPr lang="el-GR" dirty="0"/>
              <a:t> </a:t>
            </a:r>
            <a:endParaRPr lang="en-US" dirty="0"/>
          </a:p>
          <a:p>
            <a:r>
              <a:rPr lang="sr-Latn-ME" b="0" dirty="0" smtClean="0"/>
              <a:t>Sve ostale zemlje</a:t>
            </a:r>
            <a:r>
              <a:rPr lang="en-US" b="0" dirty="0" smtClean="0"/>
              <a:t> </a:t>
            </a:r>
            <a:r>
              <a:rPr lang="sr-Latn-ME" b="0" dirty="0" smtClean="0"/>
              <a:t>J</a:t>
            </a:r>
            <a:r>
              <a:rPr lang="en-US" b="0" dirty="0" smtClean="0"/>
              <a:t>u</a:t>
            </a:r>
            <a:r>
              <a:rPr lang="sr-Latn-ME" b="0" dirty="0" smtClean="0"/>
              <a:t>goistočne</a:t>
            </a:r>
            <a:r>
              <a:rPr lang="en-US" b="0" dirty="0" smtClean="0"/>
              <a:t> E</a:t>
            </a:r>
            <a:r>
              <a:rPr lang="sr-Latn-ME" b="0" dirty="0" smtClean="0"/>
              <a:t>v</a:t>
            </a:r>
            <a:r>
              <a:rPr lang="en-US" b="0" dirty="0" smtClean="0"/>
              <a:t>rope </a:t>
            </a:r>
            <a:r>
              <a:rPr lang="en-US" b="0" dirty="0"/>
              <a:t>(SEE) </a:t>
            </a:r>
            <a:r>
              <a:rPr lang="sr-Latn-ME" b="0" dirty="0" smtClean="0"/>
              <a:t>koje nisu navedene u Horizon 2020 Priručniku EC-a ali su uključene u</a:t>
            </a:r>
            <a:r>
              <a:rPr lang="en-US" b="0" dirty="0" smtClean="0"/>
              <a:t> </a:t>
            </a:r>
            <a:r>
              <a:rPr lang="en-US" b="0" dirty="0" err="1" smtClean="0"/>
              <a:t>Ane</a:t>
            </a:r>
            <a:r>
              <a:rPr lang="sr-Latn-ME" b="0" dirty="0" smtClean="0"/>
              <a:t>ksu</a:t>
            </a:r>
            <a:r>
              <a:rPr lang="en-US" b="0" dirty="0" smtClean="0"/>
              <a:t> </a:t>
            </a:r>
            <a:r>
              <a:rPr lang="en-US" b="0" dirty="0"/>
              <a:t>A </a:t>
            </a:r>
            <a:r>
              <a:rPr lang="sr-Latn-ME" b="0" dirty="0" smtClean="0"/>
              <a:t>Radnog Programa (</a:t>
            </a:r>
            <a:r>
              <a:rPr lang="en-US" b="0" dirty="0" smtClean="0"/>
              <a:t>H2020 </a:t>
            </a:r>
            <a:r>
              <a:rPr lang="en-US" b="0" dirty="0"/>
              <a:t>Work </a:t>
            </a:r>
            <a:r>
              <a:rPr lang="en-US" b="0" dirty="0" err="1" smtClean="0"/>
              <a:t>Programme</a:t>
            </a:r>
            <a:r>
              <a:rPr lang="sr-Latn-ME" b="0" dirty="0" smtClean="0"/>
              <a:t>)</a:t>
            </a:r>
            <a:endParaRPr lang="en-US" b="0" dirty="0"/>
          </a:p>
          <a:p>
            <a:r>
              <a:rPr lang="sr-Latn-ME" dirty="0">
                <a:solidFill>
                  <a:srgbClr val="255076"/>
                </a:solidFill>
              </a:rPr>
              <a:t>K</a:t>
            </a:r>
            <a:r>
              <a:rPr lang="en-US" dirty="0" smtClean="0">
                <a:solidFill>
                  <a:srgbClr val="255076"/>
                </a:solidFill>
              </a:rPr>
              <a:t>on</a:t>
            </a:r>
            <a:r>
              <a:rPr lang="sr-Latn-ME" dirty="0" smtClean="0">
                <a:solidFill>
                  <a:srgbClr val="255076"/>
                </a:solidFill>
              </a:rPr>
              <a:t>z</a:t>
            </a:r>
            <a:r>
              <a:rPr lang="en-US" dirty="0" smtClean="0">
                <a:solidFill>
                  <a:srgbClr val="255076"/>
                </a:solidFill>
              </a:rPr>
              <a:t>or</a:t>
            </a:r>
            <a:r>
              <a:rPr lang="sr-Latn-ME" dirty="0" smtClean="0">
                <a:solidFill>
                  <a:srgbClr val="255076"/>
                </a:solidFill>
              </a:rPr>
              <a:t>c</a:t>
            </a:r>
            <a:r>
              <a:rPr lang="en-US" dirty="0" err="1" smtClean="0">
                <a:solidFill>
                  <a:srgbClr val="255076"/>
                </a:solidFill>
              </a:rPr>
              <a:t>i</a:t>
            </a:r>
            <a:r>
              <a:rPr lang="sr-Latn-ME" dirty="0" smtClean="0">
                <a:solidFill>
                  <a:srgbClr val="255076"/>
                </a:solidFill>
              </a:rPr>
              <a:t>jum</a:t>
            </a:r>
            <a:r>
              <a:rPr lang="en-US" dirty="0" smtClean="0">
                <a:solidFill>
                  <a:srgbClr val="255076"/>
                </a:solidFill>
              </a:rPr>
              <a:t> </a:t>
            </a:r>
            <a:r>
              <a:rPr lang="sr-Latn-ME" dirty="0" smtClean="0">
                <a:solidFill>
                  <a:srgbClr val="255076"/>
                </a:solidFill>
              </a:rPr>
              <a:t>koji uklj</a:t>
            </a:r>
            <a:r>
              <a:rPr lang="en-US" dirty="0" smtClean="0">
                <a:solidFill>
                  <a:srgbClr val="255076"/>
                </a:solidFill>
              </a:rPr>
              <a:t>u</a:t>
            </a:r>
            <a:r>
              <a:rPr lang="sr-Latn-ME" dirty="0" smtClean="0">
                <a:solidFill>
                  <a:srgbClr val="255076"/>
                </a:solidFill>
              </a:rPr>
              <a:t>čuje najmanje jednog člana iz zemalja Jugoistočne Evrope će imati</a:t>
            </a:r>
            <a:r>
              <a:rPr lang="en-US" dirty="0" smtClean="0">
                <a:solidFill>
                  <a:srgbClr val="255076"/>
                </a:solidFill>
              </a:rPr>
              <a:t> </a:t>
            </a:r>
            <a:r>
              <a:rPr lang="en-US" dirty="0" err="1" smtClean="0">
                <a:solidFill>
                  <a:srgbClr val="FFC116"/>
                </a:solidFill>
              </a:rPr>
              <a:t>priorite</a:t>
            </a:r>
            <a:r>
              <a:rPr lang="sr-Latn-ME" dirty="0" smtClean="0">
                <a:solidFill>
                  <a:srgbClr val="FFC116"/>
                </a:solidFill>
              </a:rPr>
              <a:t>t</a:t>
            </a:r>
            <a:r>
              <a:rPr lang="en-US" dirty="0" smtClean="0">
                <a:solidFill>
                  <a:srgbClr val="255076"/>
                </a:solidFill>
              </a:rPr>
              <a:t>: </a:t>
            </a:r>
            <a:r>
              <a:rPr lang="en-US" b="0" dirty="0" err="1" smtClean="0">
                <a:solidFill>
                  <a:srgbClr val="C00000"/>
                </a:solidFill>
              </a:rPr>
              <a:t>Albani</a:t>
            </a:r>
            <a:r>
              <a:rPr lang="sr-Latn-ME" b="0" dirty="0" smtClean="0">
                <a:solidFill>
                  <a:srgbClr val="C00000"/>
                </a:solidFill>
              </a:rPr>
              <a:t>j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en-US" b="0" dirty="0" smtClean="0">
                <a:solidFill>
                  <a:srgbClr val="C00000"/>
                </a:solidFill>
              </a:rPr>
              <a:t>Bosna </a:t>
            </a:r>
            <a:r>
              <a:rPr lang="sr-Latn-ME" b="0" dirty="0" smtClean="0">
                <a:solidFill>
                  <a:srgbClr val="C00000"/>
                </a:solidFill>
              </a:rPr>
              <a:t>i</a:t>
            </a:r>
            <a:r>
              <a:rPr lang="en-US" b="0" dirty="0" smtClean="0">
                <a:solidFill>
                  <a:srgbClr val="C00000"/>
                </a:solidFill>
              </a:rPr>
              <a:t> Her</a:t>
            </a:r>
            <a:r>
              <a:rPr lang="sr-Latn-ME" b="0" dirty="0" smtClean="0">
                <a:solidFill>
                  <a:srgbClr val="C00000"/>
                </a:solidFill>
              </a:rPr>
              <a:t>c</a:t>
            </a:r>
            <a:r>
              <a:rPr lang="en-US" b="0" dirty="0" err="1" smtClean="0">
                <a:solidFill>
                  <a:srgbClr val="C00000"/>
                </a:solidFill>
              </a:rPr>
              <a:t>egovina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en-US" b="0" dirty="0" err="1" smtClean="0">
                <a:solidFill>
                  <a:srgbClr val="C00000"/>
                </a:solidFill>
              </a:rPr>
              <a:t>Bugar</a:t>
            </a:r>
            <a:r>
              <a:rPr lang="sr-Latn-ME" b="0" dirty="0" smtClean="0">
                <a:solidFill>
                  <a:srgbClr val="C00000"/>
                </a:solidFill>
              </a:rPr>
              <a:t>sk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sr-Latn-ME" b="0" dirty="0" smtClean="0">
                <a:solidFill>
                  <a:srgbClr val="C00000"/>
                </a:solidFill>
              </a:rPr>
              <a:t>Hrv</a:t>
            </a:r>
            <a:r>
              <a:rPr lang="en-US" b="0" dirty="0" smtClean="0">
                <a:solidFill>
                  <a:srgbClr val="C00000"/>
                </a:solidFill>
              </a:rPr>
              <a:t>at</a:t>
            </a:r>
            <a:r>
              <a:rPr lang="sr-Latn-ME" b="0" dirty="0" smtClean="0">
                <a:solidFill>
                  <a:srgbClr val="C00000"/>
                </a:solidFill>
              </a:rPr>
              <a:t>sk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en-US" b="0" dirty="0" smtClean="0">
                <a:solidFill>
                  <a:srgbClr val="C00000"/>
                </a:solidFill>
              </a:rPr>
              <a:t>Gr</a:t>
            </a:r>
            <a:r>
              <a:rPr lang="sr-Latn-ME" b="0" dirty="0" smtClean="0">
                <a:solidFill>
                  <a:srgbClr val="C00000"/>
                </a:solidFill>
              </a:rPr>
              <a:t>čka</a:t>
            </a:r>
            <a:r>
              <a:rPr lang="en-US" b="0" dirty="0" smtClean="0">
                <a:solidFill>
                  <a:srgbClr val="C00000"/>
                </a:solidFill>
              </a:rPr>
              <a:t>, </a:t>
            </a:r>
            <a:r>
              <a:rPr lang="sr-Latn-ME" b="0" dirty="0" smtClean="0">
                <a:solidFill>
                  <a:srgbClr val="C00000"/>
                </a:solidFill>
              </a:rPr>
              <a:t>Mađ</a:t>
            </a:r>
            <a:r>
              <a:rPr lang="en-US" b="0" dirty="0" err="1" smtClean="0">
                <a:solidFill>
                  <a:srgbClr val="C00000"/>
                </a:solidFill>
              </a:rPr>
              <a:t>ar</a:t>
            </a:r>
            <a:r>
              <a:rPr lang="sr-Latn-ME" b="0" dirty="0" smtClean="0">
                <a:solidFill>
                  <a:srgbClr val="C00000"/>
                </a:solidFill>
              </a:rPr>
              <a:t>ska</a:t>
            </a:r>
            <a:r>
              <a:rPr lang="en-US" b="0" dirty="0" smtClean="0">
                <a:solidFill>
                  <a:srgbClr val="C00000"/>
                </a:solidFill>
              </a:rPr>
              <a:t>, </a:t>
            </a:r>
            <a:r>
              <a:rPr lang="en-US" b="0" dirty="0">
                <a:solidFill>
                  <a:srgbClr val="C00000"/>
                </a:solidFill>
              </a:rPr>
              <a:t>Kosovo, </a:t>
            </a:r>
            <a:r>
              <a:rPr lang="en-US" b="0" dirty="0" smtClean="0">
                <a:solidFill>
                  <a:srgbClr val="C00000"/>
                </a:solidFill>
              </a:rPr>
              <a:t>Mold</a:t>
            </a:r>
            <a:r>
              <a:rPr lang="sr-Latn-ME" b="0" dirty="0" smtClean="0">
                <a:solidFill>
                  <a:srgbClr val="C00000"/>
                </a:solidFill>
              </a:rPr>
              <a:t>a</a:t>
            </a:r>
            <a:r>
              <a:rPr lang="en-US" b="0" dirty="0" smtClean="0">
                <a:solidFill>
                  <a:srgbClr val="C00000"/>
                </a:solidFill>
              </a:rPr>
              <a:t>v</a:t>
            </a:r>
            <a:r>
              <a:rPr lang="sr-Latn-ME" b="0" dirty="0" smtClean="0">
                <a:solidFill>
                  <a:srgbClr val="C00000"/>
                </a:solidFill>
              </a:rPr>
              <a:t>ij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sr-Latn-ME" dirty="0" smtClean="0">
                <a:solidFill>
                  <a:srgbClr val="C00000"/>
                </a:solidFill>
              </a:rPr>
              <a:t>Crna G</a:t>
            </a:r>
            <a:r>
              <a:rPr lang="en-US" dirty="0" smtClean="0">
                <a:solidFill>
                  <a:srgbClr val="C00000"/>
                </a:solidFill>
              </a:rPr>
              <a:t>or</a:t>
            </a:r>
            <a:r>
              <a:rPr lang="sr-Latn-ME" dirty="0" smtClean="0">
                <a:solidFill>
                  <a:srgbClr val="C00000"/>
                </a:solidFill>
              </a:rPr>
              <a:t>a</a:t>
            </a:r>
            <a:r>
              <a:rPr lang="en-US" b="0" dirty="0" smtClean="0">
                <a:solidFill>
                  <a:srgbClr val="C00000"/>
                </a:solidFill>
              </a:rPr>
              <a:t>, </a:t>
            </a:r>
            <a:r>
              <a:rPr lang="sr-Latn-ME" b="0" dirty="0" smtClean="0">
                <a:solidFill>
                  <a:srgbClr val="C00000"/>
                </a:solidFill>
              </a:rPr>
              <a:t>Sjeverna</a:t>
            </a:r>
            <a:r>
              <a:rPr lang="en-US" b="0" dirty="0" smtClean="0">
                <a:solidFill>
                  <a:srgbClr val="C00000"/>
                </a:solidFill>
              </a:rPr>
              <a:t> Ma</a:t>
            </a:r>
            <a:r>
              <a:rPr lang="sr-Latn-ME" b="0" dirty="0" smtClean="0">
                <a:solidFill>
                  <a:srgbClr val="C00000"/>
                </a:solidFill>
              </a:rPr>
              <a:t>k</a:t>
            </a:r>
            <a:r>
              <a:rPr lang="en-US" b="0" dirty="0" err="1" smtClean="0">
                <a:solidFill>
                  <a:srgbClr val="C00000"/>
                </a:solidFill>
              </a:rPr>
              <a:t>edoni</a:t>
            </a:r>
            <a:r>
              <a:rPr lang="sr-Latn-ME" b="0" dirty="0" smtClean="0">
                <a:solidFill>
                  <a:srgbClr val="C00000"/>
                </a:solidFill>
              </a:rPr>
              <a:t>j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en-US" b="0" dirty="0" smtClean="0">
                <a:solidFill>
                  <a:srgbClr val="C00000"/>
                </a:solidFill>
              </a:rPr>
              <a:t>R</a:t>
            </a:r>
            <a:r>
              <a:rPr lang="sr-Latn-ME" b="0" dirty="0" smtClean="0">
                <a:solidFill>
                  <a:srgbClr val="C00000"/>
                </a:solidFill>
              </a:rPr>
              <a:t>u</a:t>
            </a:r>
            <a:r>
              <a:rPr lang="en-US" b="0" dirty="0" smtClean="0">
                <a:solidFill>
                  <a:srgbClr val="C00000"/>
                </a:solidFill>
              </a:rPr>
              <a:t>m</a:t>
            </a:r>
            <a:r>
              <a:rPr lang="sr-Latn-ME" b="0" dirty="0" smtClean="0">
                <a:solidFill>
                  <a:srgbClr val="C00000"/>
                </a:solidFill>
              </a:rPr>
              <a:t>u</a:t>
            </a:r>
            <a:r>
              <a:rPr lang="en-US" b="0" dirty="0" err="1" smtClean="0">
                <a:solidFill>
                  <a:srgbClr val="C00000"/>
                </a:solidFill>
              </a:rPr>
              <a:t>ni</a:t>
            </a:r>
            <a:r>
              <a:rPr lang="sr-Latn-ME" b="0" dirty="0" smtClean="0">
                <a:solidFill>
                  <a:srgbClr val="C00000"/>
                </a:solidFill>
              </a:rPr>
              <a:t>j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en-US" b="0" dirty="0" err="1" smtClean="0">
                <a:solidFill>
                  <a:srgbClr val="C00000"/>
                </a:solidFill>
              </a:rPr>
              <a:t>Slova</a:t>
            </a:r>
            <a:r>
              <a:rPr lang="sr-Latn-ME" b="0" dirty="0" smtClean="0">
                <a:solidFill>
                  <a:srgbClr val="C00000"/>
                </a:solidFill>
              </a:rPr>
              <a:t>č</a:t>
            </a:r>
            <a:r>
              <a:rPr lang="en-US" b="0" dirty="0" err="1" smtClean="0">
                <a:solidFill>
                  <a:srgbClr val="C00000"/>
                </a:solidFill>
              </a:rPr>
              <a:t>ka</a:t>
            </a:r>
            <a:r>
              <a:rPr lang="en-US" b="0" dirty="0">
                <a:solidFill>
                  <a:srgbClr val="C00000"/>
                </a:solidFill>
              </a:rPr>
              <a:t>, </a:t>
            </a:r>
            <a:r>
              <a:rPr lang="en-US" b="0" dirty="0" err="1" smtClean="0">
                <a:solidFill>
                  <a:srgbClr val="C00000"/>
                </a:solidFill>
              </a:rPr>
              <a:t>Sloveni</a:t>
            </a:r>
            <a:r>
              <a:rPr lang="sr-Latn-ME" b="0" dirty="0" smtClean="0">
                <a:solidFill>
                  <a:srgbClr val="C00000"/>
                </a:solidFill>
              </a:rPr>
              <a:t>j</a:t>
            </a:r>
            <a:r>
              <a:rPr lang="en-US" b="0" dirty="0" smtClean="0">
                <a:solidFill>
                  <a:srgbClr val="C00000"/>
                </a:solidFill>
              </a:rPr>
              <a:t>a </a:t>
            </a:r>
            <a:r>
              <a:rPr lang="sr-Latn-ME" b="0" dirty="0" smtClean="0">
                <a:solidFill>
                  <a:srgbClr val="C00000"/>
                </a:solidFill>
              </a:rPr>
              <a:t>i</a:t>
            </a:r>
            <a:r>
              <a:rPr lang="en-US" b="0" dirty="0" smtClean="0">
                <a:solidFill>
                  <a:srgbClr val="C00000"/>
                </a:solidFill>
              </a:rPr>
              <a:t> </a:t>
            </a:r>
            <a:r>
              <a:rPr lang="en-US" b="0" dirty="0" err="1" smtClean="0">
                <a:solidFill>
                  <a:srgbClr val="C00000"/>
                </a:solidFill>
              </a:rPr>
              <a:t>Srbi</a:t>
            </a:r>
            <a:r>
              <a:rPr lang="sr-Latn-ME" b="0" dirty="0" smtClean="0">
                <a:solidFill>
                  <a:srgbClr val="C00000"/>
                </a:solidFill>
              </a:rPr>
              <a:t>j</a:t>
            </a:r>
            <a:r>
              <a:rPr lang="en-US" b="0" dirty="0" smtClean="0">
                <a:solidFill>
                  <a:srgbClr val="C00000"/>
                </a:solidFill>
              </a:rPr>
              <a:t>a</a:t>
            </a:r>
            <a:endParaRPr lang="el-GR" b="0" dirty="0">
              <a:solidFill>
                <a:srgbClr val="C00000"/>
              </a:solidFill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92B55F1E-0A8C-9344-A6A7-C940772D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z="32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Prihvatljive zemlje za finansiranje kroz </a:t>
            </a:r>
            <a:r>
              <a:rPr lang="en-US" sz="32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sz="3200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sz="3200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</a:t>
            </a:r>
            <a:endParaRPr lang="el-GR" sz="3200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EE3A5585-A6C7-4F4C-96E8-21AE01E45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D5C33B3B-21BB-A840-932A-958D1B9D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D2E18C04-0D3A-2448-9D43-D7CFF27A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21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36005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0645CF4D-369D-D14F-9A67-CD559AE0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</a:rPr>
              <a:t>Pridružite se 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 smtClean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 </a:t>
            </a:r>
            <a:r>
              <a:rPr lang="sr-Latn-ME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m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reži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 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!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F31CFD7E-7FD7-B942-B4CA-B52F47F3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74584FFF-86C9-C244-9FC5-F402DC2E7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E5E3F547-6901-854F-BE9E-67E6818E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22</a:t>
            </a:fld>
            <a:endParaRPr lang="en-US" noProof="1"/>
          </a:p>
        </p:txBody>
      </p:sp>
      <p:sp>
        <p:nvSpPr>
          <p:cNvPr id="8" name="Θέση περιεχομένου 1">
            <a:extLst>
              <a:ext uri="{FF2B5EF4-FFF2-40B4-BE49-F238E27FC236}">
                <a16:creationId xmlns="" xmlns:a16="http://schemas.microsoft.com/office/drawing/2014/main" id="{0E9C21EE-E854-3240-A607-8D1B6AC12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35" y="912174"/>
            <a:ext cx="8586281" cy="361591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sr-Latn-ME" dirty="0" smtClean="0">
                <a:solidFill>
                  <a:srgbClr val="255076"/>
                </a:solidFill>
              </a:rPr>
              <a:t>Pridružite se</a:t>
            </a:r>
            <a:r>
              <a:rPr lang="en-US" dirty="0" smtClean="0">
                <a:solidFill>
                  <a:srgbClr val="255076"/>
                </a:solidFill>
              </a:rPr>
              <a:t> </a:t>
            </a:r>
            <a:r>
              <a:rPr lang="en-US" dirty="0">
                <a:solidFill>
                  <a:srgbClr val="255076"/>
                </a:solidFill>
              </a:rPr>
              <a:t>SMART4ALL </a:t>
            </a:r>
            <a:r>
              <a:rPr lang="sr-Latn-ME" dirty="0" smtClean="0">
                <a:solidFill>
                  <a:srgbClr val="255076"/>
                </a:solidFill>
              </a:rPr>
              <a:t>mreži Južne, Istočne i Centralne Evrope</a:t>
            </a:r>
            <a:r>
              <a:rPr lang="en-US" dirty="0" smtClean="0">
                <a:solidFill>
                  <a:srgbClr val="255076"/>
                </a:solidFill>
              </a:rPr>
              <a:t>:</a:t>
            </a:r>
            <a:endParaRPr lang="en-US" dirty="0">
              <a:solidFill>
                <a:srgbClr val="255076"/>
              </a:solidFill>
            </a:endParaRPr>
          </a:p>
          <a:p>
            <a:pPr marL="271463" indent="-168275">
              <a:spcAft>
                <a:spcPts val="1200"/>
              </a:spcAft>
            </a:pPr>
            <a:r>
              <a:rPr lang="en-US" b="0" dirty="0" smtClean="0"/>
              <a:t>Subscribing</a:t>
            </a:r>
            <a:r>
              <a:rPr lang="sr-Latn-ME" b="0" dirty="0" smtClean="0"/>
              <a:t>om</a:t>
            </a:r>
            <a:r>
              <a:rPr lang="en-US" b="0" dirty="0" smtClean="0"/>
              <a:t> </a:t>
            </a:r>
            <a:r>
              <a:rPr lang="en-US" b="0" dirty="0"/>
              <a:t>SMART4ALL newsletter:</a:t>
            </a:r>
            <a:br>
              <a:rPr lang="en-US" b="0" dirty="0"/>
            </a:br>
            <a:r>
              <a:rPr lang="en-US" b="0" dirty="0">
                <a:hlinkClick r:id="rId2"/>
              </a:rPr>
              <a:t>https://smart4all-project.eu/joinus</a:t>
            </a:r>
            <a:endParaRPr lang="en-US" b="0" dirty="0"/>
          </a:p>
          <a:p>
            <a:pPr marL="271463" indent="-168275">
              <a:spcAft>
                <a:spcPts val="1200"/>
              </a:spcAft>
            </a:pPr>
            <a:r>
              <a:rPr lang="sr-Latn-ME" b="0" dirty="0" smtClean="0"/>
              <a:t>Korišćenjem</a:t>
            </a:r>
            <a:r>
              <a:rPr lang="en-US" b="0" dirty="0" smtClean="0"/>
              <a:t> </a:t>
            </a:r>
            <a:r>
              <a:rPr lang="en-US" b="0" dirty="0"/>
              <a:t>SMART4ALL matchmaking </a:t>
            </a:r>
            <a:r>
              <a:rPr lang="sr-Latn-ME" b="0" dirty="0" smtClean="0"/>
              <a:t>usluga</a:t>
            </a:r>
            <a:r>
              <a:rPr lang="en-US" b="0" dirty="0" smtClean="0"/>
              <a:t>:</a:t>
            </a:r>
            <a:r>
              <a:rPr lang="en-US" b="0" dirty="0"/>
              <a:t/>
            </a:r>
            <a:br>
              <a:rPr lang="en-US" b="0" dirty="0"/>
            </a:br>
            <a:r>
              <a:rPr lang="en-US" b="0" dirty="0">
                <a:hlinkClick r:id="rId3"/>
              </a:rPr>
              <a:t>https://matchmaking.smart4all-project.eu</a:t>
            </a:r>
            <a:endParaRPr lang="en-US" b="0" dirty="0"/>
          </a:p>
          <a:p>
            <a:pPr marL="271463" indent="-168275">
              <a:spcAft>
                <a:spcPts val="1200"/>
              </a:spcAft>
            </a:pPr>
            <a:r>
              <a:rPr lang="en-US" b="0" dirty="0" err="1" smtClean="0"/>
              <a:t>Apli</a:t>
            </a:r>
            <a:r>
              <a:rPr lang="sr-Latn-ME" b="0" dirty="0" smtClean="0"/>
              <a:t>cira</a:t>
            </a:r>
            <a:r>
              <a:rPr lang="en-US" b="0" dirty="0" smtClean="0"/>
              <a:t>n</a:t>
            </a:r>
            <a:r>
              <a:rPr lang="sr-Latn-ME" b="0" dirty="0" smtClean="0"/>
              <a:t>jem</a:t>
            </a:r>
            <a:r>
              <a:rPr lang="en-US" b="0" dirty="0" smtClean="0"/>
              <a:t> </a:t>
            </a:r>
            <a:r>
              <a:rPr lang="sr-Latn-ME" b="0" dirty="0" smtClean="0"/>
              <a:t>za</a:t>
            </a:r>
            <a:r>
              <a:rPr lang="en-US" b="0" dirty="0" smtClean="0"/>
              <a:t> </a:t>
            </a:r>
            <a:r>
              <a:rPr lang="en-US" b="0" dirty="0"/>
              <a:t>SMART4ALL </a:t>
            </a:r>
            <a:r>
              <a:rPr lang="en-US" b="0" dirty="0" smtClean="0"/>
              <a:t>O</a:t>
            </a:r>
            <a:r>
              <a:rPr lang="sr-Latn-ME" b="0" dirty="0" smtClean="0"/>
              <a:t>tvor</a:t>
            </a:r>
            <a:r>
              <a:rPr lang="en-US" b="0" dirty="0" err="1" smtClean="0"/>
              <a:t>en</a:t>
            </a:r>
            <a:r>
              <a:rPr lang="sr-Latn-ME" b="0" dirty="0" smtClean="0"/>
              <a:t>e</a:t>
            </a:r>
            <a:r>
              <a:rPr lang="en-US" b="0" dirty="0" smtClean="0"/>
              <a:t> </a:t>
            </a:r>
            <a:r>
              <a:rPr lang="sr-Latn-ME" b="0" dirty="0" smtClean="0"/>
              <a:t>Pozive</a:t>
            </a:r>
            <a:r>
              <a:rPr lang="en-US" b="0" dirty="0" smtClean="0"/>
              <a:t>:</a:t>
            </a:r>
            <a:r>
              <a:rPr lang="en-US" b="0" dirty="0"/>
              <a:t/>
            </a:r>
            <a:br>
              <a:rPr lang="en-US" b="0" dirty="0"/>
            </a:br>
            <a:r>
              <a:rPr lang="en-US" b="0" dirty="0">
                <a:hlinkClick r:id="rId4"/>
              </a:rPr>
              <a:t>https://smart4all-project.eu/opencalls-apply-now</a:t>
            </a:r>
            <a:endParaRPr lang="en-US" b="0" dirty="0"/>
          </a:p>
          <a:p>
            <a:pPr marL="271463" indent="-168275"/>
            <a:r>
              <a:rPr lang="sr-Latn-ME" b="0" dirty="0" smtClean="0"/>
              <a:t>Koristeći</a:t>
            </a:r>
            <a:r>
              <a:rPr lang="en-US" b="0" dirty="0" smtClean="0"/>
              <a:t> </a:t>
            </a:r>
            <a:r>
              <a:rPr lang="en-US" b="0" dirty="0"/>
              <a:t>SMART4ALL marketplace:</a:t>
            </a:r>
            <a:br>
              <a:rPr lang="en-US" b="0" dirty="0"/>
            </a:br>
            <a:r>
              <a:rPr lang="en-US" b="0" dirty="0">
                <a:hlinkClick r:id="rId5"/>
              </a:rPr>
              <a:t>https://smart4all-project.eu/marketplace</a:t>
            </a:r>
            <a:r>
              <a:rPr lang="en-US" b="0" dirty="0"/>
              <a:t>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5EE1278F-4020-234B-B761-7DDEFA4F0C7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047" y="1517515"/>
            <a:ext cx="2900766" cy="274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0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0F97B687-0DD7-2648-A51E-B5FF354E9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 Social Media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3489C9E0-840C-4C49-A6C3-9A23E101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A01AE854-AB54-F441-8A81-91673EB0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F5BBFE43-5723-4A4B-8AA3-68719E09C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23</a:t>
            </a:fld>
            <a:endParaRPr lang="en-US" noProof="1"/>
          </a:p>
        </p:txBody>
      </p:sp>
      <p:pic>
        <p:nvPicPr>
          <p:cNvPr id="11" name="Εικόνα 10">
            <a:extLst>
              <a:ext uri="{FF2B5EF4-FFF2-40B4-BE49-F238E27FC236}">
                <a16:creationId xmlns="" xmlns:a16="http://schemas.microsoft.com/office/drawing/2014/main" id="{5C628722-EAED-8E43-9EB0-3988C378C2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945" y="3683206"/>
            <a:ext cx="1040312" cy="412034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="" xmlns:a16="http://schemas.microsoft.com/office/drawing/2014/main" id="{10C19228-C483-554B-A861-A90E6122CF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234" y="1335259"/>
            <a:ext cx="1300903" cy="728506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="" xmlns:a16="http://schemas.microsoft.com/office/drawing/2014/main" id="{512D3204-0610-AF4F-B4F7-BE3EC3032E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945" y="2055878"/>
            <a:ext cx="979977" cy="580604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="" xmlns:a16="http://schemas.microsoft.com/office/drawing/2014/main" id="{22E5E8E3-DA21-8641-8503-D1FAE208A7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944" y="2812430"/>
            <a:ext cx="1423391" cy="722992"/>
          </a:xfrm>
          <a:prstGeom prst="rect">
            <a:avLst/>
          </a:prstGeom>
        </p:spPr>
      </p:pic>
      <p:sp>
        <p:nvSpPr>
          <p:cNvPr id="15" name="Ορθογώνιο 14">
            <a:extLst>
              <a:ext uri="{FF2B5EF4-FFF2-40B4-BE49-F238E27FC236}">
                <a16:creationId xmlns="" xmlns:a16="http://schemas.microsoft.com/office/drawing/2014/main" id="{CEB19AF4-96B8-D64D-A1C8-2CF7CF4A4DBC}"/>
              </a:ext>
            </a:extLst>
          </p:cNvPr>
          <p:cNvSpPr/>
          <p:nvPr/>
        </p:nvSpPr>
        <p:spPr>
          <a:xfrm>
            <a:off x="136188" y="4210522"/>
            <a:ext cx="893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… </a:t>
            </a:r>
            <a:r>
              <a:rPr lang="sr-Latn-ME" b="1" dirty="0" smtClean="0">
                <a:solidFill>
                  <a:srgbClr val="C00000"/>
                </a:solidFill>
              </a:rPr>
              <a:t>i budite u toku sa najnovijim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SMART4ALL </a:t>
            </a:r>
            <a:r>
              <a:rPr lang="sr-Latn-ME" b="1" i="1" dirty="0" smtClean="0">
                <a:solidFill>
                  <a:srgbClr val="C00000"/>
                </a:solidFill>
              </a:rPr>
              <a:t>novostima</a:t>
            </a:r>
            <a:r>
              <a:rPr lang="en-US" b="1" i="1" dirty="0" smtClean="0">
                <a:solidFill>
                  <a:srgbClr val="C00000"/>
                </a:solidFill>
              </a:rPr>
              <a:t>, a</a:t>
            </a:r>
            <a:r>
              <a:rPr lang="sr-Latn-ME" b="1" i="1" dirty="0" smtClean="0">
                <a:solidFill>
                  <a:srgbClr val="C00000"/>
                </a:solidFill>
              </a:rPr>
              <a:t>k</a:t>
            </a:r>
            <a:r>
              <a:rPr lang="en-US" b="1" i="1" dirty="0" err="1" smtClean="0">
                <a:solidFill>
                  <a:srgbClr val="C00000"/>
                </a:solidFill>
              </a:rPr>
              <a:t>tiv</a:t>
            </a:r>
            <a:r>
              <a:rPr lang="sr-Latn-ME" b="1" i="1" dirty="0" smtClean="0">
                <a:solidFill>
                  <a:srgbClr val="C00000"/>
                </a:solidFill>
              </a:rPr>
              <a:t>nos</a:t>
            </a:r>
            <a:r>
              <a:rPr lang="en-US" b="1" i="1" dirty="0" err="1" smtClean="0">
                <a:solidFill>
                  <a:srgbClr val="C00000"/>
                </a:solidFill>
              </a:rPr>
              <a:t>ti</a:t>
            </a:r>
            <a:r>
              <a:rPr lang="sr-Latn-ME" b="1" i="1" dirty="0" smtClean="0">
                <a:solidFill>
                  <a:srgbClr val="C00000"/>
                </a:solidFill>
              </a:rPr>
              <a:t>ma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&amp; </a:t>
            </a:r>
            <a:r>
              <a:rPr lang="sr-Latn-ME" b="1" i="1" dirty="0" smtClean="0">
                <a:solidFill>
                  <a:srgbClr val="C00000"/>
                </a:solidFill>
              </a:rPr>
              <a:t>mogućnostima za </a:t>
            </a:r>
            <a:r>
              <a:rPr lang="en-US" b="1" i="1" dirty="0" smtClean="0">
                <a:solidFill>
                  <a:srgbClr val="C00000"/>
                </a:solidFill>
              </a:rPr>
              <a:t>f</a:t>
            </a:r>
            <a:r>
              <a:rPr lang="sr-Latn-ME" b="1" i="1" dirty="0" smtClean="0">
                <a:solidFill>
                  <a:srgbClr val="C00000"/>
                </a:solidFill>
              </a:rPr>
              <a:t>i</a:t>
            </a:r>
            <a:r>
              <a:rPr lang="en-US" b="1" i="1" dirty="0" smtClean="0">
                <a:solidFill>
                  <a:srgbClr val="C00000"/>
                </a:solidFill>
              </a:rPr>
              <a:t>n</a:t>
            </a:r>
            <a:r>
              <a:rPr lang="sr-Latn-ME" b="1" i="1" dirty="0" smtClean="0">
                <a:solidFill>
                  <a:srgbClr val="C00000"/>
                </a:solidFill>
              </a:rPr>
              <a:t>ans</a:t>
            </a:r>
            <a:r>
              <a:rPr lang="en-US" b="1" i="1" dirty="0" err="1" smtClean="0">
                <a:solidFill>
                  <a:srgbClr val="C00000"/>
                </a:solidFill>
              </a:rPr>
              <a:t>i</a:t>
            </a:r>
            <a:r>
              <a:rPr lang="sr-Latn-ME" b="1" i="1" dirty="0" smtClean="0">
                <a:solidFill>
                  <a:srgbClr val="C00000"/>
                </a:solidFill>
              </a:rPr>
              <a:t>ra</a:t>
            </a:r>
            <a:r>
              <a:rPr lang="en-US" b="1" i="1" dirty="0" smtClean="0">
                <a:solidFill>
                  <a:srgbClr val="C00000"/>
                </a:solidFill>
              </a:rPr>
              <a:t>n</a:t>
            </a:r>
            <a:r>
              <a:rPr lang="sr-Latn-ME" b="1" i="1" dirty="0" smtClean="0">
                <a:solidFill>
                  <a:srgbClr val="C00000"/>
                </a:solidFill>
              </a:rPr>
              <a:t>je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!</a:t>
            </a:r>
            <a:endParaRPr lang="el-GR" b="1" i="1" dirty="0">
              <a:solidFill>
                <a:srgbClr val="C00000"/>
              </a:solidFill>
            </a:endParaRPr>
          </a:p>
        </p:txBody>
      </p:sp>
      <p:sp>
        <p:nvSpPr>
          <p:cNvPr id="18" name="Ορθογώνιο 17">
            <a:extLst>
              <a:ext uri="{FF2B5EF4-FFF2-40B4-BE49-F238E27FC236}">
                <a16:creationId xmlns="" xmlns:a16="http://schemas.microsoft.com/office/drawing/2014/main" id="{ED3895AE-B886-C240-8B60-C3928F56F1B7}"/>
              </a:ext>
            </a:extLst>
          </p:cNvPr>
          <p:cNvSpPr/>
          <p:nvPr/>
        </p:nvSpPr>
        <p:spPr>
          <a:xfrm>
            <a:off x="136187" y="880593"/>
            <a:ext cx="3106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2400" b="1" dirty="0" smtClean="0"/>
              <a:t>Pratite</a:t>
            </a:r>
            <a:r>
              <a:rPr lang="en-US" sz="2400" b="1" dirty="0" smtClean="0"/>
              <a:t> </a:t>
            </a:r>
            <a:r>
              <a:rPr lang="en-US" sz="2400" b="1" dirty="0"/>
              <a:t>SMART4ALL </a:t>
            </a:r>
            <a:r>
              <a:rPr lang="sr-Latn-ME" sz="2400" b="1" dirty="0" smtClean="0"/>
              <a:t>na</a:t>
            </a:r>
            <a:r>
              <a:rPr lang="en-US" sz="2400" b="1" dirty="0" smtClean="0"/>
              <a:t>:</a:t>
            </a:r>
            <a:endParaRPr lang="en-US" sz="2400" b="1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="" xmlns:a16="http://schemas.microsoft.com/office/drawing/2014/main" id="{17DD0AEB-B54C-EE4F-AE89-D7DC1A7B881E}"/>
              </a:ext>
            </a:extLst>
          </p:cNvPr>
          <p:cNvSpPr/>
          <p:nvPr/>
        </p:nvSpPr>
        <p:spPr>
          <a:xfrm>
            <a:off x="2157953" y="1569901"/>
            <a:ext cx="4484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hlinkClick r:id="rId6"/>
              </a:rPr>
              <a:t>https://www.linkedin.com/groups/12369183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20" name="Ορθογώνιο 19">
            <a:extLst>
              <a:ext uri="{FF2B5EF4-FFF2-40B4-BE49-F238E27FC236}">
                <a16:creationId xmlns="" xmlns:a16="http://schemas.microsoft.com/office/drawing/2014/main" id="{2AF1A2C3-512D-3E47-B3D5-0C09089F83C6}"/>
              </a:ext>
            </a:extLst>
          </p:cNvPr>
          <p:cNvSpPr/>
          <p:nvPr/>
        </p:nvSpPr>
        <p:spPr>
          <a:xfrm>
            <a:off x="2157953" y="2182562"/>
            <a:ext cx="3154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hlinkClick r:id="rId7"/>
              </a:rPr>
              <a:t>https://twitter.com/Smart_4All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21" name="Ορθογώνιο 20">
            <a:extLst>
              <a:ext uri="{FF2B5EF4-FFF2-40B4-BE49-F238E27FC236}">
                <a16:creationId xmlns="" xmlns:a16="http://schemas.microsoft.com/office/drawing/2014/main" id="{E03FF988-925C-5448-B601-4573833921CA}"/>
              </a:ext>
            </a:extLst>
          </p:cNvPr>
          <p:cNvSpPr/>
          <p:nvPr/>
        </p:nvSpPr>
        <p:spPr>
          <a:xfrm>
            <a:off x="2157195" y="2946292"/>
            <a:ext cx="5339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hlinkClick r:id="rId8"/>
              </a:rPr>
              <a:t>https://www.facebook.com/SMART4ALL.Project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23" name="Ορθογώνιο 22">
            <a:extLst>
              <a:ext uri="{FF2B5EF4-FFF2-40B4-BE49-F238E27FC236}">
                <a16:creationId xmlns="" xmlns:a16="http://schemas.microsoft.com/office/drawing/2014/main" id="{F1318A35-B27B-474F-8A84-9069DD2C6261}"/>
              </a:ext>
            </a:extLst>
          </p:cNvPr>
          <p:cNvSpPr/>
          <p:nvPr/>
        </p:nvSpPr>
        <p:spPr>
          <a:xfrm>
            <a:off x="2157953" y="3683206"/>
            <a:ext cx="6415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  <a:hlinkClick r:id="rId9"/>
              </a:rPr>
              <a:t>https://www.youtube.com/channel/UCwmSl9LCl2vNBO-3k75dvJA</a:t>
            </a:r>
            <a:endParaRPr lang="en-US" dirty="0">
              <a:solidFill>
                <a:srgbClr val="0000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122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92E658F5-4F9D-E642-8DF2-0A4176D5C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SMART</a:t>
            </a:r>
            <a:r>
              <a:rPr lang="en-US" dirty="0">
                <a:solidFill>
                  <a:srgbClr val="FFC116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4</a:t>
            </a:r>
            <a:r>
              <a:rPr lang="en-US" dirty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ALL 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k</a:t>
            </a:r>
            <a:r>
              <a:rPr lang="en-US" dirty="0" err="1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onta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k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t o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sobe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4CCDAA82-C683-D244-B9EA-60956EAC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CBF5FC49-385E-4F4B-A39A-79264816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81B3EC77-007E-F247-A1D1-9BA7B36E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24</a:t>
            </a:fld>
            <a:endParaRPr lang="en-US" noProof="1"/>
          </a:p>
        </p:txBody>
      </p:sp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96CB2CBD-82BD-F54E-B627-BC7C8BF750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28709" y="1960333"/>
            <a:ext cx="164524" cy="16452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="" xmlns:a16="http://schemas.microsoft.com/office/drawing/2014/main" id="{FF4C8C27-9735-AF40-B01D-151B46E95E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10" y="1194903"/>
            <a:ext cx="882629" cy="982031"/>
          </a:xfrm>
          <a:prstGeom prst="rect">
            <a:avLst/>
          </a:prstGeom>
        </p:spPr>
      </p:pic>
      <p:sp>
        <p:nvSpPr>
          <p:cNvPr id="14" name="Ορθογώνιο 13">
            <a:extLst>
              <a:ext uri="{FF2B5EF4-FFF2-40B4-BE49-F238E27FC236}">
                <a16:creationId xmlns="" xmlns:a16="http://schemas.microsoft.com/office/drawing/2014/main" id="{D5DF5C84-698A-2247-9B66-C60814EE9F67}"/>
              </a:ext>
            </a:extLst>
          </p:cNvPr>
          <p:cNvSpPr/>
          <p:nvPr/>
        </p:nvSpPr>
        <p:spPr>
          <a:xfrm>
            <a:off x="1386748" y="1906222"/>
            <a:ext cx="1416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voros@uop.gr</a:t>
            </a:r>
            <a:endParaRPr lang="en-US" sz="1200" dirty="0"/>
          </a:p>
        </p:txBody>
      </p:sp>
      <p:sp>
        <p:nvSpPr>
          <p:cNvPr id="25" name="Ορθογώνιο 24">
            <a:extLst>
              <a:ext uri="{FF2B5EF4-FFF2-40B4-BE49-F238E27FC236}">
                <a16:creationId xmlns="" xmlns:a16="http://schemas.microsoft.com/office/drawing/2014/main" id="{FDF09360-3CE3-344B-8F3D-04C65D54CEBD}"/>
              </a:ext>
            </a:extLst>
          </p:cNvPr>
          <p:cNvSpPr/>
          <p:nvPr/>
        </p:nvSpPr>
        <p:spPr>
          <a:xfrm>
            <a:off x="238110" y="737137"/>
            <a:ext cx="2696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Project Coordinator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27" name="Θέση περιεχομένου 1">
            <a:extLst>
              <a:ext uri="{FF2B5EF4-FFF2-40B4-BE49-F238E27FC236}">
                <a16:creationId xmlns="" xmlns:a16="http://schemas.microsoft.com/office/drawing/2014/main" id="{4FAF20B6-30FB-4D4C-B3E5-D34C956B2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442" y="1176759"/>
            <a:ext cx="1902187" cy="7185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Prof. Nikolaos </a:t>
            </a:r>
            <a:r>
              <a:rPr lang="en-US" sz="1400" dirty="0" err="1"/>
              <a:t>Voros</a:t>
            </a:r>
            <a:endParaRPr lang="en-US" sz="1400" dirty="0"/>
          </a:p>
          <a:p>
            <a:pPr marL="0" indent="0">
              <a:buNone/>
            </a:pPr>
            <a:r>
              <a:rPr lang="en-US" sz="1200" b="0" dirty="0"/>
              <a:t>University of Peloponnese, Greece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7B3D13DA-B3ED-C040-A66D-6EFE337F1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734" y="1214359"/>
            <a:ext cx="840580" cy="929954"/>
          </a:xfrm>
          <a:prstGeom prst="rect">
            <a:avLst/>
          </a:prstGeom>
        </p:spPr>
      </p:pic>
      <p:pic>
        <p:nvPicPr>
          <p:cNvPr id="65" name="Εικόνα 64">
            <a:extLst>
              <a:ext uri="{FF2B5EF4-FFF2-40B4-BE49-F238E27FC236}">
                <a16:creationId xmlns="" xmlns:a16="http://schemas.microsoft.com/office/drawing/2014/main" id="{79279757-BF40-5D42-818E-7DFA36CD8E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79534" y="1927908"/>
            <a:ext cx="164524" cy="164524"/>
          </a:xfrm>
          <a:prstGeom prst="rect">
            <a:avLst/>
          </a:prstGeom>
        </p:spPr>
      </p:pic>
      <p:sp>
        <p:nvSpPr>
          <p:cNvPr id="67" name="Ορθογώνιο 66">
            <a:extLst>
              <a:ext uri="{FF2B5EF4-FFF2-40B4-BE49-F238E27FC236}">
                <a16:creationId xmlns="" xmlns:a16="http://schemas.microsoft.com/office/drawing/2014/main" id="{D146FE57-F52F-0940-B997-D05C02F8E8A4}"/>
              </a:ext>
            </a:extLst>
          </p:cNvPr>
          <p:cNvSpPr/>
          <p:nvPr/>
        </p:nvSpPr>
        <p:spPr>
          <a:xfrm>
            <a:off x="4437573" y="1873797"/>
            <a:ext cx="1416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huebner@b-tu.de</a:t>
            </a:r>
            <a:endParaRPr lang="en-US" sz="1200" dirty="0"/>
          </a:p>
        </p:txBody>
      </p:sp>
      <p:sp>
        <p:nvSpPr>
          <p:cNvPr id="68" name="Ορθογώνιο 67">
            <a:extLst>
              <a:ext uri="{FF2B5EF4-FFF2-40B4-BE49-F238E27FC236}">
                <a16:creationId xmlns="" xmlns:a16="http://schemas.microsoft.com/office/drawing/2014/main" id="{A8ADF4A6-20E6-3C40-A7BF-4C99022F9252}"/>
              </a:ext>
            </a:extLst>
          </p:cNvPr>
          <p:cNvSpPr/>
          <p:nvPr/>
        </p:nvSpPr>
        <p:spPr>
          <a:xfrm>
            <a:off x="3273734" y="737137"/>
            <a:ext cx="2696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Central Europe Contact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69" name="Θέση περιεχομένου 1">
            <a:extLst>
              <a:ext uri="{FF2B5EF4-FFF2-40B4-BE49-F238E27FC236}">
                <a16:creationId xmlns="" xmlns:a16="http://schemas.microsoft.com/office/drawing/2014/main" id="{FD31DF58-6B3A-4046-92D9-212391BB0B86}"/>
              </a:ext>
            </a:extLst>
          </p:cNvPr>
          <p:cNvSpPr txBox="1">
            <a:spLocks/>
          </p:cNvSpPr>
          <p:nvPr/>
        </p:nvSpPr>
        <p:spPr>
          <a:xfrm>
            <a:off x="4169810" y="1170557"/>
            <a:ext cx="1902187" cy="71852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Prof. Michael Huebner</a:t>
            </a:r>
          </a:p>
          <a:p>
            <a:pPr marL="0" indent="0">
              <a:buNone/>
            </a:pPr>
            <a:r>
              <a:rPr lang="en-US" sz="1200" b="0" dirty="0"/>
              <a:t>Brandenburg University of Technology, Germany</a:t>
            </a:r>
          </a:p>
        </p:txBody>
      </p:sp>
      <p:pic>
        <p:nvPicPr>
          <p:cNvPr id="71" name="Εικόνα 70">
            <a:extLst>
              <a:ext uri="{FF2B5EF4-FFF2-40B4-BE49-F238E27FC236}">
                <a16:creationId xmlns="" xmlns:a16="http://schemas.microsoft.com/office/drawing/2014/main" id="{FC5216FD-1F90-CD4D-8159-0A7D0E3575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59359" y="1973303"/>
            <a:ext cx="164524" cy="164524"/>
          </a:xfrm>
          <a:prstGeom prst="rect">
            <a:avLst/>
          </a:prstGeom>
        </p:spPr>
      </p:pic>
      <p:sp>
        <p:nvSpPr>
          <p:cNvPr id="72" name="Ορθογώνιο 71">
            <a:extLst>
              <a:ext uri="{FF2B5EF4-FFF2-40B4-BE49-F238E27FC236}">
                <a16:creationId xmlns="" xmlns:a16="http://schemas.microsoft.com/office/drawing/2014/main" id="{4334C5D8-81BE-C14A-8A11-3305ED5E97E4}"/>
              </a:ext>
            </a:extLst>
          </p:cNvPr>
          <p:cNvSpPr/>
          <p:nvPr/>
        </p:nvSpPr>
        <p:spPr>
          <a:xfrm>
            <a:off x="7417398" y="1919192"/>
            <a:ext cx="1416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feher@mit.bme.hu</a:t>
            </a:r>
            <a:endParaRPr lang="en-US" sz="1200" dirty="0"/>
          </a:p>
        </p:txBody>
      </p:sp>
      <p:sp>
        <p:nvSpPr>
          <p:cNvPr id="73" name="Ορθογώνιο 72">
            <a:extLst>
              <a:ext uri="{FF2B5EF4-FFF2-40B4-BE49-F238E27FC236}">
                <a16:creationId xmlns="" xmlns:a16="http://schemas.microsoft.com/office/drawing/2014/main" id="{334F5DB6-CD9D-FF49-8EFA-17C53B4F9E0D}"/>
              </a:ext>
            </a:extLst>
          </p:cNvPr>
          <p:cNvSpPr/>
          <p:nvPr/>
        </p:nvSpPr>
        <p:spPr>
          <a:xfrm>
            <a:off x="6213217" y="724637"/>
            <a:ext cx="27427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East Europe Contact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74" name="Θέση περιεχομένου 1">
            <a:extLst>
              <a:ext uri="{FF2B5EF4-FFF2-40B4-BE49-F238E27FC236}">
                <a16:creationId xmlns="" xmlns:a16="http://schemas.microsoft.com/office/drawing/2014/main" id="{46739616-69D4-FD4C-9B27-D813BE45BC66}"/>
              </a:ext>
            </a:extLst>
          </p:cNvPr>
          <p:cNvSpPr txBox="1">
            <a:spLocks/>
          </p:cNvSpPr>
          <p:nvPr/>
        </p:nvSpPr>
        <p:spPr>
          <a:xfrm>
            <a:off x="7169261" y="1104616"/>
            <a:ext cx="1902187" cy="71852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Prof. Bela </a:t>
            </a:r>
            <a:r>
              <a:rPr lang="en-US" sz="1400" dirty="0" err="1"/>
              <a:t>Feher</a:t>
            </a:r>
            <a:endParaRPr lang="en-US" sz="1400" dirty="0"/>
          </a:p>
          <a:p>
            <a:pPr marL="0" indent="0">
              <a:buNone/>
            </a:pPr>
            <a:r>
              <a:rPr lang="en-US" sz="1200" b="0" dirty="0"/>
              <a:t>Budapest University of Technology and Economics, Hungary</a:t>
            </a:r>
          </a:p>
          <a:p>
            <a:pPr marL="0" indent="0">
              <a:buNone/>
            </a:pPr>
            <a:endParaRPr lang="en-US" sz="1200" b="0" dirty="0"/>
          </a:p>
        </p:txBody>
      </p:sp>
      <p:pic>
        <p:nvPicPr>
          <p:cNvPr id="80" name="Εικόνα 79">
            <a:extLst>
              <a:ext uri="{FF2B5EF4-FFF2-40B4-BE49-F238E27FC236}">
                <a16:creationId xmlns="" xmlns:a16="http://schemas.microsoft.com/office/drawing/2014/main" id="{2EDE9C45-3E37-8B44-9D0F-F30467C247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25371" y="3547795"/>
            <a:ext cx="164524" cy="164524"/>
          </a:xfrm>
          <a:prstGeom prst="rect">
            <a:avLst/>
          </a:prstGeom>
        </p:spPr>
      </p:pic>
      <p:sp>
        <p:nvSpPr>
          <p:cNvPr id="81" name="Ορθογώνιο 80">
            <a:extLst>
              <a:ext uri="{FF2B5EF4-FFF2-40B4-BE49-F238E27FC236}">
                <a16:creationId xmlns="" xmlns:a16="http://schemas.microsoft.com/office/drawing/2014/main" id="{10F7312A-05EC-1648-9BD5-62860523B534}"/>
              </a:ext>
            </a:extLst>
          </p:cNvPr>
          <p:cNvSpPr/>
          <p:nvPr/>
        </p:nvSpPr>
        <p:spPr>
          <a:xfrm>
            <a:off x="2483410" y="3493684"/>
            <a:ext cx="1416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stox@ac.me</a:t>
            </a:r>
            <a:endParaRPr lang="en-US" sz="1200" dirty="0"/>
          </a:p>
        </p:txBody>
      </p:sp>
      <p:sp>
        <p:nvSpPr>
          <p:cNvPr id="82" name="Ορθογώνιο 81">
            <a:extLst>
              <a:ext uri="{FF2B5EF4-FFF2-40B4-BE49-F238E27FC236}">
                <a16:creationId xmlns="" xmlns:a16="http://schemas.microsoft.com/office/drawing/2014/main" id="{D9E7C480-88E2-AC4B-AEE1-7FC75CF7A7D5}"/>
              </a:ext>
            </a:extLst>
          </p:cNvPr>
          <p:cNvSpPr/>
          <p:nvPr/>
        </p:nvSpPr>
        <p:spPr>
          <a:xfrm>
            <a:off x="1256703" y="2279674"/>
            <a:ext cx="2913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Balkan Contacts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83" name="Θέση περιεχομένου 1">
            <a:extLst>
              <a:ext uri="{FF2B5EF4-FFF2-40B4-BE49-F238E27FC236}">
                <a16:creationId xmlns="" xmlns:a16="http://schemas.microsoft.com/office/drawing/2014/main" id="{42C12DA2-EC32-164A-AACD-3A00A25C811E}"/>
              </a:ext>
            </a:extLst>
          </p:cNvPr>
          <p:cNvSpPr txBox="1">
            <a:spLocks/>
          </p:cNvSpPr>
          <p:nvPr/>
        </p:nvSpPr>
        <p:spPr>
          <a:xfrm>
            <a:off x="2230887" y="2663717"/>
            <a:ext cx="2082517" cy="71852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Prof. Radovan </a:t>
            </a:r>
            <a:r>
              <a:rPr lang="en-US" sz="1400" dirty="0" err="1"/>
              <a:t>Stojanovic</a:t>
            </a:r>
            <a:endParaRPr lang="en-US" sz="1400" dirty="0"/>
          </a:p>
          <a:p>
            <a:pPr marL="0" indent="0">
              <a:buNone/>
            </a:pPr>
            <a:r>
              <a:rPr lang="en-US" sz="1200" b="0" dirty="0"/>
              <a:t>Mediterranean Excellence in Computing and Ontology, Montenegro</a:t>
            </a:r>
          </a:p>
          <a:p>
            <a:pPr marL="0" indent="0">
              <a:buNone/>
            </a:pPr>
            <a:endParaRPr lang="en-US" sz="1200" b="0" dirty="0"/>
          </a:p>
        </p:txBody>
      </p:sp>
      <p:pic>
        <p:nvPicPr>
          <p:cNvPr id="12" name="Εικόνα 11">
            <a:extLst>
              <a:ext uri="{FF2B5EF4-FFF2-40B4-BE49-F238E27FC236}">
                <a16:creationId xmlns="" xmlns:a16="http://schemas.microsoft.com/office/drawing/2014/main" id="{CCFB91DB-114A-AC44-BE1D-6106E01675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422" y="3840142"/>
            <a:ext cx="903743" cy="901181"/>
          </a:xfrm>
          <a:prstGeom prst="rect">
            <a:avLst/>
          </a:prstGeom>
        </p:spPr>
      </p:pic>
      <p:pic>
        <p:nvPicPr>
          <p:cNvPr id="90" name="Εικόνα 89">
            <a:extLst>
              <a:ext uri="{FF2B5EF4-FFF2-40B4-BE49-F238E27FC236}">
                <a16:creationId xmlns="" xmlns:a16="http://schemas.microsoft.com/office/drawing/2014/main" id="{BB724579-31F3-1B4A-9439-E7EBB1245D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03229" y="4547209"/>
            <a:ext cx="164524" cy="164524"/>
          </a:xfrm>
          <a:prstGeom prst="rect">
            <a:avLst/>
          </a:prstGeom>
        </p:spPr>
      </p:pic>
      <p:sp>
        <p:nvSpPr>
          <p:cNvPr id="92" name="Ορθογώνιο 91">
            <a:extLst>
              <a:ext uri="{FF2B5EF4-FFF2-40B4-BE49-F238E27FC236}">
                <a16:creationId xmlns="" xmlns:a16="http://schemas.microsoft.com/office/drawing/2014/main" id="{967D27DE-892D-9740-B4B2-A8E8767CC109}"/>
              </a:ext>
            </a:extLst>
          </p:cNvPr>
          <p:cNvSpPr/>
          <p:nvPr/>
        </p:nvSpPr>
        <p:spPr>
          <a:xfrm>
            <a:off x="2461268" y="4493098"/>
            <a:ext cx="16169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betim.cico@gmail.com</a:t>
            </a:r>
            <a:endParaRPr lang="en-US" sz="1200" dirty="0"/>
          </a:p>
        </p:txBody>
      </p:sp>
      <p:sp>
        <p:nvSpPr>
          <p:cNvPr id="94" name="Θέση περιεχομένου 1">
            <a:extLst>
              <a:ext uri="{FF2B5EF4-FFF2-40B4-BE49-F238E27FC236}">
                <a16:creationId xmlns="" xmlns:a16="http://schemas.microsoft.com/office/drawing/2014/main" id="{286B37A5-16BC-0249-B288-A09A3DEF2E96}"/>
              </a:ext>
            </a:extLst>
          </p:cNvPr>
          <p:cNvSpPr txBox="1">
            <a:spLocks/>
          </p:cNvSpPr>
          <p:nvPr/>
        </p:nvSpPr>
        <p:spPr>
          <a:xfrm>
            <a:off x="2180165" y="3831279"/>
            <a:ext cx="1902187" cy="71852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Prof. </a:t>
            </a:r>
            <a:r>
              <a:rPr lang="en-US" sz="1400" dirty="0" err="1"/>
              <a:t>Betim</a:t>
            </a:r>
            <a:r>
              <a:rPr lang="en-US" sz="1400" dirty="0"/>
              <a:t> </a:t>
            </a:r>
            <a:r>
              <a:rPr lang="en-US" sz="1400" dirty="0" err="1"/>
              <a:t>Cico</a:t>
            </a:r>
            <a:endParaRPr lang="en-US" sz="1400" dirty="0"/>
          </a:p>
          <a:p>
            <a:pPr marL="0" indent="0">
              <a:buNone/>
            </a:pPr>
            <a:r>
              <a:rPr lang="en-US" sz="1200" b="0" dirty="0"/>
              <a:t>Metropolitan Tirana University, Albania</a:t>
            </a:r>
          </a:p>
        </p:txBody>
      </p:sp>
      <p:pic>
        <p:nvPicPr>
          <p:cNvPr id="15" name="Εικόνα 14">
            <a:extLst>
              <a:ext uri="{FF2B5EF4-FFF2-40B4-BE49-F238E27FC236}">
                <a16:creationId xmlns="" xmlns:a16="http://schemas.microsoft.com/office/drawing/2014/main" id="{1B779AAF-E47A-9E4D-9FF8-0455F0F638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699" y="2683805"/>
            <a:ext cx="823107" cy="932014"/>
          </a:xfrm>
          <a:prstGeom prst="rect">
            <a:avLst/>
          </a:prstGeom>
        </p:spPr>
      </p:pic>
      <p:pic>
        <p:nvPicPr>
          <p:cNvPr id="101" name="Εικόνα 100">
            <a:extLst>
              <a:ext uri="{FF2B5EF4-FFF2-40B4-BE49-F238E27FC236}">
                <a16:creationId xmlns="" xmlns:a16="http://schemas.microsoft.com/office/drawing/2014/main" id="{3E2EDC52-474D-A249-879A-7708D65946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880840" y="3442041"/>
            <a:ext cx="164524" cy="164524"/>
          </a:xfrm>
          <a:prstGeom prst="rect">
            <a:avLst/>
          </a:prstGeom>
        </p:spPr>
      </p:pic>
      <p:sp>
        <p:nvSpPr>
          <p:cNvPr id="102" name="Ορθογώνιο 101">
            <a:extLst>
              <a:ext uri="{FF2B5EF4-FFF2-40B4-BE49-F238E27FC236}">
                <a16:creationId xmlns="" xmlns:a16="http://schemas.microsoft.com/office/drawing/2014/main" id="{752911B0-C170-3F40-A888-0F21B1CC5B5C}"/>
              </a:ext>
            </a:extLst>
          </p:cNvPr>
          <p:cNvSpPr/>
          <p:nvPr/>
        </p:nvSpPr>
        <p:spPr>
          <a:xfrm>
            <a:off x="6038879" y="3387930"/>
            <a:ext cx="14161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pblanes@ai2.upv.es</a:t>
            </a:r>
          </a:p>
        </p:txBody>
      </p:sp>
      <p:sp>
        <p:nvSpPr>
          <p:cNvPr id="103" name="Ορθογώνιο 102">
            <a:extLst>
              <a:ext uri="{FF2B5EF4-FFF2-40B4-BE49-F238E27FC236}">
                <a16:creationId xmlns="" xmlns:a16="http://schemas.microsoft.com/office/drawing/2014/main" id="{9C1EBEFF-E682-1241-8276-110CC924FCDC}"/>
              </a:ext>
            </a:extLst>
          </p:cNvPr>
          <p:cNvSpPr/>
          <p:nvPr/>
        </p:nvSpPr>
        <p:spPr>
          <a:xfrm>
            <a:off x="4875040" y="2283695"/>
            <a:ext cx="27925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South Europe Contacts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104" name="Θέση περιεχομένου 1">
            <a:extLst>
              <a:ext uri="{FF2B5EF4-FFF2-40B4-BE49-F238E27FC236}">
                <a16:creationId xmlns="" xmlns:a16="http://schemas.microsoft.com/office/drawing/2014/main" id="{BCA512F9-AA87-B642-B8E0-EE1C914B6534}"/>
              </a:ext>
            </a:extLst>
          </p:cNvPr>
          <p:cNvSpPr txBox="1">
            <a:spLocks/>
          </p:cNvSpPr>
          <p:nvPr/>
        </p:nvSpPr>
        <p:spPr>
          <a:xfrm>
            <a:off x="5771115" y="2679784"/>
            <a:ext cx="1902187" cy="71852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Prof. </a:t>
            </a:r>
            <a:r>
              <a:rPr lang="en-US" sz="1400" dirty="0" err="1"/>
              <a:t>Fransisco</a:t>
            </a:r>
            <a:r>
              <a:rPr lang="en-US" sz="1400" dirty="0"/>
              <a:t> Blanes</a:t>
            </a:r>
          </a:p>
          <a:p>
            <a:pPr marL="0" indent="0">
              <a:buNone/>
            </a:pPr>
            <a:r>
              <a:rPr lang="en-US" sz="1200" b="0" dirty="0"/>
              <a:t>Polytechnic University of Valencia, Spain</a:t>
            </a:r>
          </a:p>
        </p:txBody>
      </p:sp>
      <p:pic>
        <p:nvPicPr>
          <p:cNvPr id="106" name="Εικόνα 105">
            <a:extLst>
              <a:ext uri="{FF2B5EF4-FFF2-40B4-BE49-F238E27FC236}">
                <a16:creationId xmlns="" xmlns:a16="http://schemas.microsoft.com/office/drawing/2014/main" id="{BE0A0D82-ADCC-7F49-BEFF-4123C06CCD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867376" y="4573061"/>
            <a:ext cx="164524" cy="164524"/>
          </a:xfrm>
          <a:prstGeom prst="rect">
            <a:avLst/>
          </a:prstGeom>
        </p:spPr>
      </p:pic>
      <p:sp>
        <p:nvSpPr>
          <p:cNvPr id="107" name="Ορθογώνιο 106">
            <a:extLst>
              <a:ext uri="{FF2B5EF4-FFF2-40B4-BE49-F238E27FC236}">
                <a16:creationId xmlns="" xmlns:a16="http://schemas.microsoft.com/office/drawing/2014/main" id="{E35A7A65-0730-0444-9A61-91C24E59218E}"/>
              </a:ext>
            </a:extLst>
          </p:cNvPr>
          <p:cNvSpPr/>
          <p:nvPr/>
        </p:nvSpPr>
        <p:spPr>
          <a:xfrm>
            <a:off x="6025415" y="4518950"/>
            <a:ext cx="17914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troulos@praxinetwork.gr</a:t>
            </a:r>
            <a:endParaRPr lang="en-US" sz="1200" dirty="0"/>
          </a:p>
        </p:txBody>
      </p:sp>
      <p:sp>
        <p:nvSpPr>
          <p:cNvPr id="108" name="Θέση περιεχομένου 1">
            <a:extLst>
              <a:ext uri="{FF2B5EF4-FFF2-40B4-BE49-F238E27FC236}">
                <a16:creationId xmlns="" xmlns:a16="http://schemas.microsoft.com/office/drawing/2014/main" id="{5AD1442C-9DF8-284A-9069-D6C80D4E99ED}"/>
              </a:ext>
            </a:extLst>
          </p:cNvPr>
          <p:cNvSpPr txBox="1">
            <a:spLocks/>
          </p:cNvSpPr>
          <p:nvPr/>
        </p:nvSpPr>
        <p:spPr>
          <a:xfrm>
            <a:off x="5765398" y="3840143"/>
            <a:ext cx="1902187" cy="71852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err="1"/>
              <a:t>Dr</a:t>
            </a:r>
            <a:r>
              <a:rPr lang="en-US" sz="1400" dirty="0"/>
              <a:t> Kostas </a:t>
            </a:r>
            <a:r>
              <a:rPr lang="en-US" sz="1400" dirty="0" err="1"/>
              <a:t>Troulos</a:t>
            </a:r>
            <a:endParaRPr lang="en-US" sz="1400" dirty="0"/>
          </a:p>
          <a:p>
            <a:pPr marL="0" indent="0">
              <a:buNone/>
            </a:pPr>
            <a:r>
              <a:rPr lang="en-US" sz="1200" b="0" dirty="0"/>
              <a:t>PRAXI Network, </a:t>
            </a:r>
            <a:br>
              <a:rPr lang="en-US" sz="1200" b="0" dirty="0"/>
            </a:br>
            <a:r>
              <a:rPr lang="en-US" sz="1200" b="0" dirty="0"/>
              <a:t>Greece</a:t>
            </a:r>
          </a:p>
        </p:txBody>
      </p:sp>
      <p:pic>
        <p:nvPicPr>
          <p:cNvPr id="109" name="Εικόνα 108">
            <a:extLst>
              <a:ext uri="{FF2B5EF4-FFF2-40B4-BE49-F238E27FC236}">
                <a16:creationId xmlns="" xmlns:a16="http://schemas.microsoft.com/office/drawing/2014/main" id="{9AE286C1-F371-ED49-85A3-A855AF0C6C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4982" y="3834988"/>
            <a:ext cx="876133" cy="950516"/>
          </a:xfrm>
          <a:prstGeom prst="rect">
            <a:avLst/>
          </a:prstGeom>
        </p:spPr>
      </p:pic>
      <p:pic>
        <p:nvPicPr>
          <p:cNvPr id="1026" name="Picture 2" descr="No alternative text description for this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76" y="1162224"/>
            <a:ext cx="1210366" cy="91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gdb.voanews.com/F603EF8B-DEB9-42CD-A9D1-BFD194AB5E7F_w1597_n_r1_s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76" t="19587" r="15794" b="22470"/>
          <a:stretch/>
        </p:blipFill>
        <p:spPr bwMode="auto">
          <a:xfrm>
            <a:off x="1149618" y="2612516"/>
            <a:ext cx="1019912" cy="107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8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A230A247-424C-EE43-B8F5-F86D9FE2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Hvala na pažnji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– </a:t>
            </a:r>
            <a:r>
              <a:rPr lang="sr-Latn-ME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Pitanja</a:t>
            </a:r>
            <a:r>
              <a:rPr lang="en-US" dirty="0" smtClean="0">
                <a:solidFill>
                  <a:srgbClr val="06405A"/>
                </a:solidFill>
                <a:effectLst>
                  <a:outerShdw blurRad="50800" dist="50800" dir="5400000" sx="0" sy="0" algn="ctr">
                    <a:srgbClr val="06405A"/>
                  </a:outerShdw>
                </a:effectLst>
              </a:rPr>
              <a:t>?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4ECD66B5-7098-534B-8FD9-109A9AA7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16 November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B200F1D2-A7EF-CC47-B68D-0156A522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A9128B88-0CF4-5749-AD7C-F2F4A2EC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25</a:t>
            </a:fld>
            <a:endParaRPr lang="en-US" noProof="1"/>
          </a:p>
        </p:txBody>
      </p:sp>
      <p:grpSp>
        <p:nvGrpSpPr>
          <p:cNvPr id="10" name="Ομάδα 9">
            <a:extLst>
              <a:ext uri="{FF2B5EF4-FFF2-40B4-BE49-F238E27FC236}">
                <a16:creationId xmlns="" xmlns:a16="http://schemas.microsoft.com/office/drawing/2014/main" id="{D8E6139D-88B5-C243-858A-A2B67736BD09}"/>
              </a:ext>
            </a:extLst>
          </p:cNvPr>
          <p:cNvGrpSpPr/>
          <p:nvPr/>
        </p:nvGrpSpPr>
        <p:grpSpPr>
          <a:xfrm>
            <a:off x="2328531" y="982370"/>
            <a:ext cx="4156576" cy="3475518"/>
            <a:chOff x="2328531" y="906339"/>
            <a:chExt cx="4156576" cy="3475518"/>
          </a:xfrm>
        </p:grpSpPr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6793B46C-0212-1B46-B3FF-3E1A78F0E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7540" y="3260433"/>
              <a:ext cx="1094791" cy="1121424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C3EA3AA2-361E-D241-9399-2D37919DE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8531" y="906339"/>
              <a:ext cx="4156576" cy="3296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880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7403</TotalTime>
  <Words>1512</Words>
  <Application>Microsoft Office PowerPoint</Application>
  <PresentationFormat>On-screen Show (16:9)</PresentationFormat>
  <Paragraphs>247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Times New Roman</vt:lpstr>
      <vt:lpstr>Wingdings</vt:lpstr>
      <vt:lpstr>Calibri</vt:lpstr>
      <vt:lpstr>Helvetica</vt:lpstr>
      <vt:lpstr>Office Theme</vt:lpstr>
      <vt:lpstr>Predstavljanje SMART4ALL Projekta</vt:lpstr>
      <vt:lpstr>SMART4ALL projekat</vt:lpstr>
      <vt:lpstr>SMART4ALL poster</vt:lpstr>
      <vt:lpstr>SMART4ALL poster</vt:lpstr>
      <vt:lpstr>Konzorcijum SMART4ALL projekta</vt:lpstr>
      <vt:lpstr>Partneri SMART4ALL projekta</vt:lpstr>
      <vt:lpstr>Menadžment tim</vt:lpstr>
      <vt:lpstr>Glavne karakteristike SMART4ALL projekta</vt:lpstr>
      <vt:lpstr>Radne grupe SMART4ALL projekta</vt:lpstr>
      <vt:lpstr>Ciljevi SMART4ALL projekta</vt:lpstr>
      <vt:lpstr>Shema SMART4ALL projekta</vt:lpstr>
      <vt:lpstr>SMART4ALL i Digitalni Inovacioni Hubovi (DIHs)</vt:lpstr>
      <vt:lpstr>SMART4ALL Alati – Website projekta </vt:lpstr>
      <vt:lpstr>SMART4ALL Alati – Marketplace-as-a-Service</vt:lpstr>
      <vt:lpstr>SMART4ALL Alati</vt:lpstr>
      <vt:lpstr>SMART4ALL Alati</vt:lpstr>
      <vt:lpstr>SMART4ALL Alati – Online podnošenje predloga</vt:lpstr>
      <vt:lpstr>SMART4ALL Otvoreni Pozivi</vt:lpstr>
      <vt:lpstr>SMART4ALL Vrste Eksperimenata (PAE) koji se finansiranju</vt:lpstr>
      <vt:lpstr>SMART4ALL PAE Presjek Poziva</vt:lpstr>
      <vt:lpstr>Prihvatljive zemlje za finansiranje kroz SMART4ALL</vt:lpstr>
      <vt:lpstr>Pridružite se SMART4ALL mreži !</vt:lpstr>
      <vt:lpstr>SMART4ALL Social Media</vt:lpstr>
      <vt:lpstr>SMART4ALL kontakt osobe</vt:lpstr>
      <vt:lpstr>Hvala na pažnji– Pitanja?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Radovan Stojanovic</cp:lastModifiedBy>
  <cp:revision>374</cp:revision>
  <dcterms:created xsi:type="dcterms:W3CDTF">2016-09-12T10:42:56Z</dcterms:created>
  <dcterms:modified xsi:type="dcterms:W3CDTF">2020-11-16T21:52:56Z</dcterms:modified>
</cp:coreProperties>
</file>