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65" r:id="rId2"/>
    <p:sldId id="275" r:id="rId3"/>
    <p:sldId id="268" r:id="rId4"/>
    <p:sldId id="276" r:id="rId5"/>
    <p:sldId id="270" r:id="rId6"/>
    <p:sldId id="269" r:id="rId7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E0E1"/>
    <a:srgbClr val="A9B3B6"/>
    <a:srgbClr val="87C5DB"/>
    <a:srgbClr val="E6E6E6"/>
    <a:srgbClr val="2D608F"/>
    <a:srgbClr val="619ACD"/>
    <a:srgbClr val="2550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5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-126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297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1CD1E-9300-41DC-A37A-4937316C0E1B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F937E8-37B0-431A-9258-A33D6755D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4122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3F08C0-1787-46AE-829B-5F4B6EB439E8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ABD932-4BD1-4C53-820D-24D32831A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351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4288168-87F0-EE43-AB27-409887BE2785}"/>
              </a:ext>
            </a:extLst>
          </p:cNvPr>
          <p:cNvSpPr/>
          <p:nvPr userDrawn="1"/>
        </p:nvSpPr>
        <p:spPr>
          <a:xfrm>
            <a:off x="-24031" y="-14561"/>
            <a:ext cx="9144000" cy="1502229"/>
          </a:xfrm>
          <a:prstGeom prst="rect">
            <a:avLst/>
          </a:prstGeom>
          <a:gradFill flip="none" rotWithShape="1">
            <a:gsLst>
              <a:gs pos="94000">
                <a:schemeClr val="bg1">
                  <a:lumMod val="75000"/>
                </a:schemeClr>
              </a:gs>
              <a:gs pos="46000">
                <a:schemeClr val="accent1"/>
              </a:gs>
              <a:gs pos="24000">
                <a:schemeClr val="accent1">
                  <a:lumMod val="40000"/>
                  <a:lumOff val="60000"/>
                </a:schemeClr>
              </a:gs>
              <a:gs pos="73000">
                <a:schemeClr val="accent6">
                  <a:lumMod val="60000"/>
                  <a:lumOff val="4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3181592"/>
            <a:ext cx="9144000" cy="11926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 b="1" baseline="0">
                <a:latin typeface="+mn-lt"/>
              </a:defRPr>
            </a:lvl1pPr>
          </a:lstStyle>
          <a:p>
            <a:pPr lvl="0"/>
            <a:r>
              <a:rPr lang="en-US" noProof="0" dirty="0"/>
              <a:t>Name(s) and Affiliation(s)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1" y="1784483"/>
            <a:ext cx="9143999" cy="134403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000" b="1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Presentation Title</a:t>
            </a:r>
          </a:p>
        </p:txBody>
      </p:sp>
      <p:sp>
        <p:nvSpPr>
          <p:cNvPr id="6" name="Title 16">
            <a:extLst>
              <a:ext uri="{FF2B5EF4-FFF2-40B4-BE49-F238E27FC236}">
                <a16:creationId xmlns:a16="http://schemas.microsoft.com/office/drawing/2014/main" xmlns="" id="{1F882996-0824-E94D-8503-41634DF53797}"/>
              </a:ext>
            </a:extLst>
          </p:cNvPr>
          <p:cNvSpPr txBox="1">
            <a:spLocks/>
          </p:cNvSpPr>
          <p:nvPr userDrawn="1"/>
        </p:nvSpPr>
        <p:spPr>
          <a:xfrm>
            <a:off x="1" y="64540"/>
            <a:ext cx="9143999" cy="134403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47F2FB0-B59A-0E48-863F-CBB08FA73B07}"/>
              </a:ext>
            </a:extLst>
          </p:cNvPr>
          <p:cNvSpPr txBox="1"/>
          <p:nvPr userDrawn="1"/>
        </p:nvSpPr>
        <p:spPr>
          <a:xfrm>
            <a:off x="2576497" y="230689"/>
            <a:ext cx="65434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elfsustained cross-border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custo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ized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cyberphysic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system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imen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</a:t>
            </a:r>
            <a:endParaRPr lang="en-US" sz="2000" kern="1200" cap="all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ctr"/>
            <a:r>
              <a:rPr lang="en-US" sz="2000" b="1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pacity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bui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ding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among European</a:t>
            </a:r>
            <a:r>
              <a:rPr lang="en-US" sz="2000" b="1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b="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takeho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ders</a:t>
            </a:r>
            <a:endParaRPr lang="el-GR" sz="2000" i="1" baseline="0" dirty="0"/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xmlns="" id="{0E5B180E-2454-4DC0-A57B-662FAEC10C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57" y="4357047"/>
            <a:ext cx="4014057" cy="834813"/>
          </a:xfrm>
          <a:prstGeom prst="rect">
            <a:avLst/>
          </a:prstGeom>
        </p:spPr>
      </p:pic>
      <p:graphicFrame>
        <p:nvGraphicFramePr>
          <p:cNvPr id="5" name="Table 10">
            <a:extLst>
              <a:ext uri="{FF2B5EF4-FFF2-40B4-BE49-F238E27FC236}">
                <a16:creationId xmlns:a16="http://schemas.microsoft.com/office/drawing/2014/main" xmlns="" id="{7336461B-485D-4D5A-ABD7-8AAB8CCF3878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94871691"/>
              </p:ext>
            </p:extLst>
          </p:nvPr>
        </p:nvGraphicFramePr>
        <p:xfrm>
          <a:off x="4070838" y="4547617"/>
          <a:ext cx="5073162" cy="489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7839">
                  <a:extLst>
                    <a:ext uri="{9D8B030D-6E8A-4147-A177-3AD203B41FA5}">
                      <a16:colId xmlns:a16="http://schemas.microsoft.com/office/drawing/2014/main" xmlns="" val="314513269"/>
                    </a:ext>
                  </a:extLst>
                </a:gridCol>
                <a:gridCol w="2145323">
                  <a:extLst>
                    <a:ext uri="{9D8B030D-6E8A-4147-A177-3AD203B41FA5}">
                      <a16:colId xmlns:a16="http://schemas.microsoft.com/office/drawing/2014/main" xmlns="" val="2888798333"/>
                    </a:ext>
                  </a:extLst>
                </a:gridCol>
              </a:tblGrid>
              <a:tr h="48933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DT-ICT-01-2019</a:t>
                      </a:r>
                    </a:p>
                    <a:p>
                      <a:r>
                        <a:rPr lang="en-US" sz="110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Smart Anything Everywhere Area 2</a:t>
                      </a:r>
                      <a:endParaRPr lang="en-US" sz="1100" b="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noProof="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www.smart4all-project.eu</a:t>
                      </a:r>
                    </a:p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Grant Agreement: </a:t>
                      </a:r>
                      <a:r>
                        <a:rPr lang="el-GR" sz="11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872614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9325958"/>
                  </a:ext>
                </a:extLst>
              </a:tr>
            </a:tbl>
          </a:graphicData>
        </a:graphic>
      </p:graphicFrame>
      <p:pic>
        <p:nvPicPr>
          <p:cNvPr id="2" name="Εικόνα 1">
            <a:extLst>
              <a:ext uri="{FF2B5EF4-FFF2-40B4-BE49-F238E27FC236}">
                <a16:creationId xmlns:a16="http://schemas.microsoft.com/office/drawing/2014/main" xmlns="" id="{2EF3B494-79EA-9E4E-9562-D8416A24FC8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53" y="25878"/>
            <a:ext cx="1823581" cy="140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114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6499" y="1016813"/>
            <a:ext cx="8471002" cy="3615910"/>
          </a:xfrm>
          <a:prstGeom prst="rect">
            <a:avLst/>
          </a:prstGeom>
        </p:spPr>
        <p:txBody>
          <a:bodyPr wrap="square">
            <a:normAutofit/>
          </a:bodyPr>
          <a:lstStyle>
            <a:lvl1pPr>
              <a:defRPr sz="24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  <a:lvl6pPr marL="18859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1"/>
            </a:lvl6pPr>
            <a:lvl7pPr>
              <a:defRPr sz="2000" b="1"/>
            </a:lvl7pPr>
            <a:lvl8pPr>
              <a:defRPr sz="2000" b="1"/>
            </a:lvl8pPr>
            <a:lvl9pPr>
              <a:defRPr sz="2000" b="1"/>
            </a:lvl9pPr>
          </a:lstStyle>
          <a:p>
            <a:pPr lvl="0"/>
            <a:r>
              <a:rPr lang="en-US" noProof="0" dirty="0"/>
              <a:t>First Level Content</a:t>
            </a:r>
          </a:p>
          <a:p>
            <a:pPr lvl="1"/>
            <a:r>
              <a:rPr lang="en-US" noProof="0" dirty="0"/>
              <a:t>Second Level Content</a:t>
            </a:r>
          </a:p>
          <a:p>
            <a:pPr lvl="2"/>
            <a:r>
              <a:rPr lang="en-US" noProof="0" dirty="0"/>
              <a:t>Third Level Content</a:t>
            </a:r>
          </a:p>
          <a:p>
            <a:pPr lvl="3"/>
            <a:r>
              <a:rPr lang="en-US" noProof="0" dirty="0"/>
              <a:t>Fourth Level Content</a:t>
            </a:r>
          </a:p>
          <a:p>
            <a:pPr lvl="4"/>
            <a:r>
              <a:rPr lang="en-US" noProof="0" dirty="0"/>
              <a:t>Fifth Level Content</a:t>
            </a:r>
          </a:p>
          <a:p>
            <a:pPr marL="1885950" marR="0" lvl="5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noProof="0" dirty="0"/>
              <a:t>Sixth Level Content</a:t>
            </a:r>
          </a:p>
          <a:p>
            <a:pPr lvl="6"/>
            <a:r>
              <a:rPr lang="en-US" noProof="0" dirty="0"/>
              <a:t>Seventh Level Content</a:t>
            </a:r>
          </a:p>
          <a:p>
            <a:pPr lvl="7"/>
            <a:r>
              <a:rPr lang="en-US" noProof="0" dirty="0"/>
              <a:t>Eight Level Content</a:t>
            </a:r>
          </a:p>
          <a:p>
            <a:pPr lvl="8"/>
            <a:r>
              <a:rPr lang="en-US" noProof="0" dirty="0"/>
              <a:t>Ninth Level Content</a:t>
            </a:r>
          </a:p>
        </p:txBody>
      </p:sp>
      <p:sp>
        <p:nvSpPr>
          <p:cNvPr id="25" name="Title 24"/>
          <p:cNvSpPr>
            <a:spLocks noGrp="1"/>
          </p:cNvSpPr>
          <p:nvPr>
            <p:ph type="title" hasCustomPrompt="1"/>
          </p:nvPr>
        </p:nvSpPr>
        <p:spPr>
          <a:xfrm>
            <a:off x="136187" y="95094"/>
            <a:ext cx="8871626" cy="577902"/>
          </a:xfrm>
          <a:prstGeom prst="rect">
            <a:avLst/>
          </a:prstGeom>
        </p:spPr>
        <p:txBody>
          <a:bodyPr wrap="none" anchor="ctr" anchorCtr="0">
            <a:noAutofit/>
          </a:bodyPr>
          <a:lstStyle>
            <a:lvl1pPr>
              <a:defRPr b="1"/>
            </a:lvl1pPr>
          </a:lstStyle>
          <a:p>
            <a:r>
              <a:rPr lang="en-US" noProof="0" dirty="0"/>
              <a:t>Slide Title</a:t>
            </a:r>
          </a:p>
        </p:txBody>
      </p:sp>
      <p:sp>
        <p:nvSpPr>
          <p:cNvPr id="32" name="Date Placeholder 31"/>
          <p:cNvSpPr>
            <a:spLocks noGrp="1"/>
          </p:cNvSpPr>
          <p:nvPr>
            <p:ph type="dt" sz="half" idx="10"/>
          </p:nvPr>
        </p:nvSpPr>
        <p:spPr>
          <a:xfrm>
            <a:off x="336500" y="4767263"/>
            <a:ext cx="1380334" cy="273844"/>
          </a:xfrm>
          <a:prstGeom prst="rect">
            <a:avLst/>
          </a:prstGeom>
        </p:spPr>
        <p:txBody>
          <a:bodyPr anchor="b"/>
          <a:lstStyle>
            <a:lvl1pPr>
              <a:defRPr sz="1200"/>
            </a:lvl1pPr>
          </a:lstStyle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33" name="Footer Placeholder 32"/>
          <p:cNvSpPr>
            <a:spLocks noGrp="1"/>
          </p:cNvSpPr>
          <p:nvPr>
            <p:ph type="ftr" sz="quarter" idx="11"/>
          </p:nvPr>
        </p:nvSpPr>
        <p:spPr>
          <a:xfrm>
            <a:off x="1866121" y="4767263"/>
            <a:ext cx="5980923" cy="273844"/>
          </a:xfrm>
          <a:prstGeom prst="rect">
            <a:avLst/>
          </a:prstGeom>
        </p:spPr>
        <p:txBody>
          <a:bodyPr anchor="b"/>
          <a:lstStyle>
            <a:lvl1pPr algn="ctr">
              <a:defRPr sz="1200" b="1" i="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noProof="1"/>
              <a:t>www.smart4all-project.eu</a:t>
            </a:r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>
          <a:xfrm>
            <a:off x="7921690" y="4767263"/>
            <a:ext cx="885810" cy="273844"/>
          </a:xfrm>
          <a:prstGeom prst="rect">
            <a:avLst/>
          </a:prstGeom>
        </p:spPr>
        <p:txBody>
          <a:bodyPr anchor="b"/>
          <a:lstStyle>
            <a:lvl1pPr algn="r">
              <a:defRPr sz="1200"/>
            </a:lvl1pPr>
          </a:lstStyle>
          <a:p>
            <a:fld id="{22DECF6A-13F7-418C-BBFC-95033FFCD5F1}" type="slidenum">
              <a:rPr lang="en-US" noProof="1" smtClean="0"/>
              <a:pPr/>
              <a:t>‹#›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401943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6187" y="95094"/>
            <a:ext cx="8871626" cy="577902"/>
          </a:xfrm>
          <a:prstGeom prst="rect">
            <a:avLst/>
          </a:prstGeom>
        </p:spPr>
        <p:txBody>
          <a:bodyPr wrap="none">
            <a:noAutofit/>
          </a:bodyPr>
          <a:lstStyle>
            <a:lvl1pPr>
              <a:defRPr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9" name="Date Placeholder 31">
            <a:extLst>
              <a:ext uri="{FF2B5EF4-FFF2-40B4-BE49-F238E27FC236}">
                <a16:creationId xmlns:a16="http://schemas.microsoft.com/office/drawing/2014/main" xmlns="" id="{477AE04B-48F3-6B47-9AB7-2EF1253CB7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6500" y="4767263"/>
            <a:ext cx="1380334" cy="273844"/>
          </a:xfrm>
          <a:prstGeom prst="rect">
            <a:avLst/>
          </a:prstGeom>
        </p:spPr>
        <p:txBody>
          <a:bodyPr anchor="b"/>
          <a:lstStyle>
            <a:lvl1pPr>
              <a:defRPr sz="1200"/>
            </a:lvl1pPr>
          </a:lstStyle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10" name="Footer Placeholder 32">
            <a:extLst>
              <a:ext uri="{FF2B5EF4-FFF2-40B4-BE49-F238E27FC236}">
                <a16:creationId xmlns:a16="http://schemas.microsoft.com/office/drawing/2014/main" xmlns="" id="{1E036E27-85B1-8748-B9F7-4529E608F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66121" y="4767263"/>
            <a:ext cx="5980923" cy="273844"/>
          </a:xfrm>
          <a:prstGeom prst="rect">
            <a:avLst/>
          </a:prstGeom>
        </p:spPr>
        <p:txBody>
          <a:bodyPr anchor="b"/>
          <a:lstStyle>
            <a:lvl1pPr algn="ctr">
              <a:defRPr sz="1200" b="1" i="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noProof="1"/>
              <a:t>www.smart4all-project.eu</a:t>
            </a:r>
          </a:p>
        </p:txBody>
      </p:sp>
      <p:sp>
        <p:nvSpPr>
          <p:cNvPr id="11" name="Slide Number Placeholder 33">
            <a:extLst>
              <a:ext uri="{FF2B5EF4-FFF2-40B4-BE49-F238E27FC236}">
                <a16:creationId xmlns:a16="http://schemas.microsoft.com/office/drawing/2014/main" xmlns="" id="{E2066D33-3B0D-5D43-9F13-19753ABF1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21690" y="4767263"/>
            <a:ext cx="885810" cy="273844"/>
          </a:xfrm>
          <a:prstGeom prst="rect">
            <a:avLst/>
          </a:prstGeom>
        </p:spPr>
        <p:txBody>
          <a:bodyPr anchor="b"/>
          <a:lstStyle>
            <a:lvl1pPr algn="r">
              <a:defRPr sz="1200"/>
            </a:lvl1pPr>
          </a:lstStyle>
          <a:p>
            <a:fld id="{22DECF6A-13F7-418C-BBFC-95033FFCD5F1}" type="slidenum">
              <a:rPr lang="en-US" noProof="1" smtClean="0"/>
              <a:pPr/>
              <a:t>‹#›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131526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gradFill flip="none" rotWithShape="1">
            <a:gsLst>
              <a:gs pos="94000">
                <a:schemeClr val="bg1">
                  <a:lumMod val="75000"/>
                </a:schemeClr>
              </a:gs>
              <a:gs pos="46000">
                <a:schemeClr val="accent1"/>
              </a:gs>
              <a:gs pos="24000">
                <a:schemeClr val="accent1">
                  <a:lumMod val="40000"/>
                  <a:lumOff val="60000"/>
                </a:schemeClr>
              </a:gs>
              <a:gs pos="73000">
                <a:schemeClr val="accent6">
                  <a:lumMod val="60000"/>
                  <a:lumOff val="4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" name="Date Placeholder 31">
            <a:extLst>
              <a:ext uri="{FF2B5EF4-FFF2-40B4-BE49-F238E27FC236}">
                <a16:creationId xmlns:a16="http://schemas.microsoft.com/office/drawing/2014/main" xmlns="" id="{28E5AD3A-1455-E846-81C3-92A288A827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36500" y="4767263"/>
            <a:ext cx="1380334" cy="273844"/>
          </a:xfrm>
          <a:prstGeom prst="rect">
            <a:avLst/>
          </a:prstGeom>
        </p:spPr>
        <p:txBody>
          <a:bodyPr anchor="b"/>
          <a:lstStyle>
            <a:lvl1pPr>
              <a:defRPr sz="1200"/>
            </a:lvl1pPr>
          </a:lstStyle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4" name="Footer Placeholder 32">
            <a:extLst>
              <a:ext uri="{FF2B5EF4-FFF2-40B4-BE49-F238E27FC236}">
                <a16:creationId xmlns:a16="http://schemas.microsoft.com/office/drawing/2014/main" xmlns="" id="{792D9373-A96C-BE4D-8DEC-BB7DCFB731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66121" y="4767263"/>
            <a:ext cx="5980923" cy="273844"/>
          </a:xfrm>
          <a:prstGeom prst="rect">
            <a:avLst/>
          </a:prstGeom>
        </p:spPr>
        <p:txBody>
          <a:bodyPr anchor="b"/>
          <a:lstStyle>
            <a:lvl1pPr algn="ctr">
              <a:defRPr sz="1200" b="1" i="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noProof="1"/>
              <a:t>SMART4ALL</a:t>
            </a:r>
          </a:p>
        </p:txBody>
      </p:sp>
    </p:spTree>
    <p:extLst>
      <p:ext uri="{BB962C8B-B14F-4D97-AF65-F5344CB8AC3E}">
        <p14:creationId xmlns:p14="http://schemas.microsoft.com/office/powerpoint/2010/main" val="3812470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7" r:id="rId3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sli.do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sli.do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0" y="3322847"/>
            <a:ext cx="9144000" cy="1192627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sr-Latn-ME" dirty="0" smtClean="0"/>
              <a:t>                                                   </a:t>
            </a:r>
          </a:p>
          <a:p>
            <a:pPr>
              <a:lnSpc>
                <a:spcPct val="100000"/>
              </a:lnSpc>
            </a:pPr>
            <a:endParaRPr lang="sr-Latn-ME" dirty="0"/>
          </a:p>
          <a:p>
            <a:pPr>
              <a:lnSpc>
                <a:spcPct val="100000"/>
              </a:lnSpc>
            </a:pPr>
            <a:r>
              <a:rPr lang="sr-Latn-ME" dirty="0" smtClean="0"/>
              <a:t>                                               Organizator: MECOnet Montenegro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" y="1700685"/>
            <a:ext cx="9143999" cy="1344031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sr-Latn-ME" i="1" dirty="0" smtClean="0"/>
              <a:t>Mogućnosti </a:t>
            </a:r>
            <a:r>
              <a:rPr lang="sr-Latn-ME" i="1" dirty="0"/>
              <a:t>finansiranja transfera tehnologije putem SMART4ALL </a:t>
            </a:r>
            <a:r>
              <a:rPr lang="sr-Latn-ME" i="1" dirty="0" smtClean="0"/>
              <a:t>grantova</a:t>
            </a:r>
            <a:r>
              <a:rPr lang="sr-Latn-ME" dirty="0" smtClean="0"/>
              <a:t/>
            </a:r>
            <a:br>
              <a:rPr lang="sr-Latn-ME" dirty="0" smtClean="0"/>
            </a:br>
            <a:r>
              <a:rPr lang="sr-Latn-ME" dirty="0" smtClean="0"/>
              <a:t>-</a:t>
            </a:r>
            <a:r>
              <a:rPr lang="sr-Latn-ME" sz="3600" dirty="0" smtClean="0"/>
              <a:t>Webinar-</a:t>
            </a:r>
            <a:endParaRPr lang="en-US" sz="3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4AC8A4D-9125-754B-8313-3EBFC17A994D}"/>
              </a:ext>
            </a:extLst>
          </p:cNvPr>
          <p:cNvSpPr txBox="1"/>
          <p:nvPr/>
        </p:nvSpPr>
        <p:spPr>
          <a:xfrm>
            <a:off x="5225143" y="14835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l-G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375" y="3405039"/>
            <a:ext cx="1019207" cy="950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40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xmlns="" id="{54ADD975-4C1A-F148-B3EB-32ADDD7BE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Agenda 17/11/2020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1C0F3A90-225E-EB4B-91E5-0B4992563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ME" noProof="1" smtClean="0"/>
              <a:t>17 Novembar 2020</a:t>
            </a:r>
            <a:endParaRPr lang="en-US" noProof="1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E9AEBF2C-4F11-8644-8D54-B64FF8C86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2</a:t>
            </a:fld>
            <a:endParaRPr lang="en-US" noProof="1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8782651"/>
              </p:ext>
            </p:extLst>
          </p:nvPr>
        </p:nvGraphicFramePr>
        <p:xfrm>
          <a:off x="136187" y="3842157"/>
          <a:ext cx="8871626" cy="370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871626"/>
              </a:tblGrid>
              <a:tr h="370840">
                <a:tc>
                  <a:txBody>
                    <a:bodyPr/>
                    <a:lstStyle/>
                    <a:p>
                      <a:r>
                        <a:rPr lang="sr-Latn-ME" sz="1400" b="1" dirty="0" smtClean="0"/>
                        <a:t>10:50- 11:30 Pitanja i odgovori</a:t>
                      </a:r>
                      <a:endParaRPr lang="pl-PL" sz="1400" dirty="0" smtClean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782862" y="4479043"/>
            <a:ext cx="17891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ME" sz="1400" b="1" dirty="0"/>
              <a:t>Moderator webinara:</a:t>
            </a:r>
            <a:r>
              <a:rPr lang="sr-Latn-ME" sz="1400" dirty="0"/>
              <a:t> Matija Stojanović</a:t>
            </a:r>
          </a:p>
        </p:txBody>
      </p:sp>
      <p:pic>
        <p:nvPicPr>
          <p:cNvPr id="5122" name="Picture 2" descr="https://gdb.voanews.com/F603EF8B-DEB9-42CD-A9D1-BFD194AB5E7F_w1597_n_r1_st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76" t="19587" r="15794" b="22470"/>
          <a:stretch/>
        </p:blipFill>
        <p:spPr bwMode="auto">
          <a:xfrm>
            <a:off x="148851" y="921036"/>
            <a:ext cx="1620178" cy="1551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136933"/>
              </p:ext>
            </p:extLst>
          </p:nvPr>
        </p:nvGraphicFramePr>
        <p:xfrm>
          <a:off x="136187" y="2460345"/>
          <a:ext cx="1749805" cy="14020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749805"/>
              </a:tblGrid>
              <a:tr h="370840">
                <a:tc>
                  <a:txBody>
                    <a:bodyPr/>
                    <a:lstStyle/>
                    <a:p>
                      <a:r>
                        <a:rPr lang="sr-Latn-ME" sz="1400" b="1" dirty="0" smtClean="0"/>
                        <a:t>10.00 - 10.15 </a:t>
                      </a:r>
                      <a:endParaRPr lang="sr-Latn-ME" sz="1400" dirty="0"/>
                    </a:p>
                    <a:p>
                      <a:r>
                        <a:rPr lang="sr-Latn-ME" sz="1400" b="1" dirty="0" smtClean="0"/>
                        <a:t>Prof.</a:t>
                      </a:r>
                      <a:r>
                        <a:rPr lang="sr-Latn-ME" sz="1400" b="1" baseline="0" dirty="0" smtClean="0"/>
                        <a:t> dr. </a:t>
                      </a:r>
                      <a:r>
                        <a:rPr lang="sr-Latn-ME" sz="1400" b="1" dirty="0" smtClean="0"/>
                        <a:t>Radovan Stojanović</a:t>
                      </a:r>
                      <a:r>
                        <a:rPr lang="sr-Latn-ME" sz="1400" dirty="0" smtClean="0"/>
                        <a:t>:</a:t>
                      </a:r>
                      <a:endParaRPr lang="sr-Latn-ME" sz="1400" dirty="0"/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sz="1400" b="0" i="1" dirty="0" smtClean="0"/>
                        <a:t>SMART4ALL Digitalni Inovacioni Hubovi</a:t>
                      </a:r>
                    </a:p>
                    <a:p>
                      <a:endParaRPr lang="sr-Latn-ME" sz="1600" b="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65" t="32454" r="55513" b="51008"/>
          <a:stretch/>
        </p:blipFill>
        <p:spPr>
          <a:xfrm>
            <a:off x="2476094" y="921036"/>
            <a:ext cx="1473896" cy="1531319"/>
          </a:xfrm>
          <a:prstGeom prst="rect">
            <a:avLst/>
          </a:prstGeom>
        </p:spPr>
      </p:pic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395383"/>
              </p:ext>
            </p:extLst>
          </p:nvPr>
        </p:nvGraphicFramePr>
        <p:xfrm>
          <a:off x="2291983" y="2453564"/>
          <a:ext cx="1812188" cy="944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812188"/>
              </a:tblGrid>
              <a:tr h="370840">
                <a:tc>
                  <a:txBody>
                    <a:bodyPr/>
                    <a:lstStyle/>
                    <a:p>
                      <a:r>
                        <a:rPr lang="sr-Latn-ME" sz="1400" b="1" dirty="0" smtClean="0"/>
                        <a:t>10.15 - 10.25</a:t>
                      </a:r>
                      <a:endParaRPr lang="sr-Latn-ME" sz="1400" dirty="0"/>
                    </a:p>
                    <a:p>
                      <a:r>
                        <a:rPr lang="sr-Latn-ME" sz="1400" b="1" dirty="0" smtClean="0"/>
                        <a:t>Mr.</a:t>
                      </a:r>
                      <a:r>
                        <a:rPr lang="sr-Latn-ME" sz="1400" b="1" baseline="0" dirty="0" smtClean="0"/>
                        <a:t> </a:t>
                      </a:r>
                      <a:r>
                        <a:rPr lang="sr-Latn-ME" sz="1400" b="1" dirty="0" smtClean="0"/>
                        <a:t>Nikolina Brajović</a:t>
                      </a:r>
                      <a:r>
                        <a:rPr lang="sr-Latn-ME" sz="1400" dirty="0" smtClean="0"/>
                        <a:t>:</a:t>
                      </a:r>
                      <a:endParaRPr lang="sr-Latn-ME" sz="1400" dirty="0"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sr-Latn-ME" sz="1400" b="0" i="1" dirty="0" smtClean="0"/>
                        <a:t>Predstavljanje SMART4ALL Projekta</a:t>
                      </a:r>
                      <a:endParaRPr lang="sr-Latn-ME" sz="1400" b="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l="6966"/>
          <a:stretch/>
        </p:blipFill>
        <p:spPr>
          <a:xfrm>
            <a:off x="4768696" y="933468"/>
            <a:ext cx="1419994" cy="1526325"/>
          </a:xfrm>
          <a:prstGeom prst="rect">
            <a:avLst/>
          </a:prstGeom>
        </p:spPr>
      </p:pic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107981"/>
              </p:ext>
            </p:extLst>
          </p:nvPr>
        </p:nvGraphicFramePr>
        <p:xfrm>
          <a:off x="4251022" y="2473558"/>
          <a:ext cx="2436861" cy="11887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36861"/>
              </a:tblGrid>
              <a:tr h="370840">
                <a:tc>
                  <a:txBody>
                    <a:bodyPr/>
                    <a:lstStyle/>
                    <a:p>
                      <a:r>
                        <a:rPr lang="sr-Latn-ME" sz="1400" b="1" dirty="0" smtClean="0"/>
                        <a:t>10.25 - 10.40 </a:t>
                      </a:r>
                      <a:endParaRPr lang="sr-Latn-ME" sz="1400" dirty="0"/>
                    </a:p>
                    <a:p>
                      <a:r>
                        <a:rPr lang="sr-Latn-ME" sz="1400" b="1" dirty="0" smtClean="0"/>
                        <a:t>Doc.</a:t>
                      </a:r>
                      <a:r>
                        <a:rPr lang="sr-Latn-ME" sz="1400" b="1" baseline="0" dirty="0" smtClean="0"/>
                        <a:t> dr. </a:t>
                      </a:r>
                      <a:r>
                        <a:rPr lang="sr-Latn-ME" sz="1400" b="1" dirty="0" smtClean="0"/>
                        <a:t>Boris Antić</a:t>
                      </a:r>
                      <a:r>
                        <a:rPr lang="sr-Latn-ME" sz="1400" dirty="0" smtClean="0"/>
                        <a:t>: </a:t>
                      </a:r>
                      <a:endParaRPr lang="sr-Latn-ME" sz="1400" dirty="0"/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sz="1400" b="0" i="1" dirty="0" smtClean="0"/>
                        <a:t>Otvoreni pozivi SMART4ALL Projekta- Kako do finansiranja?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r-Latn-ME" sz="1600" b="0" dirty="0" smtClean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5126" name="Picture 6" descr="lei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755" y="933469"/>
            <a:ext cx="1640660" cy="152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124235"/>
              </p:ext>
            </p:extLst>
          </p:nvPr>
        </p:nvGraphicFramePr>
        <p:xfrm>
          <a:off x="6704371" y="2494678"/>
          <a:ext cx="2454006" cy="11582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54006"/>
              </a:tblGrid>
              <a:tr h="370840">
                <a:tc>
                  <a:txBody>
                    <a:bodyPr/>
                    <a:lstStyle/>
                    <a:p>
                      <a:r>
                        <a:rPr lang="sr-Latn-ME" sz="1400" b="1" dirty="0" smtClean="0"/>
                        <a:t>10.40 - 10.50 </a:t>
                      </a:r>
                      <a:endParaRPr lang="sr-Latn-ME" sz="1400" dirty="0"/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sz="1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Prof. dr. Lejla Gurbeta Pokvić</a:t>
                      </a:r>
                    </a:p>
                    <a:p>
                      <a:r>
                        <a:rPr lang="sr-Latn-ME" sz="1400" b="1" dirty="0" smtClean="0"/>
                        <a:t>Verification laboratory Verlab</a:t>
                      </a:r>
                      <a:r>
                        <a:rPr lang="sr-Latn-ME" sz="1400" dirty="0" smtClean="0"/>
                        <a:t>:</a:t>
                      </a:r>
                      <a:endParaRPr lang="sr-Latn-ME" sz="1400" dirty="0"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400" b="0" i="1" dirty="0" smtClean="0"/>
                        <a:t>Dobitnik KTE poziva za FUTURE-MD projekat</a:t>
                      </a:r>
                      <a:endParaRPr lang="sr-Latn-ME" sz="1400" b="0" i="1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3033" y="3470944"/>
            <a:ext cx="1531319" cy="153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7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90303" y="1016813"/>
            <a:ext cx="4641292" cy="3615910"/>
          </a:xfrm>
        </p:spPr>
        <p:txBody>
          <a:bodyPr/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sr-Latn-ME" dirty="0" smtClean="0"/>
              <a:t>Ukucajte </a:t>
            </a:r>
            <a:r>
              <a:rPr lang="sr-Latn-ME" dirty="0" smtClean="0">
                <a:solidFill>
                  <a:srgbClr val="0070C0"/>
                </a:solidFill>
              </a:rPr>
              <a:t>SLIDO</a:t>
            </a:r>
            <a:r>
              <a:rPr lang="sr-Latn-ME" dirty="0" smtClean="0"/>
              <a:t> - </a:t>
            </a:r>
            <a:r>
              <a:rPr lang="sr-Latn-ME" dirty="0" smtClean="0">
                <a:hlinkClick r:id="rId2"/>
              </a:rPr>
              <a:t>www.sli.do</a:t>
            </a:r>
            <a:r>
              <a:rPr lang="sr-Latn-ME" dirty="0" smtClean="0"/>
              <a:t> na vašim mobilnim telefonima</a:t>
            </a:r>
            <a:endParaRPr lang="sr-Latn-ME" dirty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sr-Latn-ME" dirty="0" smtClean="0"/>
              <a:t>Unesite sledeći kod #SMART4ALL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sr-Latn-ME" dirty="0" smtClean="0"/>
              <a:t>Odgovorite na pitanja koja će se pojaviti na ekranu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sr-Latn-ME" dirty="0" smtClean="0"/>
              <a:t>Pitajte šta god želite putem Q&amp;A odjeljka ili Zoom chata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Upoznajmo se bolje</a:t>
            </a:r>
            <a:endParaRPr lang="sr-Latn-M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3</a:t>
            </a:fld>
            <a:endParaRPr lang="en-US" noProof="1"/>
          </a:p>
        </p:txBody>
      </p:sp>
      <p:sp>
        <p:nvSpPr>
          <p:cNvPr id="9" name="Θέση ημερομηνίας 3">
            <a:extLst>
              <a:ext uri="{FF2B5EF4-FFF2-40B4-BE49-F238E27FC236}">
                <a16:creationId xmlns:a16="http://schemas.microsoft.com/office/drawing/2014/main" xmlns="" id="{1C0F3A90-225E-EB4B-91E5-0B4992563C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6500" y="4767263"/>
            <a:ext cx="1380334" cy="273844"/>
          </a:xfrm>
        </p:spPr>
        <p:txBody>
          <a:bodyPr/>
          <a:lstStyle/>
          <a:p>
            <a:r>
              <a:rPr lang="sr-Latn-ME" noProof="1" smtClean="0"/>
              <a:t>17 Novembar 2020</a:t>
            </a:r>
            <a:endParaRPr lang="en-US" noProof="1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" t="3972" r="64269" b="24882"/>
          <a:stretch/>
        </p:blipFill>
        <p:spPr>
          <a:xfrm>
            <a:off x="5159058" y="995968"/>
            <a:ext cx="3205537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51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90303" y="1016813"/>
            <a:ext cx="4641292" cy="3615910"/>
          </a:xfrm>
        </p:spPr>
        <p:txBody>
          <a:bodyPr/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sr-Latn-ME" dirty="0" smtClean="0"/>
              <a:t>Ukucajte </a:t>
            </a:r>
            <a:r>
              <a:rPr lang="sr-Latn-ME" dirty="0" smtClean="0">
                <a:solidFill>
                  <a:srgbClr val="0070C0"/>
                </a:solidFill>
              </a:rPr>
              <a:t>SLIDO</a:t>
            </a:r>
            <a:r>
              <a:rPr lang="sr-Latn-ME" dirty="0" smtClean="0"/>
              <a:t> - </a:t>
            </a:r>
            <a:r>
              <a:rPr lang="sr-Latn-ME" dirty="0" smtClean="0">
                <a:hlinkClick r:id="rId2"/>
              </a:rPr>
              <a:t>www.sli.do</a:t>
            </a:r>
            <a:r>
              <a:rPr lang="sr-Latn-ME" dirty="0" smtClean="0"/>
              <a:t> na vašim mobilnim telefonima</a:t>
            </a:r>
            <a:endParaRPr lang="sr-Latn-ME" dirty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sr-Latn-ME" dirty="0" smtClean="0"/>
              <a:t>Unesite sledeći kod #MECONET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sr-Latn-ME" dirty="0" smtClean="0"/>
              <a:t>Odgovorite na pitanja koja će se pojaviti na ekranu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sr-Latn-ME" dirty="0" smtClean="0"/>
              <a:t>Pitajte šta god želite putem Q&amp;A odjeljka ili Zoom chata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Upoznajmo se bolje</a:t>
            </a:r>
            <a:endParaRPr lang="sr-Latn-M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4</a:t>
            </a:fld>
            <a:endParaRPr lang="en-US" noProof="1"/>
          </a:p>
        </p:txBody>
      </p:sp>
      <p:sp>
        <p:nvSpPr>
          <p:cNvPr id="9" name="Θέση ημερομηνίας 3">
            <a:extLst>
              <a:ext uri="{FF2B5EF4-FFF2-40B4-BE49-F238E27FC236}">
                <a16:creationId xmlns:a16="http://schemas.microsoft.com/office/drawing/2014/main" xmlns="" id="{1C0F3A90-225E-EB4B-91E5-0B4992563C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6500" y="4767263"/>
            <a:ext cx="1380334" cy="273844"/>
          </a:xfrm>
        </p:spPr>
        <p:txBody>
          <a:bodyPr/>
          <a:lstStyle/>
          <a:p>
            <a:r>
              <a:rPr lang="sr-Latn-ME" noProof="1" smtClean="0"/>
              <a:t>17 Novembar 2020</a:t>
            </a:r>
            <a:endParaRPr lang="en-US" noProof="1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432" t="4205" r="60352" b="27357"/>
          <a:stretch/>
        </p:blipFill>
        <p:spPr>
          <a:xfrm>
            <a:off x="5221753" y="1016813"/>
            <a:ext cx="3142842" cy="333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10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8409595"/>
              </p:ext>
            </p:extLst>
          </p:nvPr>
        </p:nvGraphicFramePr>
        <p:xfrm>
          <a:off x="336550" y="1017588"/>
          <a:ext cx="8470900" cy="313944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1410057"/>
                <a:gridCol w="7060843"/>
              </a:tblGrid>
              <a:tr h="370840">
                <a:tc>
                  <a:txBody>
                    <a:bodyPr/>
                    <a:lstStyle/>
                    <a:p>
                      <a:endParaRPr lang="sr-Latn-ME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sr-Latn-ME" sz="1600" dirty="0" smtClean="0">
                        <a:solidFill>
                          <a:schemeClr val="accent1"/>
                        </a:solidFill>
                      </a:endParaRPr>
                    </a:p>
                    <a:p>
                      <a:endParaRPr lang="sr-Latn-ME" sz="1600" dirty="0" smtClean="0">
                        <a:solidFill>
                          <a:schemeClr val="accent1"/>
                        </a:solidFill>
                      </a:endParaRPr>
                    </a:p>
                    <a:p>
                      <a:r>
                        <a:rPr lang="en-GB" sz="1600" i="1" u="none" kern="120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https://smart4all-project.eu/</a:t>
                      </a:r>
                      <a:endParaRPr lang="sr-Latn-ME" sz="1600" u="none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sr-Latn-ME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sr-Latn-ME" sz="1600" i="1" dirty="0" smtClean="0">
                        <a:solidFill>
                          <a:schemeClr val="accent1"/>
                        </a:solidFill>
                      </a:endParaRPr>
                    </a:p>
                    <a:p>
                      <a:r>
                        <a:rPr lang="sr-Latn-ME" sz="1600" i="1" u="none" kern="120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https://www.linkedin.com/groups/12369183/</a:t>
                      </a:r>
                      <a:endParaRPr lang="sr-Latn-ME" sz="1600" i="1" u="none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sr-Latn-ME" u="none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sr-Latn-ME" sz="1600" i="1" u="none" dirty="0" smtClean="0">
                        <a:solidFill>
                          <a:schemeClr val="accent1"/>
                        </a:solidFill>
                      </a:endParaRPr>
                    </a:p>
                    <a:p>
                      <a:r>
                        <a:rPr lang="sr-Latn-ME" sz="1600" i="1" u="none" kern="120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https://twitter.com/Smart_4All</a:t>
                      </a:r>
                      <a:endParaRPr lang="sr-Latn-ME" sz="1600" i="1" u="none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sr-Latn-ME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sr-Latn-ME" sz="1600" i="1" u="none" dirty="0" smtClean="0">
                        <a:solidFill>
                          <a:schemeClr val="accent1"/>
                        </a:solidFill>
                      </a:endParaRPr>
                    </a:p>
                    <a:p>
                      <a:r>
                        <a:rPr lang="sr-Latn-ME" sz="1600" i="1" u="none" kern="120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https://www.facebook.com/SMART4ALL.Project/</a:t>
                      </a:r>
                      <a:endParaRPr lang="sr-Latn-ME" sz="1600" i="1" u="none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sr-Latn-ME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sr-Latn-ME" sz="1600" i="1" dirty="0" smtClean="0">
                        <a:solidFill>
                          <a:schemeClr val="accent1"/>
                        </a:solidFill>
                      </a:endParaRPr>
                    </a:p>
                    <a:p>
                      <a:r>
                        <a:rPr lang="sr-Latn-ME" sz="1600" i="1" u="none" kern="120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www.youtube.com/channel/UCwmSl9LCl2vNBO-3k75dvJA</a:t>
                      </a:r>
                      <a:endParaRPr lang="sr-Latn-ME" sz="1600" i="1" u="none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Priključite se </a:t>
            </a:r>
            <a:r>
              <a:rPr lang="en-US" dirty="0" smtClean="0"/>
              <a:t>SMART4ALL</a:t>
            </a:r>
            <a:r>
              <a:rPr lang="sr-Latn-ME" dirty="0" smtClean="0"/>
              <a:t> Projektu</a:t>
            </a:r>
            <a:endParaRPr lang="sr-Latn-M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5</a:t>
            </a:fld>
            <a:endParaRPr lang="en-US" noProof="1"/>
          </a:p>
        </p:txBody>
      </p:sp>
      <p:pic>
        <p:nvPicPr>
          <p:cNvPr id="18" name="Picture 17" descr="C:\SPIRO\Spiro\Downloads\icons8-website-50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84" y="1308558"/>
            <a:ext cx="677563" cy="59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24" t="32959" r="14079" b="61122"/>
          <a:stretch/>
        </p:blipFill>
        <p:spPr bwMode="auto">
          <a:xfrm>
            <a:off x="666275" y="1931539"/>
            <a:ext cx="496780" cy="4711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Picture 19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23" t="39284" r="13985" b="54622"/>
          <a:stretch/>
        </p:blipFill>
        <p:spPr bwMode="auto">
          <a:xfrm>
            <a:off x="671672" y="2558262"/>
            <a:ext cx="491383" cy="4193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Picture 20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91" t="45783" r="13918" b="48411"/>
          <a:stretch/>
        </p:blipFill>
        <p:spPr bwMode="auto">
          <a:xfrm>
            <a:off x="666275" y="3120542"/>
            <a:ext cx="496780" cy="4409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Picture 21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91" t="52399" r="13983" b="41912"/>
          <a:stretch/>
        </p:blipFill>
        <p:spPr bwMode="auto">
          <a:xfrm>
            <a:off x="666275" y="3681002"/>
            <a:ext cx="496780" cy="4617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Θέση ημερομηνίας 3">
            <a:extLst>
              <a:ext uri="{FF2B5EF4-FFF2-40B4-BE49-F238E27FC236}">
                <a16:creationId xmlns:a16="http://schemas.microsoft.com/office/drawing/2014/main" xmlns="" id="{1C0F3A90-225E-EB4B-91E5-0B4992563C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6500" y="4767263"/>
            <a:ext cx="1380334" cy="273844"/>
          </a:xfrm>
        </p:spPr>
        <p:txBody>
          <a:bodyPr/>
          <a:lstStyle/>
          <a:p>
            <a:r>
              <a:rPr lang="sr-Latn-ME" noProof="1" smtClean="0"/>
              <a:t>17 Novembar 2020</a:t>
            </a: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42936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6500" y="1941487"/>
            <a:ext cx="8471002" cy="7400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r-Latn-ME" sz="3200" i="1" dirty="0" smtClean="0">
                <a:solidFill>
                  <a:srgbClr val="0070C0"/>
                </a:solidFill>
              </a:rPr>
              <a:t>Želimo vam produktivan i uspješan dan</a:t>
            </a:r>
            <a:endParaRPr lang="sr-Latn-ME" sz="3200" i="1" dirty="0">
              <a:solidFill>
                <a:srgbClr val="0070C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SMART4ALL Projekat</a:t>
            </a:r>
            <a:endParaRPr lang="sr-Latn-M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6</a:t>
            </a:fld>
            <a:endParaRPr lang="en-US" noProof="1"/>
          </a:p>
        </p:txBody>
      </p:sp>
      <p:sp>
        <p:nvSpPr>
          <p:cNvPr id="8" name="Θέση ημερομηνίας 3">
            <a:extLst>
              <a:ext uri="{FF2B5EF4-FFF2-40B4-BE49-F238E27FC236}">
                <a16:creationId xmlns:a16="http://schemas.microsoft.com/office/drawing/2014/main" xmlns="" id="{1C0F3A90-225E-EB4B-91E5-0B4992563C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6500" y="4767263"/>
            <a:ext cx="1380334" cy="273844"/>
          </a:xfrm>
        </p:spPr>
        <p:txBody>
          <a:bodyPr/>
          <a:lstStyle/>
          <a:p>
            <a:r>
              <a:rPr lang="sr-Latn-ME" noProof="1" smtClean="0"/>
              <a:t>17 Novembar 2020</a:t>
            </a: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4830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3007</TotalTime>
  <Words>210</Words>
  <Application>Microsoft Office PowerPoint</Application>
  <PresentationFormat>On-screen Show (16:9)</PresentationFormat>
  <Paragraphs>58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Wingdings</vt:lpstr>
      <vt:lpstr>Calibri</vt:lpstr>
      <vt:lpstr>Office Theme</vt:lpstr>
      <vt:lpstr>Mogućnosti finansiranja transfera tehnologije putem SMART4ALL grantova -Webinar-</vt:lpstr>
      <vt:lpstr>Agenda 17/11/2020</vt:lpstr>
      <vt:lpstr>Upoznajmo se bolje</vt:lpstr>
      <vt:lpstr>Upoznajmo se bolje</vt:lpstr>
      <vt:lpstr>Priključite se SMART4ALL Projektu</vt:lpstr>
      <vt:lpstr>SMART4ALL Projekat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DATE Conference Template by Jano Gebelein</dc:title>
  <dc:creator>Jano Gebelein</dc:creator>
  <cp:lastModifiedBy>Radovan Stojanovic</cp:lastModifiedBy>
  <cp:revision>128</cp:revision>
  <dcterms:created xsi:type="dcterms:W3CDTF">2016-09-12T10:42:56Z</dcterms:created>
  <dcterms:modified xsi:type="dcterms:W3CDTF">2020-11-16T21:54:23Z</dcterms:modified>
</cp:coreProperties>
</file>