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60" r:id="rId1"/>
  </p:sldMasterIdLst>
  <p:notesMasterIdLst>
    <p:notesMasterId r:id="rId34"/>
  </p:notesMasterIdLst>
  <p:handoutMasterIdLst>
    <p:handoutMasterId r:id="rId35"/>
  </p:handoutMasterIdLst>
  <p:sldIdLst>
    <p:sldId id="265" r:id="rId2"/>
    <p:sldId id="280" r:id="rId3"/>
    <p:sldId id="286" r:id="rId4"/>
    <p:sldId id="267" r:id="rId5"/>
    <p:sldId id="271" r:id="rId6"/>
    <p:sldId id="285" r:id="rId7"/>
    <p:sldId id="269" r:id="rId8"/>
    <p:sldId id="277" r:id="rId9"/>
    <p:sldId id="287" r:id="rId10"/>
    <p:sldId id="288" r:id="rId11"/>
    <p:sldId id="270" r:id="rId12"/>
    <p:sldId id="268" r:id="rId13"/>
    <p:sldId id="273" r:id="rId14"/>
    <p:sldId id="274" r:id="rId15"/>
    <p:sldId id="275" r:id="rId16"/>
    <p:sldId id="283" r:id="rId17"/>
    <p:sldId id="289" r:id="rId18"/>
    <p:sldId id="290" r:id="rId19"/>
    <p:sldId id="301" r:id="rId20"/>
    <p:sldId id="300" r:id="rId21"/>
    <p:sldId id="291" r:id="rId22"/>
    <p:sldId id="292" r:id="rId23"/>
    <p:sldId id="296" r:id="rId24"/>
    <p:sldId id="278" r:id="rId25"/>
    <p:sldId id="293" r:id="rId26"/>
    <p:sldId id="297" r:id="rId27"/>
    <p:sldId id="298" r:id="rId28"/>
    <p:sldId id="272" r:id="rId29"/>
    <p:sldId id="294" r:id="rId30"/>
    <p:sldId id="295" r:id="rId31"/>
    <p:sldId id="299" r:id="rId32"/>
    <p:sldId id="279" r:id="rId33"/>
  </p:sldIdLst>
  <p:sldSz cx="9144000" cy="5143500" type="screen16x9"/>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0000"/>
    <a:srgbClr val="4472C4"/>
    <a:srgbClr val="87C5DB"/>
    <a:srgbClr val="619ACD"/>
    <a:srgbClr val="DBE0E1"/>
    <a:srgbClr val="A9B3B6"/>
    <a:srgbClr val="E6E6E6"/>
    <a:srgbClr val="2D608F"/>
    <a:srgbClr val="2550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67" autoAdjust="0"/>
    <p:restoredTop sz="83274" autoAdjust="0"/>
  </p:normalViewPr>
  <p:slideViewPr>
    <p:cSldViewPr snapToGrid="0">
      <p:cViewPr varScale="1">
        <p:scale>
          <a:sx n="77" d="100"/>
          <a:sy n="77" d="100"/>
        </p:scale>
        <p:origin x="1110" y="7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4" d="100"/>
          <a:sy n="84" d="100"/>
        </p:scale>
        <p:origin x="2976"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sr-Latn-RS" dirty="0" smtClean="0"/>
              <a:t>Po oblastima </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sr-Latn-RS"/>
        </a:p>
      </c:txPr>
    </c:title>
    <c:autoTitleDeleted val="0"/>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Lbls>
            <c:dLbl>
              <c:idx val="0"/>
              <c:layout>
                <c:manualLayout>
                  <c:x val="-8.995224824728653E-4"/>
                  <c:y val="-1.4047410008779647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2379415348441284"/>
                      <c:h val="0.16606610301894881"/>
                    </c:manualLayout>
                  </c15:layout>
                </c:ext>
              </c:extLst>
            </c:dLbl>
            <c:dLbl>
              <c:idx val="1"/>
              <c:layout>
                <c:manualLayout>
                  <c:x val="-3.7340860309899748E-2"/>
                  <c:y val="-8.7796312554872691E-2"/>
                </c:manualLayout>
              </c:layout>
              <c:dLblPos val="bestFit"/>
              <c:showLegendKey val="0"/>
              <c:showVal val="0"/>
              <c:showCatName val="1"/>
              <c:showSerName val="0"/>
              <c:showPercent val="1"/>
              <c:showBubbleSize val="0"/>
              <c:extLst>
                <c:ext xmlns:c15="http://schemas.microsoft.com/office/drawing/2012/chart" uri="{CE6537A1-D6FC-4f65-9D91-7224C49458BB}"/>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sr-Latn-R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Sheet1!$A$2:$A$3</c:f>
              <c:strCache>
                <c:ptCount val="2"/>
                <c:pt idx="0">
                  <c:v>Poljoprivreda</c:v>
                </c:pt>
                <c:pt idx="1">
                  <c:v>Bilo šta</c:v>
                </c:pt>
              </c:strCache>
            </c:strRef>
          </c:cat>
          <c:val>
            <c:numRef>
              <c:f>Sheet1!$B$2:$B$3</c:f>
              <c:numCache>
                <c:formatCode>General</c:formatCode>
                <c:ptCount val="2"/>
                <c:pt idx="0">
                  <c:v>2</c:v>
                </c:pt>
                <c:pt idx="1">
                  <c:v>6</c:v>
                </c:pt>
              </c:numCache>
            </c:numRef>
          </c:val>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sr-Latn-R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sr-Latn-RS" dirty="0" smtClean="0"/>
              <a:t>Po zemljama</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sr-Latn-RS"/>
        </a:p>
      </c:txPr>
    </c:title>
    <c:autoTitleDeleted val="0"/>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Lbls>
            <c:dLbl>
              <c:idx val="0"/>
              <c:layout>
                <c:manualLayout>
                  <c:x val="4.1321260873266825E-2"/>
                  <c:y val="4.9165935030728712E-2"/>
                </c:manualLayout>
              </c:layout>
              <c:dLblPos val="bestFit"/>
              <c:showLegendKey val="0"/>
              <c:showVal val="0"/>
              <c:showCatName val="1"/>
              <c:showSerName val="0"/>
              <c:showPercent val="1"/>
              <c:showBubbleSize val="0"/>
              <c:extLst>
                <c:ext xmlns:c15="http://schemas.microsoft.com/office/drawing/2012/chart" uri="{CE6537A1-D6FC-4f65-9D91-7224C49458BB}"/>
              </c:extLst>
            </c:dLbl>
            <c:dLbl>
              <c:idx val="1"/>
              <c:layout>
                <c:manualLayout>
                  <c:x val="2.2956256040703876E-2"/>
                  <c:y val="-1.404741000877976E-2"/>
                </c:manualLayout>
              </c:layout>
              <c:dLblPos val="bestFit"/>
              <c:showLegendKey val="0"/>
              <c:showVal val="0"/>
              <c:showCatName val="1"/>
              <c:showSerName val="0"/>
              <c:showPercent val="1"/>
              <c:showBubbleSize val="0"/>
              <c:extLst>
                <c:ext xmlns:c15="http://schemas.microsoft.com/office/drawing/2012/chart" uri="{CE6537A1-D6FC-4f65-9D91-7224C49458BB}"/>
              </c:extLst>
            </c:dLbl>
            <c:dLbl>
              <c:idx val="2"/>
              <c:layout>
                <c:manualLayout>
                  <c:x val="0.11937253141165972"/>
                  <c:y val="-3.5118525021950366E-3"/>
                </c:manualLayout>
              </c:layout>
              <c:dLblPos val="bestFit"/>
              <c:showLegendKey val="0"/>
              <c:showVal val="0"/>
              <c:showCatName val="1"/>
              <c:showSerName val="0"/>
              <c:showPercent val="1"/>
              <c:showBubbleSize val="0"/>
              <c:extLst>
                <c:ext xmlns:c15="http://schemas.microsoft.com/office/drawing/2012/chart" uri="{CE6537A1-D6FC-4f65-9D91-7224C49458BB}"/>
              </c:extLst>
            </c:dLbl>
            <c:dLbl>
              <c:idx val="3"/>
              <c:layout>
                <c:manualLayout>
                  <c:x val="-6.8867864332503477E-3"/>
                  <c:y val="2.1071253275078982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4190507280838697"/>
                      <c:h val="0.11690016798822007"/>
                    </c:manualLayout>
                  </c15:layout>
                </c:ext>
              </c:extLst>
            </c:dLbl>
            <c:dLbl>
              <c:idx val="5"/>
              <c:layout>
                <c:manualLayout>
                  <c:x val="-2.7547507248844551E-2"/>
                  <c:y val="-3.511852502194972E-3"/>
                </c:manualLayout>
              </c:layout>
              <c:dLblPos val="bestFit"/>
              <c:showLegendKey val="0"/>
              <c:showVal val="0"/>
              <c:showCatName val="1"/>
              <c:showSerName val="0"/>
              <c:showPercent val="1"/>
              <c:showBubbleSize val="0"/>
              <c:extLst>
                <c:ext xmlns:c15="http://schemas.microsoft.com/office/drawing/2012/chart" uri="{CE6537A1-D6FC-4f65-9D91-7224C49458BB}"/>
              </c:extLst>
            </c:dLbl>
            <c:dLbl>
              <c:idx val="6"/>
              <c:layout>
                <c:manualLayout>
                  <c:x val="-3.9025635269196467E-2"/>
                  <c:y val="-6.4383218779802596E-17"/>
                </c:manualLayout>
              </c:layout>
              <c:dLblPos val="bestFit"/>
              <c:showLegendKey val="0"/>
              <c:showVal val="0"/>
              <c:showCatName val="1"/>
              <c:showSerName val="0"/>
              <c:showPercent val="1"/>
              <c:showBubbleSize val="0"/>
              <c:extLst>
                <c:ext xmlns:c15="http://schemas.microsoft.com/office/drawing/2012/chart" uri="{CE6537A1-D6FC-4f65-9D91-7224C49458BB}"/>
              </c:extLst>
            </c:dLbl>
            <c:dLbl>
              <c:idx val="7"/>
              <c:layout>
                <c:manualLayout>
                  <c:x val="-3.9025635269196425E-2"/>
                  <c:y val="-1.755926251097454E-2"/>
                </c:manualLayout>
              </c:layout>
              <c:dLblPos val="bestFit"/>
              <c:showLegendKey val="0"/>
              <c:showVal val="0"/>
              <c:showCatName val="1"/>
              <c:showSerName val="0"/>
              <c:showPercent val="1"/>
              <c:showBubbleSize val="0"/>
              <c:extLst>
                <c:ext xmlns:c15="http://schemas.microsoft.com/office/drawing/2012/chart" uri="{CE6537A1-D6FC-4f65-9D91-7224C49458BB}"/>
              </c:extLst>
            </c:dLbl>
            <c:dLbl>
              <c:idx val="8"/>
              <c:layout>
                <c:manualLayout>
                  <c:x val="2.9843132852914931E-2"/>
                  <c:y val="-2.1071115013169446E-2"/>
                </c:manualLayout>
              </c:layout>
              <c:dLblPos val="bestFit"/>
              <c:showLegendKey val="0"/>
              <c:showVal val="0"/>
              <c:showCatName val="1"/>
              <c:showSerName val="0"/>
              <c:showPercent val="1"/>
              <c:showBubbleSize val="0"/>
              <c:extLst>
                <c:ext xmlns:c15="http://schemas.microsoft.com/office/drawing/2012/chart" uri="{CE6537A1-D6FC-4f65-9D91-7224C49458BB}"/>
              </c:extLst>
            </c:dLbl>
            <c:dLbl>
              <c:idx val="9"/>
              <c:layout>
                <c:manualLayout>
                  <c:x val="0.17102410750324326"/>
                  <c:y val="1.4047548270689167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18365149438900297"/>
                      <c:h val="0.1142568768017255"/>
                    </c:manualLayout>
                  </c15:layout>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sr-Latn-R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Sheet1!$A$2:$A$11</c:f>
              <c:strCache>
                <c:ptCount val="10"/>
                <c:pt idx="0">
                  <c:v>Grčka</c:v>
                </c:pt>
                <c:pt idx="1">
                  <c:v>Nemačka</c:v>
                </c:pt>
                <c:pt idx="2">
                  <c:v>Bugarska</c:v>
                </c:pt>
                <c:pt idx="3">
                  <c:v>Bosna i Hercegovina</c:v>
                </c:pt>
                <c:pt idx="4">
                  <c:v>Kipar</c:v>
                </c:pt>
                <c:pt idx="5">
                  <c:v>Mađarska</c:v>
                </c:pt>
                <c:pt idx="6">
                  <c:v>Litvanija</c:v>
                </c:pt>
                <c:pt idx="7">
                  <c:v>Crna Gora</c:v>
                </c:pt>
                <c:pt idx="8">
                  <c:v>Francuska</c:v>
                </c:pt>
                <c:pt idx="9">
                  <c:v>Velika Britanija</c:v>
                </c:pt>
              </c:strCache>
            </c:strRef>
          </c:cat>
          <c:val>
            <c:numRef>
              <c:f>Sheet1!$B$2:$B$11</c:f>
              <c:numCache>
                <c:formatCode>General</c:formatCode>
                <c:ptCount val="10"/>
                <c:pt idx="0">
                  <c:v>4</c:v>
                </c:pt>
                <c:pt idx="1">
                  <c:v>3</c:v>
                </c:pt>
                <c:pt idx="2">
                  <c:v>2</c:v>
                </c:pt>
                <c:pt idx="3">
                  <c:v>1</c:v>
                </c:pt>
                <c:pt idx="4">
                  <c:v>1</c:v>
                </c:pt>
                <c:pt idx="5">
                  <c:v>1</c:v>
                </c:pt>
                <c:pt idx="6">
                  <c:v>1</c:v>
                </c:pt>
                <c:pt idx="7">
                  <c:v>1</c:v>
                </c:pt>
                <c:pt idx="8">
                  <c:v>1</c:v>
                </c:pt>
                <c:pt idx="9">
                  <c:v>1</c:v>
                </c:pt>
              </c:numCache>
            </c:numRef>
          </c:val>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sr-Latn-R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sr-Latn-RS" dirty="0" smtClean="0"/>
              <a:t>Po oblastima </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sr-Latn-RS"/>
        </a:p>
      </c:txPr>
    </c:title>
    <c:autoTitleDeleted val="0"/>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Lbl>
              <c:idx val="0"/>
              <c:layout>
                <c:manualLayout>
                  <c:x val="4.8830355789868891E-2"/>
                  <c:y val="0"/>
                </c:manualLayout>
              </c:layout>
              <c:dLblPos val="bestFit"/>
              <c:showLegendKey val="0"/>
              <c:showVal val="0"/>
              <c:showCatName val="1"/>
              <c:showSerName val="0"/>
              <c:showPercent val="1"/>
              <c:showBubbleSize val="0"/>
              <c:extLst>
                <c:ext xmlns:c15="http://schemas.microsoft.com/office/drawing/2012/chart" uri="{CE6537A1-D6FC-4f65-9D91-7224C49458BB}"/>
              </c:extLst>
            </c:dLbl>
            <c:dLbl>
              <c:idx val="2"/>
              <c:layout>
                <c:manualLayout>
                  <c:x val="0.16884915339640286"/>
                  <c:y val="-2.4582967515364356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3285597436812824"/>
                      <c:h val="0.16606610301894881"/>
                    </c:manualLayout>
                  </c15:layout>
                </c:ext>
              </c:extLst>
            </c:dLbl>
            <c:dLbl>
              <c:idx val="3"/>
              <c:layout>
                <c:manualLayout>
                  <c:x val="-3.7340860309899748E-2"/>
                  <c:y val="-8.7796312554872691E-2"/>
                </c:manualLayout>
              </c:layout>
              <c:dLblPos val="bestFit"/>
              <c:showLegendKey val="0"/>
              <c:showVal val="0"/>
              <c:showCatName val="1"/>
              <c:showSerName val="0"/>
              <c:showPercent val="1"/>
              <c:showBubbleSize val="0"/>
              <c:extLst>
                <c:ext xmlns:c15="http://schemas.microsoft.com/office/drawing/2012/chart" uri="{CE6537A1-D6FC-4f65-9D91-7224C49458BB}"/>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sr-Latn-R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Sheet1!$A$2:$A$5</c:f>
              <c:strCache>
                <c:ptCount val="4"/>
                <c:pt idx="0">
                  <c:v>Transport</c:v>
                </c:pt>
                <c:pt idx="1">
                  <c:v>Životna sredina</c:v>
                </c:pt>
                <c:pt idx="2">
                  <c:v>Poljoprivreda</c:v>
                </c:pt>
                <c:pt idx="3">
                  <c:v>Bilo šta</c:v>
                </c:pt>
              </c:strCache>
            </c:strRef>
          </c:cat>
          <c:val>
            <c:numRef>
              <c:f>Sheet1!$B$2:$B$5</c:f>
              <c:numCache>
                <c:formatCode>General</c:formatCode>
                <c:ptCount val="4"/>
                <c:pt idx="0">
                  <c:v>10</c:v>
                </c:pt>
                <c:pt idx="1">
                  <c:v>23</c:v>
                </c:pt>
                <c:pt idx="2">
                  <c:v>26</c:v>
                </c:pt>
                <c:pt idx="3">
                  <c:v>40</c:v>
                </c:pt>
              </c:numCache>
            </c:numRef>
          </c:val>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sr-Latn-R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sr-Latn-RS" dirty="0" smtClean="0"/>
              <a:t>Po zemljama</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sr-Latn-RS"/>
        </a:p>
      </c:txPr>
    </c:title>
    <c:autoTitleDeleted val="0"/>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Lbls>
            <c:dLbl>
              <c:idx val="0"/>
              <c:layout>
                <c:manualLayout>
                  <c:x val="4.1321260873266825E-2"/>
                  <c:y val="4.9165935030728712E-2"/>
                </c:manualLayout>
              </c:layout>
              <c:dLblPos val="bestFit"/>
              <c:showLegendKey val="0"/>
              <c:showVal val="0"/>
              <c:showCatName val="1"/>
              <c:showSerName val="0"/>
              <c:showPercent val="1"/>
              <c:showBubbleSize val="0"/>
              <c:extLst>
                <c:ext xmlns:c15="http://schemas.microsoft.com/office/drawing/2012/chart" uri="{CE6537A1-D6FC-4f65-9D91-7224C49458BB}"/>
              </c:extLst>
            </c:dLbl>
            <c:dLbl>
              <c:idx val="1"/>
              <c:layout>
                <c:manualLayout>
                  <c:x val="2.2956256040703876E-2"/>
                  <c:y val="-1.404741000877976E-2"/>
                </c:manualLayout>
              </c:layout>
              <c:dLblPos val="bestFit"/>
              <c:showLegendKey val="0"/>
              <c:showVal val="0"/>
              <c:showCatName val="1"/>
              <c:showSerName val="0"/>
              <c:showPercent val="1"/>
              <c:showBubbleSize val="0"/>
              <c:extLst>
                <c:ext xmlns:c15="http://schemas.microsoft.com/office/drawing/2012/chart" uri="{CE6537A1-D6FC-4f65-9D91-7224C49458BB}"/>
              </c:extLst>
            </c:dLbl>
            <c:dLbl>
              <c:idx val="5"/>
              <c:layout>
                <c:manualLayout>
                  <c:x val="-2.7547507248844551E-2"/>
                  <c:y val="-3.511852502194972E-3"/>
                </c:manualLayout>
              </c:layout>
              <c:dLblPos val="bestFit"/>
              <c:showLegendKey val="0"/>
              <c:showVal val="0"/>
              <c:showCatName val="1"/>
              <c:showSerName val="0"/>
              <c:showPercent val="1"/>
              <c:showBubbleSize val="0"/>
              <c:extLst>
                <c:ext xmlns:c15="http://schemas.microsoft.com/office/drawing/2012/chart" uri="{CE6537A1-D6FC-4f65-9D91-7224C49458BB}"/>
              </c:extLst>
            </c:dLbl>
            <c:dLbl>
              <c:idx val="6"/>
              <c:layout>
                <c:manualLayout>
                  <c:x val="-3.9025635269196467E-2"/>
                  <c:y val="-6.4383218779802596E-17"/>
                </c:manualLayout>
              </c:layout>
              <c:dLblPos val="bestFit"/>
              <c:showLegendKey val="0"/>
              <c:showVal val="0"/>
              <c:showCatName val="1"/>
              <c:showSerName val="0"/>
              <c:showPercent val="1"/>
              <c:showBubbleSize val="0"/>
              <c:extLst>
                <c:ext xmlns:c15="http://schemas.microsoft.com/office/drawing/2012/chart" uri="{CE6537A1-D6FC-4f65-9D91-7224C49458BB}"/>
              </c:extLst>
            </c:dLbl>
            <c:dLbl>
              <c:idx val="7"/>
              <c:layout>
                <c:manualLayout>
                  <c:x val="-2.2956256040703792E-2"/>
                  <c:y val="-1.7559262510974557E-2"/>
                </c:manualLayout>
              </c:layout>
              <c:dLblPos val="bestFit"/>
              <c:showLegendKey val="0"/>
              <c:showVal val="0"/>
              <c:showCatName val="1"/>
              <c:showSerName val="0"/>
              <c:showPercent val="1"/>
              <c:showBubbleSize val="0"/>
              <c:extLst>
                <c:ext xmlns:c15="http://schemas.microsoft.com/office/drawing/2012/chart" uri="{CE6537A1-D6FC-4f65-9D91-7224C49458BB}"/>
              </c:extLst>
            </c:dLbl>
            <c:dLbl>
              <c:idx val="8"/>
              <c:layout>
                <c:manualLayout>
                  <c:x val="3.2138758456985266E-2"/>
                  <c:y val="-7.0237050043898156E-3"/>
                </c:manualLayout>
              </c:layout>
              <c:dLblPos val="bestFit"/>
              <c:showLegendKey val="0"/>
              <c:showVal val="0"/>
              <c:showCatName val="1"/>
              <c:showSerName val="0"/>
              <c:showPercent val="1"/>
              <c:showBubbleSize val="0"/>
              <c:extLst>
                <c:ext xmlns:c15="http://schemas.microsoft.com/office/drawing/2012/chart" uri="{CE6537A1-D6FC-4f65-9D91-7224C49458BB}"/>
              </c:extLst>
            </c:dLbl>
            <c:dLbl>
              <c:idx val="9"/>
              <c:layout>
                <c:manualLayout>
                  <c:x val="0.14118097465032831"/>
                  <c:y val="1.7559400772884075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18365149438900297"/>
                      <c:h val="0.1142568768017255"/>
                    </c:manualLayout>
                  </c15:layout>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sr-Latn-R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Sheet1!$A$2:$A$11</c:f>
              <c:strCache>
                <c:ptCount val="10"/>
                <c:pt idx="0">
                  <c:v>Grčka</c:v>
                </c:pt>
                <c:pt idx="1">
                  <c:v>Nemačka</c:v>
                </c:pt>
                <c:pt idx="2">
                  <c:v>Italija</c:v>
                </c:pt>
                <c:pt idx="3">
                  <c:v>Španija</c:v>
                </c:pt>
                <c:pt idx="4">
                  <c:v>Kipar</c:v>
                </c:pt>
                <c:pt idx="5">
                  <c:v>Srbija</c:v>
                </c:pt>
                <c:pt idx="6">
                  <c:v>Bugarska</c:v>
                </c:pt>
                <c:pt idx="7">
                  <c:v>Velika Britanija</c:v>
                </c:pt>
                <c:pt idx="8">
                  <c:v>Poljska</c:v>
                </c:pt>
                <c:pt idx="9">
                  <c:v>Portugalija</c:v>
                </c:pt>
              </c:strCache>
            </c:strRef>
          </c:cat>
          <c:val>
            <c:numRef>
              <c:f>Sheet1!$B$2:$B$11</c:f>
              <c:numCache>
                <c:formatCode>General</c:formatCode>
                <c:ptCount val="10"/>
                <c:pt idx="0">
                  <c:v>23</c:v>
                </c:pt>
                <c:pt idx="1">
                  <c:v>11</c:v>
                </c:pt>
                <c:pt idx="2">
                  <c:v>8</c:v>
                </c:pt>
                <c:pt idx="3">
                  <c:v>6</c:v>
                </c:pt>
                <c:pt idx="4">
                  <c:v>6</c:v>
                </c:pt>
                <c:pt idx="5">
                  <c:v>6</c:v>
                </c:pt>
                <c:pt idx="6">
                  <c:v>6</c:v>
                </c:pt>
                <c:pt idx="7">
                  <c:v>4</c:v>
                </c:pt>
                <c:pt idx="8">
                  <c:v>3</c:v>
                </c:pt>
                <c:pt idx="9">
                  <c:v>3</c:v>
                </c:pt>
              </c:numCache>
            </c:numRef>
          </c:val>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sr-Latn-R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751CD1E-9300-41DC-A37A-4937316C0E1B}" type="datetimeFigureOut">
              <a:rPr lang="en-US" smtClean="0"/>
              <a:t>11/17/2020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8F937E8-37B0-431A-9258-A33D6755D072}" type="slidenum">
              <a:rPr lang="en-US" smtClean="0"/>
              <a:t>‹#›</a:t>
            </a:fld>
            <a:endParaRPr lang="en-US"/>
          </a:p>
        </p:txBody>
      </p:sp>
    </p:spTree>
    <p:extLst>
      <p:ext uri="{BB962C8B-B14F-4D97-AF65-F5344CB8AC3E}">
        <p14:creationId xmlns:p14="http://schemas.microsoft.com/office/powerpoint/2010/main" val="19794122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3F08C0-1787-46AE-829B-5F4B6EB439E8}" type="datetimeFigureOut">
              <a:rPr lang="en-US" smtClean="0"/>
              <a:t>11/17/2020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ABD932-4BD1-4C53-820D-24D32831AB97}" type="slidenum">
              <a:rPr lang="en-US" smtClean="0"/>
              <a:t>‹#›</a:t>
            </a:fld>
            <a:endParaRPr lang="en-US"/>
          </a:p>
        </p:txBody>
      </p:sp>
    </p:spTree>
    <p:extLst>
      <p:ext uri="{BB962C8B-B14F-4D97-AF65-F5344CB8AC3E}">
        <p14:creationId xmlns:p14="http://schemas.microsoft.com/office/powerpoint/2010/main" val="952351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5"/>
          </p:nvPr>
        </p:nvSpPr>
        <p:spPr/>
        <p:txBody>
          <a:bodyPr/>
          <a:lstStyle/>
          <a:p>
            <a:fld id="{59ABD932-4BD1-4C53-820D-24D32831AB97}" type="slidenum">
              <a:rPr lang="en-US" smtClean="0"/>
              <a:t>1</a:t>
            </a:fld>
            <a:endParaRPr lang="en-US"/>
          </a:p>
        </p:txBody>
      </p:sp>
    </p:spTree>
    <p:extLst>
      <p:ext uri="{BB962C8B-B14F-4D97-AF65-F5344CB8AC3E}">
        <p14:creationId xmlns:p14="http://schemas.microsoft.com/office/powerpoint/2010/main" val="4167771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5"/>
          </p:nvPr>
        </p:nvSpPr>
        <p:spPr/>
        <p:txBody>
          <a:bodyPr/>
          <a:lstStyle/>
          <a:p>
            <a:fld id="{59ABD932-4BD1-4C53-820D-24D32831AB97}" type="slidenum">
              <a:rPr lang="en-US" smtClean="0"/>
              <a:t>13</a:t>
            </a:fld>
            <a:endParaRPr lang="en-US"/>
          </a:p>
        </p:txBody>
      </p:sp>
    </p:spTree>
    <p:extLst>
      <p:ext uri="{BB962C8B-B14F-4D97-AF65-F5344CB8AC3E}">
        <p14:creationId xmlns:p14="http://schemas.microsoft.com/office/powerpoint/2010/main" val="2797292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KTE:</a:t>
            </a:r>
          </a:p>
          <a:p>
            <a:pPr lvl="0"/>
            <a:r>
              <a:rPr lang="en-GB" sz="1200" b="0" kern="1200" dirty="0">
                <a:solidFill>
                  <a:schemeClr val="tx1"/>
                </a:solidFill>
                <a:effectLst/>
                <a:latin typeface="+mn-lt"/>
                <a:ea typeface="+mn-ea"/>
                <a:cs typeface="+mn-cs"/>
              </a:rPr>
              <a:t>EXCELLENCE</a:t>
            </a:r>
          </a:p>
          <a:p>
            <a:pPr lvl="0"/>
            <a:r>
              <a:rPr lang="en-GB" sz="1200" b="1" kern="1200" dirty="0">
                <a:solidFill>
                  <a:schemeClr val="tx1"/>
                </a:solidFill>
                <a:effectLst/>
                <a:latin typeface="+mn-lt"/>
                <a:ea typeface="+mn-ea"/>
                <a:cs typeface="+mn-cs"/>
              </a:rPr>
              <a:t>Quality and credibility of the innovation project:</a:t>
            </a:r>
            <a:r>
              <a:rPr lang="en-GB" sz="1200" kern="1200" dirty="0">
                <a:solidFill>
                  <a:schemeClr val="tx1"/>
                </a:solidFill>
                <a:effectLst/>
                <a:latin typeface="+mn-lt"/>
                <a:ea typeface="+mn-ea"/>
                <a:cs typeface="+mn-cs"/>
              </a:rPr>
              <a:t> level of novelty and appropriate consideration of the vertical applications of the proposed knowledge transfer.</a:t>
            </a:r>
            <a:endParaRPr lang="es-ES"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Quality and appropriateness of the knowledge sharing</a:t>
            </a:r>
            <a:r>
              <a:rPr lang="en-GB" sz="1200" kern="1200" dirty="0">
                <a:solidFill>
                  <a:schemeClr val="tx1"/>
                </a:solidFill>
                <a:effectLst/>
                <a:latin typeface="+mn-lt"/>
                <a:ea typeface="+mn-ea"/>
                <a:cs typeface="+mn-cs"/>
              </a:rPr>
              <a:t> among the participating organisations in light of the research and innovation objectives.</a:t>
            </a:r>
            <a:endParaRPr lang="es-ES"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Quality of the proposed interaction </a:t>
            </a:r>
            <a:r>
              <a:rPr lang="en-GB" sz="1200" kern="1200" dirty="0">
                <a:solidFill>
                  <a:schemeClr val="tx1"/>
                </a:solidFill>
                <a:effectLst/>
                <a:latin typeface="+mn-lt"/>
                <a:ea typeface="+mn-ea"/>
                <a:cs typeface="+mn-cs"/>
              </a:rPr>
              <a:t>between the participating organisations.</a:t>
            </a:r>
          </a:p>
          <a:p>
            <a:pPr lvl="0"/>
            <a:r>
              <a:rPr lang="en-GB" sz="1200" kern="1200" dirty="0">
                <a:solidFill>
                  <a:schemeClr val="tx1"/>
                </a:solidFill>
                <a:effectLst/>
                <a:latin typeface="+mn-lt"/>
                <a:ea typeface="+mn-ea"/>
                <a:cs typeface="+mn-cs"/>
              </a:rPr>
              <a:t>IMPACT</a:t>
            </a:r>
          </a:p>
          <a:p>
            <a:pPr lvl="0"/>
            <a:r>
              <a:rPr lang="en-US" sz="1200" b="1" kern="1200" dirty="0">
                <a:solidFill>
                  <a:schemeClr val="tx1"/>
                </a:solidFill>
                <a:effectLst/>
                <a:latin typeface="+mn-lt"/>
                <a:ea typeface="+mn-ea"/>
                <a:cs typeface="+mn-cs"/>
              </a:rPr>
              <a:t>Enhancing the potential and future career of the staff member </a:t>
            </a:r>
            <a:r>
              <a:rPr lang="en-US" sz="1200" kern="1200" dirty="0">
                <a:solidFill>
                  <a:schemeClr val="tx1"/>
                </a:solidFill>
                <a:effectLst/>
                <a:latin typeface="+mn-lt"/>
                <a:ea typeface="+mn-ea"/>
                <a:cs typeface="+mn-cs"/>
              </a:rPr>
              <a:t>being sent to the Host </a:t>
            </a:r>
            <a:r>
              <a:rPr lang="en-US" sz="1200" kern="1200" dirty="0" err="1">
                <a:solidFill>
                  <a:schemeClr val="tx1"/>
                </a:solidFill>
                <a:effectLst/>
                <a:latin typeface="+mn-lt"/>
                <a:ea typeface="+mn-ea"/>
                <a:cs typeface="+mn-cs"/>
              </a:rPr>
              <a:t>organisation</a:t>
            </a:r>
            <a:r>
              <a:rPr lang="en-US" sz="1200" kern="1200" dirty="0">
                <a:solidFill>
                  <a:schemeClr val="tx1"/>
                </a:solidFill>
                <a:effectLst/>
                <a:latin typeface="+mn-lt"/>
                <a:ea typeface="+mn-ea"/>
                <a:cs typeface="+mn-cs"/>
              </a:rPr>
              <a:t>.</a:t>
            </a:r>
            <a:endParaRPr lang="es-E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Developing new and lasting research collaborations, achieving transfer of knowledge </a:t>
            </a:r>
            <a:r>
              <a:rPr lang="en-US" sz="1200" kern="1200" dirty="0">
                <a:solidFill>
                  <a:schemeClr val="tx1"/>
                </a:solidFill>
                <a:effectLst/>
                <a:latin typeface="+mn-lt"/>
                <a:ea typeface="+mn-ea"/>
                <a:cs typeface="+mn-cs"/>
              </a:rPr>
              <a:t>between participating </a:t>
            </a:r>
            <a:r>
              <a:rPr lang="en-US" sz="1200" kern="1200" dirty="0" err="1">
                <a:solidFill>
                  <a:schemeClr val="tx1"/>
                </a:solidFill>
                <a:effectLst/>
                <a:latin typeface="+mn-lt"/>
                <a:ea typeface="+mn-ea"/>
                <a:cs typeface="+mn-cs"/>
              </a:rPr>
              <a:t>organisations</a:t>
            </a:r>
            <a:r>
              <a:rPr lang="en-US" sz="1200" kern="1200" dirty="0">
                <a:solidFill>
                  <a:schemeClr val="tx1"/>
                </a:solidFill>
                <a:effectLst/>
                <a:latin typeface="+mn-lt"/>
                <a:ea typeface="+mn-ea"/>
                <a:cs typeface="+mn-cs"/>
              </a:rPr>
              <a:t>. </a:t>
            </a:r>
            <a:endParaRPr lang="es-E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Benefits for the participating </a:t>
            </a:r>
            <a:r>
              <a:rPr lang="en-US" sz="1200" b="1" kern="1200" dirty="0" err="1">
                <a:solidFill>
                  <a:schemeClr val="tx1"/>
                </a:solidFill>
                <a:effectLst/>
                <a:latin typeface="+mn-lt"/>
                <a:ea typeface="+mn-ea"/>
                <a:cs typeface="+mn-cs"/>
              </a:rPr>
              <a:t>organisations</a:t>
            </a:r>
            <a:r>
              <a:rPr lang="en-US" sz="1200" kern="1200" dirty="0">
                <a:solidFill>
                  <a:schemeClr val="tx1"/>
                </a:solidFill>
                <a:effectLst/>
                <a:latin typeface="+mn-lt"/>
                <a:ea typeface="+mn-ea"/>
                <a:cs typeface="+mn-cs"/>
              </a:rPr>
              <a:t>, in terms of technical and/or business/market expectations.</a:t>
            </a:r>
            <a:endParaRPr lang="es-E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Market potential of the proposed knowledge transfer </a:t>
            </a:r>
            <a:r>
              <a:rPr lang="en-US" sz="1200" kern="1200" dirty="0">
                <a:solidFill>
                  <a:schemeClr val="tx1"/>
                </a:solidFill>
                <a:effectLst/>
                <a:latin typeface="+mn-lt"/>
                <a:ea typeface="+mn-ea"/>
                <a:cs typeface="+mn-cs"/>
              </a:rPr>
              <a:t>in one of the SMART4ALL verticals and </a:t>
            </a:r>
            <a:r>
              <a:rPr lang="en-US" sz="1200" b="1" kern="1200" dirty="0">
                <a:solidFill>
                  <a:schemeClr val="tx1"/>
                </a:solidFill>
                <a:effectLst/>
                <a:latin typeface="+mn-lt"/>
                <a:ea typeface="+mn-ea"/>
                <a:cs typeface="+mn-cs"/>
              </a:rPr>
              <a:t>competition analysis.</a:t>
            </a:r>
            <a:endParaRPr lang="es-E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IMPLEMENTATION</a:t>
            </a:r>
          </a:p>
          <a:p>
            <a:pPr lvl="0"/>
            <a:r>
              <a:rPr lang="en-US" sz="1200" b="1" kern="1200" dirty="0">
                <a:solidFill>
                  <a:schemeClr val="tx1"/>
                </a:solidFill>
                <a:effectLst/>
                <a:latin typeface="+mn-lt"/>
                <a:ea typeface="+mn-ea"/>
                <a:cs typeface="+mn-cs"/>
              </a:rPr>
              <a:t>Coherence and effectiveness of the Work Plan</a:t>
            </a:r>
            <a:r>
              <a:rPr lang="en-US" sz="1200" kern="1200" dirty="0">
                <a:solidFill>
                  <a:schemeClr val="tx1"/>
                </a:solidFill>
                <a:effectLst/>
                <a:latin typeface="+mn-lt"/>
                <a:ea typeface="+mn-ea"/>
                <a:cs typeface="+mn-cs"/>
              </a:rPr>
              <a:t>, including appropriateness of the allocation of tasks and resources. The workplan of the experiment should be clearly described and fully aligned with the objectives. </a:t>
            </a:r>
            <a:r>
              <a:rPr lang="el-GR" sz="1200" kern="1200" dirty="0">
                <a:solidFill>
                  <a:schemeClr val="tx1"/>
                </a:solidFill>
                <a:effectLst/>
                <a:latin typeface="+mn-lt"/>
                <a:ea typeface="+mn-ea"/>
                <a:cs typeface="+mn-cs"/>
              </a:rPr>
              <a:t>The </a:t>
            </a:r>
            <a:r>
              <a:rPr lang="el-GR" sz="1200" kern="1200" dirty="0" err="1">
                <a:solidFill>
                  <a:schemeClr val="tx1"/>
                </a:solidFill>
                <a:effectLst/>
                <a:latin typeface="+mn-lt"/>
                <a:ea typeface="+mn-ea"/>
                <a:cs typeface="+mn-cs"/>
              </a:rPr>
              <a:t>time</a:t>
            </a:r>
            <a:r>
              <a:rPr lang="el-GR" sz="1200" kern="1200" dirty="0">
                <a:solidFill>
                  <a:schemeClr val="tx1"/>
                </a:solidFill>
                <a:effectLst/>
                <a:latin typeface="+mn-lt"/>
                <a:ea typeface="+mn-ea"/>
                <a:cs typeface="+mn-cs"/>
              </a:rPr>
              <a:t> </a:t>
            </a:r>
            <a:r>
              <a:rPr lang="el-GR" sz="1200" kern="1200" dirty="0" err="1">
                <a:solidFill>
                  <a:schemeClr val="tx1"/>
                </a:solidFill>
                <a:effectLst/>
                <a:latin typeface="+mn-lt"/>
                <a:ea typeface="+mn-ea"/>
                <a:cs typeface="+mn-cs"/>
              </a:rPr>
              <a:t>plan</a:t>
            </a:r>
            <a:r>
              <a:rPr lang="el-GR" sz="1200" kern="1200" dirty="0">
                <a:solidFill>
                  <a:schemeClr val="tx1"/>
                </a:solidFill>
                <a:effectLst/>
                <a:latin typeface="+mn-lt"/>
                <a:ea typeface="+mn-ea"/>
                <a:cs typeface="+mn-cs"/>
              </a:rPr>
              <a:t> </a:t>
            </a:r>
            <a:r>
              <a:rPr lang="el-GR" sz="1200" kern="1200" dirty="0" err="1">
                <a:solidFill>
                  <a:schemeClr val="tx1"/>
                </a:solidFill>
                <a:effectLst/>
                <a:latin typeface="+mn-lt"/>
                <a:ea typeface="+mn-ea"/>
                <a:cs typeface="+mn-cs"/>
              </a:rPr>
              <a:t>should</a:t>
            </a:r>
            <a:r>
              <a:rPr lang="el-GR" sz="1200" kern="1200" dirty="0">
                <a:solidFill>
                  <a:schemeClr val="tx1"/>
                </a:solidFill>
                <a:effectLst/>
                <a:latin typeface="+mn-lt"/>
                <a:ea typeface="+mn-ea"/>
                <a:cs typeface="+mn-cs"/>
              </a:rPr>
              <a:t> </a:t>
            </a:r>
            <a:r>
              <a:rPr lang="el-GR" sz="1200" kern="1200" dirty="0" err="1">
                <a:solidFill>
                  <a:schemeClr val="tx1"/>
                </a:solidFill>
                <a:effectLst/>
                <a:latin typeface="+mn-lt"/>
                <a:ea typeface="+mn-ea"/>
                <a:cs typeface="+mn-cs"/>
              </a:rPr>
              <a:t>be</a:t>
            </a:r>
            <a:r>
              <a:rPr lang="el-GR" sz="1200" kern="1200" dirty="0">
                <a:solidFill>
                  <a:schemeClr val="tx1"/>
                </a:solidFill>
                <a:effectLst/>
                <a:latin typeface="+mn-lt"/>
                <a:ea typeface="+mn-ea"/>
                <a:cs typeface="+mn-cs"/>
              </a:rPr>
              <a:t> </a:t>
            </a:r>
            <a:r>
              <a:rPr lang="el-GR" sz="1200" kern="1200" dirty="0" err="1">
                <a:solidFill>
                  <a:schemeClr val="tx1"/>
                </a:solidFill>
                <a:effectLst/>
                <a:latin typeface="+mn-lt"/>
                <a:ea typeface="+mn-ea"/>
                <a:cs typeface="+mn-cs"/>
              </a:rPr>
              <a:t>realistic</a:t>
            </a:r>
            <a:r>
              <a:rPr lang="el-GR" sz="1200" kern="1200" dirty="0">
                <a:solidFill>
                  <a:schemeClr val="tx1"/>
                </a:solidFill>
                <a:effectLst/>
                <a:latin typeface="+mn-lt"/>
                <a:ea typeface="+mn-ea"/>
                <a:cs typeface="+mn-cs"/>
              </a:rPr>
              <a:t> and </a:t>
            </a:r>
            <a:r>
              <a:rPr lang="el-GR" sz="1200" kern="1200" dirty="0" err="1">
                <a:solidFill>
                  <a:schemeClr val="tx1"/>
                </a:solidFill>
                <a:effectLst/>
                <a:latin typeface="+mn-lt"/>
                <a:ea typeface="+mn-ea"/>
                <a:cs typeface="+mn-cs"/>
              </a:rPr>
              <a:t>achievable</a:t>
            </a:r>
            <a:r>
              <a:rPr lang="el-GR" sz="1200" kern="1200" dirty="0">
                <a:solidFill>
                  <a:schemeClr val="tx1"/>
                </a:solidFill>
                <a:effectLst/>
                <a:latin typeface="+mn-lt"/>
                <a:ea typeface="+mn-ea"/>
                <a:cs typeface="+mn-cs"/>
              </a:rPr>
              <a:t>.</a:t>
            </a:r>
            <a:endParaRPr lang="es-E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Appropriateness of resources allocation</a:t>
            </a:r>
            <a:r>
              <a:rPr lang="en-US" sz="1200" kern="1200" dirty="0">
                <a:solidFill>
                  <a:schemeClr val="tx1"/>
                </a:solidFill>
                <a:effectLst/>
                <a:latin typeface="+mn-lt"/>
                <a:ea typeface="+mn-ea"/>
                <a:cs typeface="+mn-cs"/>
              </a:rPr>
              <a:t>. Resources shall comply with i) the applicable national law and taxes, </a:t>
            </a:r>
            <a:r>
              <a:rPr lang="en-US" sz="1200" kern="1200" dirty="0" err="1">
                <a:solidFill>
                  <a:schemeClr val="tx1"/>
                </a:solidFill>
                <a:effectLst/>
                <a:latin typeface="+mn-lt"/>
                <a:ea typeface="+mn-ea"/>
                <a:cs typeface="+mn-cs"/>
              </a:rPr>
              <a:t>labour</a:t>
            </a:r>
            <a:r>
              <a:rPr lang="en-US" sz="1200" kern="1200" dirty="0">
                <a:solidFill>
                  <a:schemeClr val="tx1"/>
                </a:solidFill>
                <a:effectLst/>
                <a:latin typeface="+mn-lt"/>
                <a:ea typeface="+mn-ea"/>
                <a:cs typeface="+mn-cs"/>
              </a:rPr>
              <a:t> and social security and ii) the principle of a sound financial management regarding economy and efficiency.</a:t>
            </a:r>
            <a:endParaRPr lang="es-E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Competences, experience and complementarity</a:t>
            </a:r>
            <a:r>
              <a:rPr lang="en-US" sz="1200" kern="1200" dirty="0">
                <a:solidFill>
                  <a:schemeClr val="tx1"/>
                </a:solidFill>
                <a:effectLst/>
                <a:latin typeface="+mn-lt"/>
                <a:ea typeface="+mn-ea"/>
                <a:cs typeface="+mn-cs"/>
              </a:rPr>
              <a:t> of the participating </a:t>
            </a:r>
            <a:r>
              <a:rPr lang="en-US" sz="1200" kern="1200" dirty="0" err="1">
                <a:solidFill>
                  <a:schemeClr val="tx1"/>
                </a:solidFill>
                <a:effectLst/>
                <a:latin typeface="+mn-lt"/>
                <a:ea typeface="+mn-ea"/>
                <a:cs typeface="+mn-cs"/>
              </a:rPr>
              <a:t>organisations</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and their commitment to the project</a:t>
            </a:r>
            <a:r>
              <a:rPr lang="en-US" sz="1200" kern="1200" dirty="0">
                <a:solidFill>
                  <a:schemeClr val="tx1"/>
                </a:solidFill>
                <a:effectLst/>
                <a:latin typeface="+mn-lt"/>
                <a:ea typeface="+mn-ea"/>
                <a:cs typeface="+mn-cs"/>
              </a:rPr>
              <a:t>.</a:t>
            </a:r>
            <a:endParaRPr lang="es-E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FTTE</a:t>
            </a:r>
          </a:p>
          <a:p>
            <a:pPr lvl="0"/>
            <a:r>
              <a:rPr lang="en-GB" sz="1200" kern="1200" dirty="0">
                <a:solidFill>
                  <a:schemeClr val="tx1"/>
                </a:solidFill>
                <a:effectLst/>
                <a:latin typeface="+mn-lt"/>
                <a:ea typeface="+mn-ea"/>
                <a:cs typeface="+mn-cs"/>
              </a:rPr>
              <a:t>EXCELLENCE</a:t>
            </a:r>
          </a:p>
          <a:p>
            <a:pPr lvl="0"/>
            <a:r>
              <a:rPr lang="en-US" sz="1200" b="1" kern="1200" dirty="0">
                <a:solidFill>
                  <a:schemeClr val="tx1"/>
                </a:solidFill>
                <a:effectLst/>
                <a:latin typeface="+mn-lt"/>
                <a:ea typeface="+mn-ea"/>
                <a:cs typeface="+mn-cs"/>
              </a:rPr>
              <a:t>Ambition.</a:t>
            </a:r>
            <a:r>
              <a:rPr lang="en-US" sz="1200" kern="1200" dirty="0">
                <a:solidFill>
                  <a:schemeClr val="tx1"/>
                </a:solidFill>
                <a:effectLst/>
                <a:latin typeface="+mn-lt"/>
                <a:ea typeface="+mn-ea"/>
                <a:cs typeface="+mn-cs"/>
              </a:rPr>
              <a:t> The applicants have to demonstrate to what extent that proposed Experiment is beyond the </a:t>
            </a:r>
            <a:r>
              <a:rPr lang="en-US" sz="1200" b="1" kern="1200" dirty="0">
                <a:solidFill>
                  <a:schemeClr val="tx1"/>
                </a:solidFill>
                <a:effectLst/>
                <a:latin typeface="+mn-lt"/>
                <a:ea typeface="+mn-ea"/>
                <a:cs typeface="+mn-cs"/>
              </a:rPr>
              <a:t>State of the Art</a:t>
            </a:r>
            <a:r>
              <a:rPr lang="en-US" sz="1200" kern="1200" dirty="0">
                <a:solidFill>
                  <a:schemeClr val="tx1"/>
                </a:solidFill>
                <a:effectLst/>
                <a:latin typeface="+mn-lt"/>
                <a:ea typeface="+mn-ea"/>
                <a:cs typeface="+mn-cs"/>
              </a:rPr>
              <a:t> and describe the innovative approach behind it (e.g. ground-breaking objectives, novel concepts and approaches, new products, services or business and </a:t>
            </a:r>
            <a:r>
              <a:rPr lang="en-US" sz="1200" kern="1200" dirty="0" err="1">
                <a:solidFill>
                  <a:schemeClr val="tx1"/>
                </a:solidFill>
                <a:effectLst/>
                <a:latin typeface="+mn-lt"/>
                <a:ea typeface="+mn-ea"/>
                <a:cs typeface="+mn-cs"/>
              </a:rPr>
              <a:t>organisational</a:t>
            </a:r>
            <a:r>
              <a:rPr lang="en-US" sz="1200" kern="1200" dirty="0">
                <a:solidFill>
                  <a:schemeClr val="tx1"/>
                </a:solidFill>
                <a:effectLst/>
                <a:latin typeface="+mn-lt"/>
                <a:ea typeface="+mn-ea"/>
                <a:cs typeface="+mn-cs"/>
              </a:rPr>
              <a:t> models). </a:t>
            </a:r>
            <a:endParaRPr lang="es-E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Innovation:</a:t>
            </a:r>
            <a:r>
              <a:rPr lang="en-US" sz="1200" kern="1200" dirty="0">
                <a:solidFill>
                  <a:schemeClr val="tx1"/>
                </a:solidFill>
                <a:effectLst/>
                <a:latin typeface="+mn-lt"/>
                <a:ea typeface="+mn-ea"/>
                <a:cs typeface="+mn-cs"/>
              </a:rPr>
              <a:t> applicants should provide information about the level of innovation within their market and about the degree of </a:t>
            </a:r>
            <a:r>
              <a:rPr lang="en-US" sz="1200" b="1" kern="1200" dirty="0">
                <a:solidFill>
                  <a:schemeClr val="tx1"/>
                </a:solidFill>
                <a:effectLst/>
                <a:latin typeface="+mn-lt"/>
                <a:ea typeface="+mn-ea"/>
                <a:cs typeface="+mn-cs"/>
              </a:rPr>
              <a:t>differentiation</a:t>
            </a:r>
            <a:r>
              <a:rPr lang="en-US" sz="1200" kern="1200" dirty="0">
                <a:solidFill>
                  <a:schemeClr val="tx1"/>
                </a:solidFill>
                <a:effectLst/>
                <a:latin typeface="+mn-lt"/>
                <a:ea typeface="+mn-ea"/>
                <a:cs typeface="+mn-cs"/>
              </a:rPr>
              <a:t> that this project will bring.</a:t>
            </a:r>
            <a:endParaRPr lang="es-E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Soundness of the approach </a:t>
            </a:r>
            <a:r>
              <a:rPr lang="en-IE" sz="1200" kern="1200" dirty="0">
                <a:solidFill>
                  <a:schemeClr val="tx1"/>
                </a:solidFill>
                <a:effectLst/>
                <a:latin typeface="+mn-lt"/>
                <a:ea typeface="+mn-ea"/>
                <a:cs typeface="+mn-cs"/>
              </a:rPr>
              <a:t>The objectives of the proposed experiments should be clearly defined, relevant and aligned with the SMART4ALL project objectives, verticals and competence fields. </a:t>
            </a:r>
            <a:r>
              <a:rPr lang="en-GB" sz="1200" kern="1200" dirty="0">
                <a:solidFill>
                  <a:schemeClr val="tx1"/>
                </a:solidFill>
                <a:effectLst/>
                <a:latin typeface="+mn-lt"/>
                <a:ea typeface="+mn-ea"/>
                <a:cs typeface="+mn-cs"/>
              </a:rPr>
              <a:t>The anticipated TRL elevation (typically from 5 to 7 on average, other combinations are also possible) should be clearly described and justified.</a:t>
            </a:r>
            <a:endParaRPr lang="es-ES" sz="1200" kern="1200" dirty="0">
              <a:solidFill>
                <a:schemeClr val="tx1"/>
              </a:solidFill>
              <a:effectLst/>
              <a:latin typeface="+mn-lt"/>
              <a:ea typeface="+mn-ea"/>
              <a:cs typeface="+mn-cs"/>
            </a:endParaRPr>
          </a:p>
          <a:p>
            <a:pPr lvl="0"/>
            <a:r>
              <a:rPr lang="es-ES" sz="1200" kern="1200" dirty="0">
                <a:solidFill>
                  <a:schemeClr val="tx1"/>
                </a:solidFill>
                <a:effectLst/>
                <a:latin typeface="+mn-lt"/>
                <a:ea typeface="+mn-ea"/>
                <a:cs typeface="+mn-cs"/>
              </a:rPr>
              <a:t>IMPACT</a:t>
            </a:r>
          </a:p>
          <a:p>
            <a:pPr lvl="0"/>
            <a:r>
              <a:rPr lang="en-GB" sz="1200" b="1" kern="1200" dirty="0">
                <a:solidFill>
                  <a:schemeClr val="tx1"/>
                </a:solidFill>
                <a:effectLst/>
                <a:latin typeface="+mn-lt"/>
                <a:ea typeface="+mn-ea"/>
                <a:cs typeface="+mn-cs"/>
              </a:rPr>
              <a:t>Benefits of the collaboration</a:t>
            </a:r>
            <a:r>
              <a:rPr lang="en-GB" sz="1200" kern="1200" dirty="0">
                <a:solidFill>
                  <a:schemeClr val="tx1"/>
                </a:solidFill>
                <a:effectLst/>
                <a:latin typeface="+mn-lt"/>
                <a:ea typeface="+mn-ea"/>
                <a:cs typeface="+mn-cs"/>
              </a:rPr>
              <a:t>: To what extent the collaboration between the partners will benefit each of them, in terms of technical and/or business/market expectations, and to what extent this particular collaboration will lead to a successful experiment and high economic impact.</a:t>
            </a:r>
            <a:endParaRPr lang="es-ES"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Market opportunity:</a:t>
            </a:r>
            <a:r>
              <a:rPr lang="en-GB" sz="1200" kern="1200" dirty="0">
                <a:solidFill>
                  <a:schemeClr val="tx1"/>
                </a:solidFill>
                <a:effectLst/>
                <a:latin typeface="+mn-lt"/>
                <a:ea typeface="+mn-ea"/>
                <a:cs typeface="+mn-cs"/>
              </a:rPr>
              <a:t> The applicants have to demonstrate a clear idea of what they want to do and whether the new/improved product has market potential, e.g. because it solves a problem for a specific target customer.</a:t>
            </a:r>
            <a:endParaRPr lang="es-ES"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Competition:</a:t>
            </a:r>
            <a:r>
              <a:rPr lang="en-GB" sz="1200" kern="1200" dirty="0">
                <a:solidFill>
                  <a:schemeClr val="tx1"/>
                </a:solidFill>
                <a:effectLst/>
                <a:latin typeface="+mn-lt"/>
                <a:ea typeface="+mn-ea"/>
                <a:cs typeface="+mn-cs"/>
              </a:rPr>
              <a:t> The applicants have to provide information about the degree of competition for their particular product/service and if the proposal is disruptive and breaks the market. i.e. the products/services to be brought to market can be clearly differentiated from the competition.</a:t>
            </a:r>
            <a:endParaRPr lang="es-ES"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Commercial Strategy and Scalability:</a:t>
            </a:r>
            <a:r>
              <a:rPr lang="en-GB" sz="1200" kern="1200" dirty="0">
                <a:solidFill>
                  <a:schemeClr val="tx1"/>
                </a:solidFill>
                <a:effectLst/>
                <a:latin typeface="+mn-lt"/>
                <a:ea typeface="+mn-ea"/>
                <a:cs typeface="+mn-cs"/>
              </a:rPr>
              <a:t> The applicants have to demonstrate the level of scalability of the new/improved product meaning by that not address to solve a specific problem but able to be commercialised to solve a structural problem in a specific sector/process/etc., using convincing business model and business projections.</a:t>
            </a:r>
            <a:endParaRPr lang="es-ES" sz="1200" kern="1200" dirty="0">
              <a:solidFill>
                <a:schemeClr val="tx1"/>
              </a:solidFill>
              <a:effectLst/>
              <a:latin typeface="+mn-lt"/>
              <a:ea typeface="+mn-ea"/>
              <a:cs typeface="+mn-cs"/>
            </a:endParaRPr>
          </a:p>
          <a:p>
            <a:pPr lvl="0"/>
            <a:r>
              <a:rPr lang="es-ES" sz="1200" kern="1200" dirty="0">
                <a:solidFill>
                  <a:schemeClr val="tx1"/>
                </a:solidFill>
                <a:effectLst/>
                <a:latin typeface="+mn-lt"/>
                <a:ea typeface="+mn-ea"/>
                <a:cs typeface="+mn-cs"/>
              </a:rPr>
              <a:t>IMPLEMENTATION</a:t>
            </a:r>
          </a:p>
          <a:p>
            <a:pPr lvl="0"/>
            <a:r>
              <a:rPr lang="en-GB" sz="1200" b="1" kern="1200" dirty="0">
                <a:solidFill>
                  <a:schemeClr val="tx1"/>
                </a:solidFill>
                <a:effectLst/>
                <a:latin typeface="+mn-lt"/>
                <a:ea typeface="+mn-ea"/>
                <a:cs typeface="+mn-cs"/>
              </a:rPr>
              <a:t>Work plan</a:t>
            </a:r>
            <a:r>
              <a:rPr lang="en-GB" sz="1200" kern="1200" dirty="0">
                <a:solidFill>
                  <a:schemeClr val="tx1"/>
                </a:solidFill>
                <a:effectLst/>
                <a:latin typeface="+mn-lt"/>
                <a:ea typeface="+mn-ea"/>
                <a:cs typeface="+mn-cs"/>
              </a:rPr>
              <a:t>: The workplan of the experiment should be clearly described and fully aligned with the objectives, including Work packages, tasks and responsible partners. The time plan should be realistic and achievable, coherent and effective.</a:t>
            </a:r>
            <a:endParaRPr lang="es-ES"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Team:</a:t>
            </a:r>
            <a:r>
              <a:rPr lang="en-GB" sz="1200" kern="1200" dirty="0">
                <a:solidFill>
                  <a:schemeClr val="tx1"/>
                </a:solidFill>
                <a:effectLst/>
                <a:latin typeface="+mn-lt"/>
                <a:ea typeface="+mn-ea"/>
                <a:cs typeface="+mn-cs"/>
              </a:rPr>
              <a:t> The promotors have to demonstrate their management and leadership qualities, their ability to take a concept from ideas to market, their capacity to carry through their ideas and understand the dynamics of the market they are trying to tap into. The team should be balanced and cross-functional team, with a strong background and skill base. </a:t>
            </a:r>
            <a:endParaRPr lang="es-ES"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Resources</a:t>
            </a:r>
            <a:r>
              <a:rPr lang="en-GB" sz="1200" kern="1200" dirty="0">
                <a:solidFill>
                  <a:schemeClr val="tx1"/>
                </a:solidFill>
                <a:effectLst/>
                <a:latin typeface="+mn-lt"/>
                <a:ea typeface="+mn-ea"/>
                <a:cs typeface="+mn-cs"/>
              </a:rPr>
              <a:t>: Demonstrate the quality and effectiveness of the resources assigned in order to get the objectives/deliverables proposed.</a:t>
            </a:r>
            <a:r>
              <a:rPr lang="es-ES" dirty="0">
                <a:effectLst/>
              </a:rPr>
              <a:t> </a:t>
            </a:r>
            <a:endParaRPr lang="es-ES" sz="1200" kern="1200" dirty="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a:p>
            <a:pPr lvl="0"/>
            <a:endParaRPr lang="es-ES" sz="1200" kern="1200" dirty="0">
              <a:solidFill>
                <a:schemeClr val="tx1"/>
              </a:solidFill>
              <a:effectLst/>
              <a:latin typeface="+mn-lt"/>
              <a:ea typeface="+mn-ea"/>
              <a:cs typeface="+mn-cs"/>
            </a:endParaRPr>
          </a:p>
          <a:p>
            <a:endParaRPr lang="en-GB" dirty="0"/>
          </a:p>
        </p:txBody>
      </p:sp>
      <p:sp>
        <p:nvSpPr>
          <p:cNvPr id="4" name="Marcador de número de diapositiva 3"/>
          <p:cNvSpPr>
            <a:spLocks noGrp="1"/>
          </p:cNvSpPr>
          <p:nvPr>
            <p:ph type="sldNum" sz="quarter" idx="5"/>
          </p:nvPr>
        </p:nvSpPr>
        <p:spPr/>
        <p:txBody>
          <a:bodyPr/>
          <a:lstStyle/>
          <a:p>
            <a:fld id="{59ABD932-4BD1-4C53-820D-24D32831AB97}" type="slidenum">
              <a:rPr lang="en-US" smtClean="0"/>
              <a:t>14</a:t>
            </a:fld>
            <a:endParaRPr lang="en-US"/>
          </a:p>
        </p:txBody>
      </p:sp>
    </p:spTree>
    <p:extLst>
      <p:ext uri="{BB962C8B-B14F-4D97-AF65-F5344CB8AC3E}">
        <p14:creationId xmlns:p14="http://schemas.microsoft.com/office/powerpoint/2010/main" val="41059932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12" name="Rectangle 11">
            <a:extLst>
              <a:ext uri="{FF2B5EF4-FFF2-40B4-BE49-F238E27FC236}">
                <a16:creationId xmlns="" xmlns:a16="http://schemas.microsoft.com/office/drawing/2014/main" id="{84288168-87F0-EE43-AB27-409887BE2785}"/>
              </a:ext>
            </a:extLst>
          </p:cNvPr>
          <p:cNvSpPr/>
          <p:nvPr userDrawn="1"/>
        </p:nvSpPr>
        <p:spPr>
          <a:xfrm>
            <a:off x="-24031" y="-14561"/>
            <a:ext cx="9144000" cy="1502229"/>
          </a:xfrm>
          <a:prstGeom prst="rect">
            <a:avLst/>
          </a:prstGeom>
          <a:gradFill flip="none" rotWithShape="1">
            <a:gsLst>
              <a:gs pos="94000">
                <a:schemeClr val="bg1">
                  <a:lumMod val="75000"/>
                </a:schemeClr>
              </a:gs>
              <a:gs pos="46000">
                <a:schemeClr val="accent1"/>
              </a:gs>
              <a:gs pos="24000">
                <a:schemeClr val="accent1">
                  <a:lumMod val="40000"/>
                  <a:lumOff val="60000"/>
                </a:schemeClr>
              </a:gs>
              <a:gs pos="73000">
                <a:schemeClr val="accent6">
                  <a:lumMod val="60000"/>
                  <a:lumOff val="40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en-US" noProof="0" dirty="0"/>
          </a:p>
        </p:txBody>
      </p:sp>
      <p:sp>
        <p:nvSpPr>
          <p:cNvPr id="15" name="Text Placeholder 14"/>
          <p:cNvSpPr>
            <a:spLocks noGrp="1"/>
          </p:cNvSpPr>
          <p:nvPr>
            <p:ph type="body" sz="quarter" idx="12" hasCustomPrompt="1"/>
          </p:nvPr>
        </p:nvSpPr>
        <p:spPr>
          <a:xfrm>
            <a:off x="1" y="3181592"/>
            <a:ext cx="9144000" cy="1192627"/>
          </a:xfrm>
          <a:prstGeom prst="rect">
            <a:avLst/>
          </a:prstGeom>
        </p:spPr>
        <p:txBody>
          <a:bodyPr>
            <a:normAutofit/>
          </a:bodyPr>
          <a:lstStyle>
            <a:lvl1pPr marL="0" indent="0" algn="ctr">
              <a:buNone/>
              <a:defRPr sz="2000" b="1" baseline="0">
                <a:latin typeface="+mn-lt"/>
              </a:defRPr>
            </a:lvl1pPr>
          </a:lstStyle>
          <a:p>
            <a:pPr lvl="0"/>
            <a:r>
              <a:rPr lang="en-US" noProof="0" dirty="0"/>
              <a:t>Name(s) and Affiliation(s)</a:t>
            </a:r>
          </a:p>
        </p:txBody>
      </p:sp>
      <p:sp>
        <p:nvSpPr>
          <p:cNvPr id="17" name="Title 16"/>
          <p:cNvSpPr>
            <a:spLocks noGrp="1"/>
          </p:cNvSpPr>
          <p:nvPr>
            <p:ph type="title" hasCustomPrompt="1"/>
          </p:nvPr>
        </p:nvSpPr>
        <p:spPr>
          <a:xfrm>
            <a:off x="1" y="1784483"/>
            <a:ext cx="9143999" cy="1344031"/>
          </a:xfrm>
          <a:prstGeom prst="rect">
            <a:avLst/>
          </a:prstGeom>
        </p:spPr>
        <p:txBody>
          <a:bodyPr>
            <a:normAutofit/>
          </a:bodyPr>
          <a:lstStyle>
            <a:lvl1pPr algn="ctr">
              <a:defRPr sz="4000" b="1" baseline="0">
                <a:solidFill>
                  <a:schemeClr val="tx1"/>
                </a:solidFill>
                <a:latin typeface="+mn-lt"/>
              </a:defRPr>
            </a:lvl1pPr>
          </a:lstStyle>
          <a:p>
            <a:pPr lvl="0"/>
            <a:r>
              <a:rPr lang="en-US" noProof="0" dirty="0"/>
              <a:t>Presentation Title</a:t>
            </a:r>
          </a:p>
        </p:txBody>
      </p:sp>
      <p:sp>
        <p:nvSpPr>
          <p:cNvPr id="6" name="Title 16">
            <a:extLst>
              <a:ext uri="{FF2B5EF4-FFF2-40B4-BE49-F238E27FC236}">
                <a16:creationId xmlns="" xmlns:a16="http://schemas.microsoft.com/office/drawing/2014/main" id="{1F882996-0824-E94D-8503-41634DF53797}"/>
              </a:ext>
            </a:extLst>
          </p:cNvPr>
          <p:cNvSpPr txBox="1">
            <a:spLocks/>
          </p:cNvSpPr>
          <p:nvPr userDrawn="1"/>
        </p:nvSpPr>
        <p:spPr>
          <a:xfrm>
            <a:off x="1" y="64540"/>
            <a:ext cx="9143999" cy="1344031"/>
          </a:xfrm>
          <a:prstGeom prst="rect">
            <a:avLst/>
          </a:prstGeom>
        </p:spPr>
        <p:txBody>
          <a:bodyPr>
            <a:normAutofit/>
          </a:bodyPr>
          <a:lstStyle>
            <a:lvl1pPr algn="ctr" defTabSz="685800" rtl="0" eaLnBrk="1" latinLnBrk="0" hangingPunct="1">
              <a:lnSpc>
                <a:spcPct val="90000"/>
              </a:lnSpc>
              <a:spcBef>
                <a:spcPct val="0"/>
              </a:spcBef>
              <a:buNone/>
              <a:defRPr sz="4000" b="1" kern="1200" baseline="0">
                <a:solidFill>
                  <a:schemeClr val="tx1"/>
                </a:solidFill>
                <a:latin typeface="+mn-lt"/>
                <a:ea typeface="+mj-ea"/>
                <a:cs typeface="+mj-cs"/>
              </a:defRPr>
            </a:lvl1pPr>
          </a:lstStyle>
          <a:p>
            <a:endParaRPr lang="en-US" dirty="0"/>
          </a:p>
        </p:txBody>
      </p:sp>
      <p:sp>
        <p:nvSpPr>
          <p:cNvPr id="9" name="TextBox 8">
            <a:extLst>
              <a:ext uri="{FF2B5EF4-FFF2-40B4-BE49-F238E27FC236}">
                <a16:creationId xmlns="" xmlns:a16="http://schemas.microsoft.com/office/drawing/2014/main" id="{147F2FB0-B59A-0E48-863F-CBB08FA73B07}"/>
              </a:ext>
            </a:extLst>
          </p:cNvPr>
          <p:cNvSpPr txBox="1"/>
          <p:nvPr userDrawn="1"/>
        </p:nvSpPr>
        <p:spPr>
          <a:xfrm>
            <a:off x="2576497" y="230689"/>
            <a:ext cx="6543472" cy="1015663"/>
          </a:xfrm>
          <a:prstGeom prst="rect">
            <a:avLst/>
          </a:prstGeom>
          <a:noFill/>
        </p:spPr>
        <p:txBody>
          <a:bodyPr wrap="square" rtlCol="0">
            <a:spAutoFit/>
          </a:bodyPr>
          <a:lstStyle/>
          <a:p>
            <a:pPr algn="ctr"/>
            <a:r>
              <a:rPr lang="en-GB" sz="2000" b="1" kern="1200" cap="all" noProof="0">
                <a:solidFill>
                  <a:schemeClr val="tx1"/>
                </a:solidFill>
                <a:effectLst/>
                <a:latin typeface="+mn-lt"/>
                <a:ea typeface="+mn-ea"/>
                <a:cs typeface="+mn-cs"/>
              </a:rPr>
              <a:t>S</a:t>
            </a:r>
            <a:r>
              <a:rPr lang="en-GB" sz="2000" kern="1200" cap="all" noProof="0">
                <a:solidFill>
                  <a:schemeClr val="tx1"/>
                </a:solidFill>
                <a:effectLst/>
                <a:latin typeface="+mn-lt"/>
                <a:ea typeface="+mn-ea"/>
                <a:cs typeface="+mn-cs"/>
              </a:rPr>
              <a:t>elfsustained cross-border custo</a:t>
            </a:r>
            <a:r>
              <a:rPr lang="en-GB" sz="2000" b="1" kern="1200" cap="all" noProof="0">
                <a:solidFill>
                  <a:schemeClr val="tx1"/>
                </a:solidFill>
                <a:effectLst/>
                <a:latin typeface="+mn-lt"/>
                <a:ea typeface="+mn-ea"/>
                <a:cs typeface="+mn-cs"/>
              </a:rPr>
              <a:t>M</a:t>
            </a:r>
            <a:r>
              <a:rPr lang="en-GB" sz="2000" kern="1200" cap="all" noProof="0">
                <a:solidFill>
                  <a:schemeClr val="tx1"/>
                </a:solidFill>
                <a:effectLst/>
                <a:latin typeface="+mn-lt"/>
                <a:ea typeface="+mn-ea"/>
                <a:cs typeface="+mn-cs"/>
              </a:rPr>
              <a:t>ized cyberphysic</a:t>
            </a:r>
            <a:r>
              <a:rPr lang="en-GB" sz="2000" b="1" kern="1200" cap="all" noProof="0">
                <a:solidFill>
                  <a:schemeClr val="tx1"/>
                </a:solidFill>
                <a:effectLst/>
                <a:latin typeface="+mn-lt"/>
                <a:ea typeface="+mn-ea"/>
                <a:cs typeface="+mn-cs"/>
              </a:rPr>
              <a:t>A</a:t>
            </a:r>
            <a:r>
              <a:rPr lang="en-GB" sz="2000" kern="1200" cap="all" noProof="0">
                <a:solidFill>
                  <a:schemeClr val="tx1"/>
                </a:solidFill>
                <a:effectLst/>
                <a:latin typeface="+mn-lt"/>
                <a:ea typeface="+mn-ea"/>
                <a:cs typeface="+mn-cs"/>
              </a:rPr>
              <a:t>l system expe</a:t>
            </a:r>
            <a:r>
              <a:rPr lang="en-GB" sz="2000" b="1" kern="1200" cap="all" noProof="0">
                <a:solidFill>
                  <a:schemeClr val="tx1"/>
                </a:solidFill>
                <a:effectLst/>
                <a:latin typeface="+mn-lt"/>
                <a:ea typeface="+mn-ea"/>
                <a:cs typeface="+mn-cs"/>
              </a:rPr>
              <a:t>R</a:t>
            </a:r>
            <a:r>
              <a:rPr lang="en-GB" sz="2000" kern="1200" cap="all" noProof="0">
                <a:solidFill>
                  <a:schemeClr val="tx1"/>
                </a:solidFill>
                <a:effectLst/>
                <a:latin typeface="+mn-lt"/>
                <a:ea typeface="+mn-ea"/>
                <a:cs typeface="+mn-cs"/>
              </a:rPr>
              <a:t>imen</a:t>
            </a:r>
            <a:r>
              <a:rPr lang="en-GB" sz="2000" b="1" kern="1200" cap="all" noProof="0">
                <a:solidFill>
                  <a:schemeClr val="tx1"/>
                </a:solidFill>
                <a:effectLst/>
                <a:latin typeface="+mn-lt"/>
                <a:ea typeface="+mn-ea"/>
                <a:cs typeface="+mn-cs"/>
              </a:rPr>
              <a:t>T</a:t>
            </a:r>
            <a:r>
              <a:rPr lang="en-GB" sz="2000" kern="1200" cap="all" noProof="0">
                <a:solidFill>
                  <a:schemeClr val="tx1"/>
                </a:solidFill>
                <a:effectLst/>
                <a:latin typeface="+mn-lt"/>
                <a:ea typeface="+mn-ea"/>
                <a:cs typeface="+mn-cs"/>
              </a:rPr>
              <a:t>s</a:t>
            </a:r>
          </a:p>
          <a:p>
            <a:pPr algn="ctr"/>
            <a:r>
              <a:rPr lang="en-GB" sz="2000" b="1" kern="1200" cap="all" noProof="0">
                <a:solidFill>
                  <a:schemeClr val="tx1"/>
                </a:solidFill>
                <a:effectLst/>
                <a:latin typeface="+mn-lt"/>
                <a:ea typeface="+mn-ea"/>
                <a:cs typeface="+mn-cs"/>
              </a:rPr>
              <a:t>for</a:t>
            </a:r>
            <a:r>
              <a:rPr lang="en-GB" sz="2000" kern="1200" cap="all" noProof="0">
                <a:solidFill>
                  <a:schemeClr val="tx1"/>
                </a:solidFill>
                <a:effectLst/>
                <a:latin typeface="+mn-lt"/>
                <a:ea typeface="+mn-ea"/>
                <a:cs typeface="+mn-cs"/>
              </a:rPr>
              <a:t> c</a:t>
            </a:r>
            <a:r>
              <a:rPr lang="en-GB" sz="2000" b="1" kern="1200" cap="all" noProof="0">
                <a:solidFill>
                  <a:schemeClr val="tx1"/>
                </a:solidFill>
                <a:effectLst/>
                <a:latin typeface="+mn-lt"/>
                <a:ea typeface="+mn-ea"/>
                <a:cs typeface="+mn-cs"/>
              </a:rPr>
              <a:t>A</a:t>
            </a:r>
            <a:r>
              <a:rPr lang="en-GB" sz="2000" kern="1200" cap="all" noProof="0">
                <a:solidFill>
                  <a:schemeClr val="tx1"/>
                </a:solidFill>
                <a:effectLst/>
                <a:latin typeface="+mn-lt"/>
                <a:ea typeface="+mn-ea"/>
                <a:cs typeface="+mn-cs"/>
              </a:rPr>
              <a:t>pacity bui</a:t>
            </a:r>
            <a:r>
              <a:rPr lang="en-GB" sz="2000" b="1" kern="1200" cap="all" noProof="0">
                <a:solidFill>
                  <a:schemeClr val="tx1"/>
                </a:solidFill>
                <a:effectLst/>
                <a:latin typeface="+mn-lt"/>
                <a:ea typeface="+mn-ea"/>
                <a:cs typeface="+mn-cs"/>
              </a:rPr>
              <a:t>L</a:t>
            </a:r>
            <a:r>
              <a:rPr lang="en-GB" sz="2000" kern="1200" cap="all" noProof="0">
                <a:solidFill>
                  <a:schemeClr val="tx1"/>
                </a:solidFill>
                <a:effectLst/>
                <a:latin typeface="+mn-lt"/>
                <a:ea typeface="+mn-ea"/>
                <a:cs typeface="+mn-cs"/>
              </a:rPr>
              <a:t>ding among European</a:t>
            </a:r>
            <a:r>
              <a:rPr lang="en-GB" sz="2000" b="1" kern="1200" cap="all" noProof="0">
                <a:solidFill>
                  <a:schemeClr val="tx1"/>
                </a:solidFill>
                <a:effectLst/>
                <a:latin typeface="+mn-lt"/>
                <a:ea typeface="+mn-ea"/>
                <a:cs typeface="+mn-cs"/>
              </a:rPr>
              <a:t> </a:t>
            </a:r>
            <a:r>
              <a:rPr lang="en-GB" sz="2000" b="0" kern="1200" cap="all" noProof="0">
                <a:solidFill>
                  <a:schemeClr val="tx1"/>
                </a:solidFill>
                <a:effectLst/>
                <a:latin typeface="+mn-lt"/>
                <a:ea typeface="+mn-ea"/>
                <a:cs typeface="+mn-cs"/>
              </a:rPr>
              <a:t>s</a:t>
            </a:r>
            <a:r>
              <a:rPr lang="en-GB" sz="2000" kern="1200" cap="all" noProof="0">
                <a:solidFill>
                  <a:schemeClr val="tx1"/>
                </a:solidFill>
                <a:effectLst/>
                <a:latin typeface="+mn-lt"/>
                <a:ea typeface="+mn-ea"/>
                <a:cs typeface="+mn-cs"/>
              </a:rPr>
              <a:t>takeho</a:t>
            </a:r>
            <a:r>
              <a:rPr lang="en-GB" sz="2000" b="1" kern="1200" cap="all" noProof="0">
                <a:solidFill>
                  <a:schemeClr val="tx1"/>
                </a:solidFill>
                <a:effectLst/>
                <a:latin typeface="+mn-lt"/>
                <a:ea typeface="+mn-ea"/>
                <a:cs typeface="+mn-cs"/>
              </a:rPr>
              <a:t>L</a:t>
            </a:r>
            <a:r>
              <a:rPr lang="en-GB" sz="2000" kern="1200" cap="all" noProof="0">
                <a:solidFill>
                  <a:schemeClr val="tx1"/>
                </a:solidFill>
                <a:effectLst/>
                <a:latin typeface="+mn-lt"/>
                <a:ea typeface="+mn-ea"/>
                <a:cs typeface="+mn-cs"/>
              </a:rPr>
              <a:t>ders</a:t>
            </a:r>
            <a:endParaRPr lang="en-GB" sz="2000" i="1" baseline="0" noProof="0"/>
          </a:p>
        </p:txBody>
      </p:sp>
      <p:pic>
        <p:nvPicPr>
          <p:cNvPr id="4" name="Picture 3" descr="A close up of a logo&#10;&#10;Description automatically generated">
            <a:extLst>
              <a:ext uri="{FF2B5EF4-FFF2-40B4-BE49-F238E27FC236}">
                <a16:creationId xmlns="" xmlns:a16="http://schemas.microsoft.com/office/drawing/2014/main" id="{0E5B180E-2454-4DC0-A57B-662FAEC10CE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557" y="4357047"/>
            <a:ext cx="4014057" cy="834813"/>
          </a:xfrm>
          <a:prstGeom prst="rect">
            <a:avLst/>
          </a:prstGeom>
        </p:spPr>
      </p:pic>
      <p:graphicFrame>
        <p:nvGraphicFramePr>
          <p:cNvPr id="5" name="Table 10">
            <a:extLst>
              <a:ext uri="{FF2B5EF4-FFF2-40B4-BE49-F238E27FC236}">
                <a16:creationId xmlns="" xmlns:a16="http://schemas.microsoft.com/office/drawing/2014/main" id="{7336461B-485D-4D5A-ABD7-8AAB8CCF3878}"/>
              </a:ext>
            </a:extLst>
          </p:cNvPr>
          <p:cNvGraphicFramePr>
            <a:graphicFrameLocks noGrp="1"/>
          </p:cNvGraphicFramePr>
          <p:nvPr userDrawn="1">
            <p:extLst>
              <p:ext uri="{D42A27DB-BD31-4B8C-83A1-F6EECF244321}">
                <p14:modId xmlns:p14="http://schemas.microsoft.com/office/powerpoint/2010/main" val="3694871691"/>
              </p:ext>
            </p:extLst>
          </p:nvPr>
        </p:nvGraphicFramePr>
        <p:xfrm>
          <a:off x="4070838" y="4547617"/>
          <a:ext cx="5073162" cy="489337"/>
        </p:xfrm>
        <a:graphic>
          <a:graphicData uri="http://schemas.openxmlformats.org/drawingml/2006/table">
            <a:tbl>
              <a:tblPr firstRow="1" bandRow="1">
                <a:tableStyleId>{5C22544A-7EE6-4342-B048-85BDC9FD1C3A}</a:tableStyleId>
              </a:tblPr>
              <a:tblGrid>
                <a:gridCol w="2927839">
                  <a:extLst>
                    <a:ext uri="{9D8B030D-6E8A-4147-A177-3AD203B41FA5}">
                      <a16:colId xmlns="" xmlns:a16="http://schemas.microsoft.com/office/drawing/2014/main" val="314513269"/>
                    </a:ext>
                  </a:extLst>
                </a:gridCol>
                <a:gridCol w="2145323">
                  <a:extLst>
                    <a:ext uri="{9D8B030D-6E8A-4147-A177-3AD203B41FA5}">
                      <a16:colId xmlns="" xmlns:a16="http://schemas.microsoft.com/office/drawing/2014/main" val="2888798333"/>
                    </a:ext>
                  </a:extLst>
                </a:gridCol>
              </a:tblGrid>
              <a:tr h="489337">
                <a:tc>
                  <a:txBody>
                    <a:bodyPr/>
                    <a:lstStyle/>
                    <a:p>
                      <a:r>
                        <a:rPr lang="en-US" dirty="0">
                          <a:solidFill>
                            <a:schemeClr val="bg2">
                              <a:lumMod val="25000"/>
                            </a:schemeClr>
                          </a:solidFill>
                        </a:rPr>
                        <a:t>DT-ICT-01-2019</a:t>
                      </a:r>
                    </a:p>
                    <a:p>
                      <a:r>
                        <a:rPr lang="en-US" sz="1100" dirty="0">
                          <a:solidFill>
                            <a:schemeClr val="bg2">
                              <a:lumMod val="25000"/>
                            </a:schemeClr>
                          </a:solidFill>
                        </a:rPr>
                        <a:t>Smart Anything Everywhere Area 2</a:t>
                      </a:r>
                      <a:endParaRPr lang="en-US" sz="1100" b="0" dirty="0">
                        <a:solidFill>
                          <a:schemeClr val="bg2">
                            <a:lumMod val="25000"/>
                          </a:schemeClr>
                        </a:solidFill>
                      </a:endParaRPr>
                    </a:p>
                  </a:txBody>
                  <a:tcPr>
                    <a:solidFill>
                      <a:schemeClr val="bg1"/>
                    </a:solidFill>
                  </a:tcPr>
                </a:tc>
                <a:tc>
                  <a:txBody>
                    <a:bodyPr/>
                    <a:lstStyle/>
                    <a:p>
                      <a:pPr lvl="0" algn="r"/>
                      <a:r>
                        <a:rPr lang="en-US" noProof="0" dirty="0">
                          <a:solidFill>
                            <a:schemeClr val="bg2">
                              <a:lumMod val="25000"/>
                            </a:schemeClr>
                          </a:solidFill>
                        </a:rPr>
                        <a:t>www.smart4all-project.eu</a:t>
                      </a:r>
                    </a:p>
                    <a:p>
                      <a:pPr marL="0" marR="0" lvl="0" indent="0" algn="r" defTabSz="685800" rtl="0" eaLnBrk="1" fontAlgn="auto" latinLnBrk="0" hangingPunct="1">
                        <a:lnSpc>
                          <a:spcPct val="100000"/>
                        </a:lnSpc>
                        <a:spcBef>
                          <a:spcPts val="0"/>
                        </a:spcBef>
                        <a:spcAft>
                          <a:spcPts val="0"/>
                        </a:spcAft>
                        <a:buClrTx/>
                        <a:buSzTx/>
                        <a:buFontTx/>
                        <a:buNone/>
                        <a:tabLst/>
                        <a:defRPr/>
                      </a:pPr>
                      <a:r>
                        <a:rPr lang="en-US" sz="1100" b="1" kern="1200" noProof="0" dirty="0">
                          <a:solidFill>
                            <a:schemeClr val="bg2">
                              <a:lumMod val="25000"/>
                            </a:schemeClr>
                          </a:solidFill>
                          <a:latin typeface="+mn-lt"/>
                          <a:ea typeface="+mn-ea"/>
                          <a:cs typeface="+mn-cs"/>
                        </a:rPr>
                        <a:t>Grant Agreement: </a:t>
                      </a:r>
                      <a:r>
                        <a:rPr lang="el-GR" sz="1100" b="1" kern="1200" dirty="0">
                          <a:solidFill>
                            <a:schemeClr val="bg2">
                              <a:lumMod val="25000"/>
                            </a:schemeClr>
                          </a:solidFill>
                          <a:latin typeface="+mn-lt"/>
                          <a:ea typeface="+mn-ea"/>
                          <a:cs typeface="+mn-cs"/>
                        </a:rPr>
                        <a:t>872614</a:t>
                      </a:r>
                    </a:p>
                  </a:txBody>
                  <a:tcPr>
                    <a:solidFill>
                      <a:schemeClr val="bg1"/>
                    </a:solidFill>
                  </a:tcPr>
                </a:tc>
                <a:extLst>
                  <a:ext uri="{0D108BD9-81ED-4DB2-BD59-A6C34878D82A}">
                    <a16:rowId xmlns="" xmlns:a16="http://schemas.microsoft.com/office/drawing/2014/main" val="2119325958"/>
                  </a:ext>
                </a:extLst>
              </a:tr>
            </a:tbl>
          </a:graphicData>
        </a:graphic>
      </p:graphicFrame>
      <p:pic>
        <p:nvPicPr>
          <p:cNvPr id="2" name="Εικόνα 1">
            <a:extLst>
              <a:ext uri="{FF2B5EF4-FFF2-40B4-BE49-F238E27FC236}">
                <a16:creationId xmlns="" xmlns:a16="http://schemas.microsoft.com/office/drawing/2014/main" id="{2EF3B494-79EA-9E4E-9562-D8416A24FC8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7253" y="25878"/>
            <a:ext cx="1823581" cy="1408571"/>
          </a:xfrm>
          <a:prstGeom prst="rect">
            <a:avLst/>
          </a:prstGeom>
        </p:spPr>
      </p:pic>
    </p:spTree>
    <p:extLst>
      <p:ext uri="{BB962C8B-B14F-4D97-AF65-F5344CB8AC3E}">
        <p14:creationId xmlns:p14="http://schemas.microsoft.com/office/powerpoint/2010/main" val="3655114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36499" y="1016813"/>
            <a:ext cx="8471002" cy="3615910"/>
          </a:xfrm>
          <a:prstGeom prst="rect">
            <a:avLst/>
          </a:prstGeom>
        </p:spPr>
        <p:txBody>
          <a:bodyPr wrap="square">
            <a:normAutofit/>
          </a:bodyPr>
          <a:lstStyle>
            <a:lvl1pPr>
              <a:defRPr sz="2400" b="1"/>
            </a:lvl1pPr>
            <a:lvl2pPr>
              <a:defRPr sz="2000" b="1"/>
            </a:lvl2pPr>
            <a:lvl3pPr>
              <a:defRPr sz="2000" b="1"/>
            </a:lvl3pPr>
            <a:lvl4pPr>
              <a:defRPr sz="2000" b="1"/>
            </a:lvl4pPr>
            <a:lvl5pPr>
              <a:defRPr sz="2000" b="1"/>
            </a:lvl5pPr>
            <a:lvl6pPr marL="1885950" marR="0"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sz="2000" b="1"/>
            </a:lvl6pPr>
            <a:lvl7pPr>
              <a:defRPr sz="2000" b="1"/>
            </a:lvl7pPr>
            <a:lvl8pPr>
              <a:defRPr sz="2000" b="1"/>
            </a:lvl8pPr>
            <a:lvl9pPr>
              <a:defRPr sz="2000" b="1"/>
            </a:lvl9pPr>
          </a:lstStyle>
          <a:p>
            <a:pPr lvl="0"/>
            <a:r>
              <a:rPr lang="en-US" noProof="0" dirty="0"/>
              <a:t>First Level Content</a:t>
            </a:r>
          </a:p>
          <a:p>
            <a:pPr lvl="1"/>
            <a:r>
              <a:rPr lang="en-US" noProof="0" dirty="0"/>
              <a:t>Second Level Content</a:t>
            </a:r>
          </a:p>
          <a:p>
            <a:pPr lvl="2"/>
            <a:r>
              <a:rPr lang="en-US" noProof="0" dirty="0"/>
              <a:t>Third Level Content</a:t>
            </a:r>
          </a:p>
          <a:p>
            <a:pPr lvl="3"/>
            <a:r>
              <a:rPr lang="en-US" noProof="0" dirty="0"/>
              <a:t>Fourth Level Content</a:t>
            </a:r>
          </a:p>
          <a:p>
            <a:pPr lvl="4"/>
            <a:r>
              <a:rPr lang="en-US" noProof="0" dirty="0"/>
              <a:t>Fifth Level Content</a:t>
            </a:r>
          </a:p>
          <a:p>
            <a:pPr marL="1885950" marR="0" lvl="5"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lang="en-US" noProof="0" dirty="0"/>
              <a:t>Sixth Level Content</a:t>
            </a:r>
          </a:p>
          <a:p>
            <a:pPr lvl="6"/>
            <a:r>
              <a:rPr lang="en-US" noProof="0" dirty="0"/>
              <a:t>Seventh Level Content</a:t>
            </a:r>
          </a:p>
          <a:p>
            <a:pPr lvl="7"/>
            <a:r>
              <a:rPr lang="en-US" noProof="0" dirty="0"/>
              <a:t>Eight Level Content</a:t>
            </a:r>
          </a:p>
          <a:p>
            <a:pPr lvl="8"/>
            <a:r>
              <a:rPr lang="en-US" noProof="0" dirty="0"/>
              <a:t>Ninth Level Content</a:t>
            </a:r>
          </a:p>
        </p:txBody>
      </p:sp>
      <p:sp>
        <p:nvSpPr>
          <p:cNvPr id="25" name="Title 24"/>
          <p:cNvSpPr>
            <a:spLocks noGrp="1"/>
          </p:cNvSpPr>
          <p:nvPr>
            <p:ph type="title" hasCustomPrompt="1"/>
          </p:nvPr>
        </p:nvSpPr>
        <p:spPr>
          <a:xfrm>
            <a:off x="136187" y="95094"/>
            <a:ext cx="8871626" cy="577902"/>
          </a:xfrm>
          <a:prstGeom prst="rect">
            <a:avLst/>
          </a:prstGeom>
        </p:spPr>
        <p:txBody>
          <a:bodyPr wrap="none" anchor="ctr" anchorCtr="0">
            <a:noAutofit/>
          </a:bodyPr>
          <a:lstStyle>
            <a:lvl1pPr>
              <a:defRPr b="1"/>
            </a:lvl1pPr>
          </a:lstStyle>
          <a:p>
            <a:r>
              <a:rPr lang="en-US" noProof="0" dirty="0"/>
              <a:t>Slide Title</a:t>
            </a:r>
          </a:p>
        </p:txBody>
      </p:sp>
      <p:sp>
        <p:nvSpPr>
          <p:cNvPr id="33" name="Footer Placeholder 32"/>
          <p:cNvSpPr>
            <a:spLocks noGrp="1"/>
          </p:cNvSpPr>
          <p:nvPr>
            <p:ph type="ftr" sz="quarter" idx="11"/>
          </p:nvPr>
        </p:nvSpPr>
        <p:spPr>
          <a:xfrm>
            <a:off x="1866121" y="4767263"/>
            <a:ext cx="5980923" cy="273844"/>
          </a:xfrm>
          <a:prstGeom prst="rect">
            <a:avLst/>
          </a:prstGeom>
        </p:spPr>
        <p:txBody>
          <a:bodyPr anchor="b"/>
          <a:lstStyle>
            <a:lvl1pPr algn="ctr">
              <a:defRPr sz="1200" b="1" i="0" baseline="0">
                <a:solidFill>
                  <a:schemeClr val="bg2">
                    <a:lumMod val="25000"/>
                  </a:schemeClr>
                </a:solidFill>
              </a:defRPr>
            </a:lvl1pPr>
          </a:lstStyle>
          <a:p>
            <a:r>
              <a:rPr lang="en-US" noProof="1"/>
              <a:t>www.smart4all-project.eu</a:t>
            </a:r>
          </a:p>
        </p:txBody>
      </p:sp>
      <p:sp>
        <p:nvSpPr>
          <p:cNvPr id="34" name="Slide Number Placeholder 33"/>
          <p:cNvSpPr>
            <a:spLocks noGrp="1"/>
          </p:cNvSpPr>
          <p:nvPr>
            <p:ph type="sldNum" sz="quarter" idx="12"/>
          </p:nvPr>
        </p:nvSpPr>
        <p:spPr>
          <a:xfrm>
            <a:off x="7921690" y="4767263"/>
            <a:ext cx="885810" cy="273844"/>
          </a:xfrm>
          <a:prstGeom prst="rect">
            <a:avLst/>
          </a:prstGeom>
        </p:spPr>
        <p:txBody>
          <a:bodyPr anchor="b"/>
          <a:lstStyle>
            <a:lvl1pPr algn="r">
              <a:defRPr sz="1200"/>
            </a:lvl1pPr>
          </a:lstStyle>
          <a:p>
            <a:fld id="{22DECF6A-13F7-418C-BBFC-95033FFCD5F1}" type="slidenum">
              <a:rPr lang="en-US" noProof="1" smtClean="0"/>
              <a:pPr/>
              <a:t>‹#›</a:t>
            </a:fld>
            <a:endParaRPr lang="en-US" noProof="1"/>
          </a:p>
        </p:txBody>
      </p:sp>
    </p:spTree>
    <p:extLst>
      <p:ext uri="{BB962C8B-B14F-4D97-AF65-F5344CB8AC3E}">
        <p14:creationId xmlns:p14="http://schemas.microsoft.com/office/powerpoint/2010/main" val="3401943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6187" y="95094"/>
            <a:ext cx="8871626" cy="577902"/>
          </a:xfrm>
          <a:prstGeom prst="rect">
            <a:avLst/>
          </a:prstGeom>
        </p:spPr>
        <p:txBody>
          <a:bodyPr wrap="none">
            <a:noAutofit/>
          </a:bodyPr>
          <a:lstStyle>
            <a:lvl1pPr>
              <a:defRPr/>
            </a:lvl1pPr>
          </a:lstStyle>
          <a:p>
            <a:r>
              <a:rPr lang="en-US" dirty="0"/>
              <a:t>Slide Title</a:t>
            </a:r>
          </a:p>
        </p:txBody>
      </p:sp>
      <p:sp>
        <p:nvSpPr>
          <p:cNvPr id="10" name="Footer Placeholder 32">
            <a:extLst>
              <a:ext uri="{FF2B5EF4-FFF2-40B4-BE49-F238E27FC236}">
                <a16:creationId xmlns="" xmlns:a16="http://schemas.microsoft.com/office/drawing/2014/main" id="{1E036E27-85B1-8748-B9F7-4529E608F08A}"/>
              </a:ext>
            </a:extLst>
          </p:cNvPr>
          <p:cNvSpPr>
            <a:spLocks noGrp="1"/>
          </p:cNvSpPr>
          <p:nvPr>
            <p:ph type="ftr" sz="quarter" idx="11"/>
          </p:nvPr>
        </p:nvSpPr>
        <p:spPr>
          <a:xfrm>
            <a:off x="1866121" y="4767263"/>
            <a:ext cx="5980923" cy="273844"/>
          </a:xfrm>
          <a:prstGeom prst="rect">
            <a:avLst/>
          </a:prstGeom>
        </p:spPr>
        <p:txBody>
          <a:bodyPr anchor="b"/>
          <a:lstStyle>
            <a:lvl1pPr algn="ctr">
              <a:defRPr sz="1200" b="1" i="0" baseline="0">
                <a:solidFill>
                  <a:schemeClr val="bg2">
                    <a:lumMod val="25000"/>
                  </a:schemeClr>
                </a:solidFill>
              </a:defRPr>
            </a:lvl1pPr>
          </a:lstStyle>
          <a:p>
            <a:r>
              <a:rPr lang="en-US" noProof="1"/>
              <a:t>www.smart4all-project.eu</a:t>
            </a:r>
          </a:p>
        </p:txBody>
      </p:sp>
      <p:sp>
        <p:nvSpPr>
          <p:cNvPr id="11" name="Slide Number Placeholder 33">
            <a:extLst>
              <a:ext uri="{FF2B5EF4-FFF2-40B4-BE49-F238E27FC236}">
                <a16:creationId xmlns="" xmlns:a16="http://schemas.microsoft.com/office/drawing/2014/main" id="{E2066D33-3B0D-5D43-9F13-19753ABF1E2D}"/>
              </a:ext>
            </a:extLst>
          </p:cNvPr>
          <p:cNvSpPr>
            <a:spLocks noGrp="1"/>
          </p:cNvSpPr>
          <p:nvPr>
            <p:ph type="sldNum" sz="quarter" idx="12"/>
          </p:nvPr>
        </p:nvSpPr>
        <p:spPr>
          <a:xfrm>
            <a:off x="7921690" y="4767263"/>
            <a:ext cx="885810" cy="273844"/>
          </a:xfrm>
          <a:prstGeom prst="rect">
            <a:avLst/>
          </a:prstGeom>
        </p:spPr>
        <p:txBody>
          <a:bodyPr anchor="b"/>
          <a:lstStyle>
            <a:lvl1pPr algn="r">
              <a:defRPr sz="1200"/>
            </a:lvl1pPr>
          </a:lstStyle>
          <a:p>
            <a:fld id="{22DECF6A-13F7-418C-BBFC-95033FFCD5F1}" type="slidenum">
              <a:rPr lang="en-US" noProof="1" smtClean="0"/>
              <a:pPr/>
              <a:t>‹#›</a:t>
            </a:fld>
            <a:endParaRPr lang="en-US" noProof="1"/>
          </a:p>
        </p:txBody>
      </p:sp>
    </p:spTree>
    <p:extLst>
      <p:ext uri="{BB962C8B-B14F-4D97-AF65-F5344CB8AC3E}">
        <p14:creationId xmlns:p14="http://schemas.microsoft.com/office/powerpoint/2010/main" val="31315260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731520"/>
          </a:xfrm>
          <a:prstGeom prst="rect">
            <a:avLst/>
          </a:prstGeom>
          <a:gradFill flip="none" rotWithShape="1">
            <a:gsLst>
              <a:gs pos="94000">
                <a:schemeClr val="bg1">
                  <a:lumMod val="75000"/>
                </a:schemeClr>
              </a:gs>
              <a:gs pos="46000">
                <a:schemeClr val="accent1"/>
              </a:gs>
              <a:gs pos="24000">
                <a:schemeClr val="accent1">
                  <a:lumMod val="40000"/>
                  <a:lumOff val="60000"/>
                </a:schemeClr>
              </a:gs>
              <a:gs pos="73000">
                <a:schemeClr val="accent6">
                  <a:lumMod val="60000"/>
                  <a:lumOff val="40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en-US" noProof="0" dirty="0"/>
          </a:p>
        </p:txBody>
      </p:sp>
      <p:sp>
        <p:nvSpPr>
          <p:cNvPr id="4" name="Footer Placeholder 32">
            <a:extLst>
              <a:ext uri="{FF2B5EF4-FFF2-40B4-BE49-F238E27FC236}">
                <a16:creationId xmlns="" xmlns:a16="http://schemas.microsoft.com/office/drawing/2014/main" id="{792D9373-A96C-BE4D-8DEC-BB7DCFB731B5}"/>
              </a:ext>
            </a:extLst>
          </p:cNvPr>
          <p:cNvSpPr>
            <a:spLocks noGrp="1"/>
          </p:cNvSpPr>
          <p:nvPr>
            <p:ph type="ftr" sz="quarter" idx="3"/>
          </p:nvPr>
        </p:nvSpPr>
        <p:spPr>
          <a:xfrm>
            <a:off x="1866121" y="4767263"/>
            <a:ext cx="5980923" cy="273844"/>
          </a:xfrm>
          <a:prstGeom prst="rect">
            <a:avLst/>
          </a:prstGeom>
        </p:spPr>
        <p:txBody>
          <a:bodyPr anchor="b"/>
          <a:lstStyle>
            <a:lvl1pPr algn="ctr">
              <a:defRPr sz="1200" b="1" i="0" baseline="0">
                <a:solidFill>
                  <a:schemeClr val="accent1">
                    <a:lumMod val="75000"/>
                  </a:schemeClr>
                </a:solidFill>
              </a:defRPr>
            </a:lvl1pPr>
          </a:lstStyle>
          <a:p>
            <a:r>
              <a:rPr lang="en-US" noProof="1"/>
              <a:t>SMART4ALL</a:t>
            </a:r>
          </a:p>
        </p:txBody>
      </p:sp>
    </p:spTree>
    <p:extLst>
      <p:ext uri="{BB962C8B-B14F-4D97-AF65-F5344CB8AC3E}">
        <p14:creationId xmlns:p14="http://schemas.microsoft.com/office/powerpoint/2010/main" val="38124708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7" r:id="rId3"/>
  </p:sldLayoutIdLst>
  <p:hf hdr="0"/>
  <p:txStyles>
    <p:titleStyle>
      <a:lvl1pPr algn="l" defTabSz="685800" rtl="0" eaLnBrk="1" latinLnBrk="0" hangingPunct="1">
        <a:lnSpc>
          <a:spcPct val="90000"/>
        </a:lnSpc>
        <a:spcBef>
          <a:spcPct val="0"/>
        </a:spcBef>
        <a:buNone/>
        <a:defRPr sz="3600" b="1" kern="1200">
          <a:solidFill>
            <a:schemeClr val="bg1"/>
          </a:solidFill>
          <a:latin typeface="+mn-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7.sv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smart4all-ctte.fundingbox.com/signup"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matchmaking.smart4all-project.eu/"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smart4all.fundingbox.com/apply" TargetMode="External"/><Relationship Id="rId2" Type="http://schemas.openxmlformats.org/officeDocument/2006/relationships/hyperlink" Target="https://smart4all-ctte.fundingbox.com/apply" TargetMode="External"/><Relationship Id="rId1" Type="http://schemas.openxmlformats.org/officeDocument/2006/relationships/slideLayout" Target="../slideLayouts/slideLayout2.xml"/><Relationship Id="rId6" Type="http://schemas.openxmlformats.org/officeDocument/2006/relationships/hyperlink" Target="https://spaces.fundingbox.com/spaces/smart4all-helpdesk" TargetMode="External"/><Relationship Id="rId5" Type="http://schemas.openxmlformats.org/officeDocument/2006/relationships/hyperlink" Target="https://smart4all.fundingbox.com/" TargetMode="External"/><Relationship Id="rId4" Type="http://schemas.openxmlformats.org/officeDocument/2006/relationships/hyperlink" Target="https://smart4all-ftte.fundingbox.com/apply"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smart4all-project.eu/opencalls-apply-now/" TargetMode="External"/><Relationship Id="rId2" Type="http://schemas.openxmlformats.org/officeDocument/2006/relationships/hyperlink" Target="https://spaces.fundingbox.com/spaces/smart4all-helpdesk" TargetMode="External"/><Relationship Id="rId1" Type="http://schemas.openxmlformats.org/officeDocument/2006/relationships/slideLayout" Target="../slideLayouts/slideLayout2.xml"/><Relationship Id="rId6" Type="http://schemas.openxmlformats.org/officeDocument/2006/relationships/hyperlink" Target="https://www.linkedin.com/groups/12369183/" TargetMode="External"/><Relationship Id="rId5" Type="http://schemas.openxmlformats.org/officeDocument/2006/relationships/hyperlink" Target="https://twitter.com/Smart_4All" TargetMode="External"/><Relationship Id="rId4" Type="http://schemas.openxmlformats.org/officeDocument/2006/relationships/hyperlink" Target="https://www.facebook.com/SMART4ALL.Project/"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12"/>
          </p:nvPr>
        </p:nvSpPr>
        <p:spPr>
          <a:xfrm>
            <a:off x="0" y="3204117"/>
            <a:ext cx="9144000" cy="889596"/>
          </a:xfrm>
        </p:spPr>
        <p:txBody>
          <a:bodyPr/>
          <a:lstStyle/>
          <a:p>
            <a:r>
              <a:rPr lang="sr-Latn-RS" dirty="0" smtClean="0"/>
              <a:t>Boris Antić</a:t>
            </a:r>
            <a:endParaRPr lang="en-US" dirty="0"/>
          </a:p>
          <a:p>
            <a:r>
              <a:rPr lang="sr-Latn-RS" dirty="0"/>
              <a:t>Fakultet tehničkih </a:t>
            </a:r>
            <a:r>
              <a:rPr lang="sr-Latn-RS" dirty="0" smtClean="0"/>
              <a:t>nauka, Univerzitet u Novom Sadu, Srbija</a:t>
            </a:r>
            <a:endParaRPr lang="en-US" dirty="0"/>
          </a:p>
        </p:txBody>
      </p:sp>
      <p:sp>
        <p:nvSpPr>
          <p:cNvPr id="7" name="Title 6"/>
          <p:cNvSpPr>
            <a:spLocks noGrp="1"/>
          </p:cNvSpPr>
          <p:nvPr>
            <p:ph type="title"/>
          </p:nvPr>
        </p:nvSpPr>
        <p:spPr>
          <a:xfrm>
            <a:off x="1" y="2036092"/>
            <a:ext cx="9143999" cy="753411"/>
          </a:xfrm>
        </p:spPr>
        <p:txBody>
          <a:bodyPr>
            <a:normAutofit fontScale="90000"/>
          </a:bodyPr>
          <a:lstStyle/>
          <a:p>
            <a:r>
              <a:rPr lang="en-US" dirty="0" err="1"/>
              <a:t>Otvoreni</a:t>
            </a:r>
            <a:r>
              <a:rPr lang="en-US" dirty="0"/>
              <a:t> </a:t>
            </a:r>
            <a:r>
              <a:rPr lang="en-US" dirty="0" err="1"/>
              <a:t>pozivi</a:t>
            </a:r>
            <a:r>
              <a:rPr lang="en-US" dirty="0"/>
              <a:t> SMART4ALL </a:t>
            </a:r>
            <a:r>
              <a:rPr lang="en-US" dirty="0" err="1"/>
              <a:t>projekta</a:t>
            </a:r>
            <a:r>
              <a:rPr lang="en-US" dirty="0"/>
              <a:t> – </a:t>
            </a:r>
            <a:r>
              <a:rPr lang="sr-Latn-RS" dirty="0" smtClean="0"/>
              <a:t/>
            </a:r>
            <a:br>
              <a:rPr lang="sr-Latn-RS" dirty="0" smtClean="0"/>
            </a:br>
            <a:r>
              <a:rPr lang="en-US" dirty="0" err="1" smtClean="0"/>
              <a:t>Kako</a:t>
            </a:r>
            <a:r>
              <a:rPr lang="en-US" dirty="0" smtClean="0"/>
              <a:t> </a:t>
            </a:r>
            <a:r>
              <a:rPr lang="en-US" dirty="0"/>
              <a:t>do </a:t>
            </a:r>
            <a:r>
              <a:rPr lang="en-US" dirty="0" err="1"/>
              <a:t>finansiranja</a:t>
            </a:r>
            <a:r>
              <a:rPr lang="en-US" dirty="0"/>
              <a:t>?</a:t>
            </a:r>
          </a:p>
        </p:txBody>
      </p:sp>
      <p:sp>
        <p:nvSpPr>
          <p:cNvPr id="6" name="TextBox 5">
            <a:extLst>
              <a:ext uri="{FF2B5EF4-FFF2-40B4-BE49-F238E27FC236}">
                <a16:creationId xmlns="" xmlns:a16="http://schemas.microsoft.com/office/drawing/2014/main" id="{74AC8A4D-9125-754B-8313-3EBFC17A994D}"/>
              </a:ext>
            </a:extLst>
          </p:cNvPr>
          <p:cNvSpPr txBox="1"/>
          <p:nvPr/>
        </p:nvSpPr>
        <p:spPr>
          <a:xfrm>
            <a:off x="5225143" y="1483567"/>
            <a:ext cx="184731" cy="369332"/>
          </a:xfrm>
          <a:prstGeom prst="rect">
            <a:avLst/>
          </a:prstGeom>
          <a:noFill/>
        </p:spPr>
        <p:txBody>
          <a:bodyPr wrap="none" rtlCol="0">
            <a:spAutoFit/>
          </a:bodyPr>
          <a:lstStyle/>
          <a:p>
            <a:endParaRPr lang="el-GR" dirty="0"/>
          </a:p>
        </p:txBody>
      </p:sp>
    </p:spTree>
    <p:extLst>
      <p:ext uri="{BB962C8B-B14F-4D97-AF65-F5344CB8AC3E}">
        <p14:creationId xmlns:p14="http://schemas.microsoft.com/office/powerpoint/2010/main" val="34814036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8BD267CB-5C3A-4445-9271-2595C9BE5602}"/>
              </a:ext>
            </a:extLst>
          </p:cNvPr>
          <p:cNvSpPr>
            <a:spLocks noGrp="1"/>
          </p:cNvSpPr>
          <p:nvPr>
            <p:ph idx="1"/>
          </p:nvPr>
        </p:nvSpPr>
        <p:spPr>
          <a:xfrm>
            <a:off x="358800" y="955082"/>
            <a:ext cx="3865111" cy="3996059"/>
          </a:xfrm>
        </p:spPr>
        <p:txBody>
          <a:bodyPr>
            <a:noAutofit/>
          </a:bodyPr>
          <a:lstStyle/>
          <a:p>
            <a:pPr marL="457200" indent="-457200">
              <a:buFont typeface="+mj-lt"/>
              <a:buAutoNum type="arabicPeriod"/>
            </a:pPr>
            <a:r>
              <a:rPr lang="en-IE" sz="2000" b="0" dirty="0" err="1" smtClean="0"/>
              <a:t>Šta</a:t>
            </a:r>
            <a:r>
              <a:rPr lang="en-IE" sz="2000" b="0" dirty="0" smtClean="0"/>
              <a:t> </a:t>
            </a:r>
            <a:r>
              <a:rPr lang="en-IE" sz="2000" b="0" dirty="0" err="1"/>
              <a:t>su</a:t>
            </a:r>
            <a:r>
              <a:rPr lang="en-IE" sz="2000" b="0" dirty="0"/>
              <a:t> </a:t>
            </a:r>
            <a:r>
              <a:rPr lang="en-IE" sz="2000" b="0" dirty="0" err="1"/>
              <a:t>otvoreni</a:t>
            </a:r>
            <a:r>
              <a:rPr lang="en-IE" sz="2000" b="0" dirty="0"/>
              <a:t> </a:t>
            </a:r>
            <a:r>
              <a:rPr lang="en-IE" sz="2000" b="0" dirty="0" err="1"/>
              <a:t>pozivi</a:t>
            </a:r>
            <a:r>
              <a:rPr lang="en-IE" sz="2000" b="0" dirty="0"/>
              <a:t>? </a:t>
            </a:r>
          </a:p>
          <a:p>
            <a:pPr marL="457200" indent="-457200">
              <a:buFont typeface="+mj-lt"/>
              <a:buAutoNum type="arabicPeriod"/>
            </a:pPr>
            <a:r>
              <a:rPr lang="en-IE" sz="2000" b="0" dirty="0" err="1"/>
              <a:t>Ciljevi</a:t>
            </a:r>
            <a:r>
              <a:rPr lang="en-IE" sz="2000" b="0" dirty="0"/>
              <a:t> </a:t>
            </a:r>
            <a:r>
              <a:rPr lang="en-IE" sz="2000" b="0" dirty="0" err="1"/>
              <a:t>poziva</a:t>
            </a:r>
            <a:r>
              <a:rPr lang="en-IE" sz="2000" b="0" dirty="0"/>
              <a:t> </a:t>
            </a:r>
            <a:r>
              <a:rPr lang="en-IE" sz="2000" b="0" dirty="0" err="1"/>
              <a:t>sa</a:t>
            </a:r>
            <a:r>
              <a:rPr lang="en-IE" sz="2000" b="0" dirty="0"/>
              <a:t> </a:t>
            </a:r>
            <a:r>
              <a:rPr lang="en-IE" sz="2000" b="0" dirty="0" err="1"/>
              <a:t>stanovišta</a:t>
            </a:r>
            <a:r>
              <a:rPr lang="en-IE" sz="2000" b="0" dirty="0"/>
              <a:t> </a:t>
            </a:r>
            <a:r>
              <a:rPr lang="en-IE" sz="2000" b="0" dirty="0" err="1"/>
              <a:t>Evropske</a:t>
            </a:r>
            <a:r>
              <a:rPr lang="en-IE" sz="2000" b="0" dirty="0"/>
              <a:t> </a:t>
            </a:r>
            <a:r>
              <a:rPr lang="en-IE" sz="2000" b="0" dirty="0" err="1"/>
              <a:t>komisije</a:t>
            </a:r>
            <a:endParaRPr lang="en-IE" sz="2000" b="0" dirty="0"/>
          </a:p>
          <a:p>
            <a:pPr marL="457200" indent="-457200">
              <a:buFont typeface="+mj-lt"/>
              <a:buAutoNum type="arabicPeriod"/>
            </a:pPr>
            <a:r>
              <a:rPr lang="sr-Latn-RS" sz="2000" b="0" dirty="0" smtClean="0"/>
              <a:t>T</a:t>
            </a:r>
            <a:r>
              <a:rPr lang="en-IE" sz="2000" b="0" dirty="0" err="1" smtClean="0"/>
              <a:t>ipov</a:t>
            </a:r>
            <a:r>
              <a:rPr lang="sr-Latn-RS" sz="2000" b="0" dirty="0" smtClean="0"/>
              <a:t>i</a:t>
            </a:r>
            <a:r>
              <a:rPr lang="en-IE" sz="2000" b="0" dirty="0" smtClean="0"/>
              <a:t> </a:t>
            </a:r>
            <a:r>
              <a:rPr lang="en-IE" sz="2000" b="0" dirty="0" err="1"/>
              <a:t>poziva</a:t>
            </a:r>
            <a:endParaRPr lang="en-IE" sz="2000" b="0" dirty="0"/>
          </a:p>
          <a:p>
            <a:pPr marL="457200" indent="-457200">
              <a:buFont typeface="+mj-lt"/>
              <a:buAutoNum type="arabicPeriod"/>
            </a:pPr>
            <a:r>
              <a:rPr lang="en-IE" sz="2000" b="0" dirty="0" err="1" smtClean="0"/>
              <a:t>Kada</a:t>
            </a:r>
            <a:r>
              <a:rPr lang="en-IE" sz="2000" b="0" dirty="0" smtClean="0"/>
              <a:t> </a:t>
            </a:r>
            <a:r>
              <a:rPr lang="en-IE" sz="2000" b="0" dirty="0"/>
              <a:t>se </a:t>
            </a:r>
            <a:r>
              <a:rPr lang="en-IE" sz="2000" b="0" dirty="0" err="1"/>
              <a:t>sve</a:t>
            </a:r>
            <a:r>
              <a:rPr lang="en-IE" sz="2000" b="0" dirty="0"/>
              <a:t> </a:t>
            </a:r>
            <a:r>
              <a:rPr lang="en-IE" sz="2000" b="0" dirty="0" err="1"/>
              <a:t>možete</a:t>
            </a:r>
            <a:r>
              <a:rPr lang="en-IE" sz="2000" b="0" dirty="0"/>
              <a:t> </a:t>
            </a:r>
            <a:r>
              <a:rPr lang="en-IE" sz="2000" b="0" dirty="0" err="1"/>
              <a:t>prijaviti</a:t>
            </a:r>
            <a:r>
              <a:rPr lang="en-IE" sz="2000" b="0" dirty="0"/>
              <a:t> </a:t>
            </a:r>
            <a:r>
              <a:rPr lang="en-IE" sz="2000" b="0" dirty="0" err="1"/>
              <a:t>tokom</a:t>
            </a:r>
            <a:r>
              <a:rPr lang="en-IE" sz="2000" b="0" dirty="0"/>
              <a:t> </a:t>
            </a:r>
            <a:r>
              <a:rPr lang="en-IE" sz="2000" b="0" dirty="0" err="1"/>
              <a:t>naredne</a:t>
            </a:r>
            <a:r>
              <a:rPr lang="en-IE" sz="2000" b="0" dirty="0"/>
              <a:t> 3 </a:t>
            </a:r>
            <a:r>
              <a:rPr lang="en-IE" sz="2000" b="0" dirty="0" err="1"/>
              <a:t>godine</a:t>
            </a:r>
            <a:r>
              <a:rPr lang="en-IE" sz="2000" b="0" dirty="0"/>
              <a:t>?</a:t>
            </a:r>
          </a:p>
          <a:p>
            <a:pPr marL="457200" indent="-457200">
              <a:buFont typeface="+mj-lt"/>
              <a:buAutoNum type="arabicPeriod"/>
            </a:pPr>
            <a:r>
              <a:rPr lang="en-IE" sz="2000" b="0" dirty="0" err="1" smtClean="0"/>
              <a:t>Osnovni</a:t>
            </a:r>
            <a:r>
              <a:rPr lang="en-IE" sz="2000" b="0" dirty="0" smtClean="0"/>
              <a:t> </a:t>
            </a:r>
            <a:r>
              <a:rPr lang="en-IE" sz="2000" b="0" dirty="0" err="1"/>
              <a:t>kriterijumi</a:t>
            </a:r>
            <a:r>
              <a:rPr lang="en-IE" sz="2000" b="0" dirty="0"/>
              <a:t> </a:t>
            </a:r>
            <a:r>
              <a:rPr lang="en-IE" sz="2000" b="0" dirty="0" err="1"/>
              <a:t>i</a:t>
            </a:r>
            <a:r>
              <a:rPr lang="en-IE" sz="2000" b="0" dirty="0"/>
              <a:t> </a:t>
            </a:r>
            <a:r>
              <a:rPr lang="en-IE" sz="2000" b="0" dirty="0" err="1"/>
              <a:t>uslovi</a:t>
            </a:r>
            <a:r>
              <a:rPr lang="en-IE" sz="2000" b="0" dirty="0"/>
              <a:t>?</a:t>
            </a:r>
          </a:p>
          <a:p>
            <a:pPr marL="457200" indent="-457200">
              <a:buFont typeface="+mj-lt"/>
              <a:buAutoNum type="arabicPeriod"/>
            </a:pPr>
            <a:r>
              <a:rPr lang="en-IE" sz="2000" b="0" dirty="0" err="1" smtClean="0"/>
              <a:t>Kakva</a:t>
            </a:r>
            <a:r>
              <a:rPr lang="en-IE" sz="2000" b="0" dirty="0" smtClean="0"/>
              <a:t> </a:t>
            </a:r>
            <a:r>
              <a:rPr lang="en-IE" sz="2000" b="0" dirty="0"/>
              <a:t>je </a:t>
            </a:r>
            <a:r>
              <a:rPr lang="en-IE" sz="2000" b="0" dirty="0" err="1"/>
              <a:t>korist</a:t>
            </a:r>
            <a:r>
              <a:rPr lang="en-IE" sz="2000" b="0" dirty="0"/>
              <a:t> od </a:t>
            </a:r>
            <a:r>
              <a:rPr lang="en-IE" sz="2000" b="0" dirty="0" err="1"/>
              <a:t>ovih</a:t>
            </a:r>
            <a:r>
              <a:rPr lang="en-IE" sz="2000" b="0" dirty="0"/>
              <a:t> </a:t>
            </a:r>
            <a:r>
              <a:rPr lang="en-IE" sz="2000" b="0" dirty="0" err="1"/>
              <a:t>poziva</a:t>
            </a:r>
            <a:r>
              <a:rPr lang="en-IE" sz="2000" b="0" dirty="0"/>
              <a:t> </a:t>
            </a:r>
            <a:r>
              <a:rPr lang="en-IE" sz="2000" b="0" dirty="0" err="1"/>
              <a:t>za</a:t>
            </a:r>
            <a:r>
              <a:rPr lang="en-IE" sz="2000" b="0" dirty="0"/>
              <a:t> Vas?</a:t>
            </a:r>
          </a:p>
          <a:p>
            <a:pPr marL="457200" indent="-457200">
              <a:buFont typeface="+mj-lt"/>
              <a:buAutoNum type="arabicPeriod"/>
            </a:pPr>
            <a:r>
              <a:rPr lang="sr-Latn-RS" sz="2000" b="0" dirty="0" smtClean="0"/>
              <a:t>Procedura i kriterijumi evaluacije podnetih prijava</a:t>
            </a:r>
            <a:r>
              <a:rPr lang="en-IE" sz="2000" b="0" dirty="0"/>
              <a:t>	</a:t>
            </a:r>
          </a:p>
          <a:p>
            <a:endParaRPr lang="es-ES" sz="2000" b="0" dirty="0"/>
          </a:p>
        </p:txBody>
      </p:sp>
      <p:sp>
        <p:nvSpPr>
          <p:cNvPr id="3" name="Title 2">
            <a:extLst>
              <a:ext uri="{FF2B5EF4-FFF2-40B4-BE49-F238E27FC236}">
                <a16:creationId xmlns="" xmlns:a16="http://schemas.microsoft.com/office/drawing/2014/main" id="{B9495289-65C7-4456-82BC-F2E8EDFEE5F0}"/>
              </a:ext>
            </a:extLst>
          </p:cNvPr>
          <p:cNvSpPr>
            <a:spLocks noGrp="1"/>
          </p:cNvSpPr>
          <p:nvPr>
            <p:ph type="title"/>
          </p:nvPr>
        </p:nvSpPr>
        <p:spPr/>
        <p:txBody>
          <a:bodyPr/>
          <a:lstStyle/>
          <a:p>
            <a:r>
              <a:rPr lang="sr-Latn-RS" dirty="0" smtClean="0"/>
              <a:t>Pregled</a:t>
            </a:r>
            <a:endParaRPr lang="es-ES" dirty="0"/>
          </a:p>
        </p:txBody>
      </p:sp>
      <p:sp>
        <p:nvSpPr>
          <p:cNvPr id="6" name="Slide Number Placeholder 5">
            <a:extLst>
              <a:ext uri="{FF2B5EF4-FFF2-40B4-BE49-F238E27FC236}">
                <a16:creationId xmlns="" xmlns:a16="http://schemas.microsoft.com/office/drawing/2014/main" id="{63D81EF6-833B-436C-9E39-F7F19C785669}"/>
              </a:ext>
            </a:extLst>
          </p:cNvPr>
          <p:cNvSpPr>
            <a:spLocks noGrp="1"/>
          </p:cNvSpPr>
          <p:nvPr>
            <p:ph type="sldNum" sz="quarter" idx="12"/>
          </p:nvPr>
        </p:nvSpPr>
        <p:spPr/>
        <p:txBody>
          <a:bodyPr/>
          <a:lstStyle/>
          <a:p>
            <a:fld id="{22DECF6A-13F7-418C-BBFC-95033FFCD5F1}" type="slidenum">
              <a:rPr lang="en-US" noProof="1" smtClean="0"/>
              <a:pPr/>
              <a:t>2</a:t>
            </a:fld>
            <a:endParaRPr lang="en-US" noProof="1"/>
          </a:p>
        </p:txBody>
      </p:sp>
      <p:sp>
        <p:nvSpPr>
          <p:cNvPr id="7" name="Content Placeholder 1">
            <a:extLst>
              <a:ext uri="{FF2B5EF4-FFF2-40B4-BE49-F238E27FC236}">
                <a16:creationId xmlns="" xmlns:a16="http://schemas.microsoft.com/office/drawing/2014/main" id="{635ABDC7-39B1-E249-902B-E082D485ABD0}"/>
              </a:ext>
            </a:extLst>
          </p:cNvPr>
          <p:cNvSpPr txBox="1">
            <a:spLocks/>
          </p:cNvSpPr>
          <p:nvPr/>
        </p:nvSpPr>
        <p:spPr>
          <a:xfrm>
            <a:off x="4966890" y="955082"/>
            <a:ext cx="3840610" cy="3764317"/>
          </a:xfrm>
          <a:prstGeom prst="rect">
            <a:avLst/>
          </a:prstGeom>
        </p:spPr>
        <p:txBody>
          <a:bodyPr wrap="square">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400" b="1"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000" b="1"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b="1"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2000" b="1"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2000" b="1" kern="1200">
                <a:solidFill>
                  <a:schemeClr val="tx1"/>
                </a:solidFill>
                <a:latin typeface="+mn-lt"/>
                <a:ea typeface="+mn-ea"/>
                <a:cs typeface="+mn-cs"/>
              </a:defRPr>
            </a:lvl5pPr>
            <a:lvl6pPr marL="1885950" marR="0"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sz="2000" b="1"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2000" b="1"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2000" b="1"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2000" b="1" kern="1200">
                <a:solidFill>
                  <a:schemeClr val="tx1"/>
                </a:solidFill>
                <a:latin typeface="+mn-lt"/>
                <a:ea typeface="+mn-ea"/>
                <a:cs typeface="+mn-cs"/>
              </a:defRPr>
            </a:lvl9pPr>
          </a:lstStyle>
          <a:p>
            <a:pPr marL="457200" indent="-457200">
              <a:buFont typeface="+mj-lt"/>
              <a:buAutoNum type="arabicPeriod" startAt="8"/>
            </a:pPr>
            <a:r>
              <a:rPr lang="sr-Latn-RS" sz="2000" b="0" dirty="0" smtClean="0"/>
              <a:t>Tok finansiranja</a:t>
            </a:r>
          </a:p>
          <a:p>
            <a:pPr marL="457200" indent="-457200">
              <a:buFont typeface="+mj-lt"/>
              <a:buAutoNum type="arabicPeriod" startAt="8"/>
            </a:pPr>
            <a:r>
              <a:rPr lang="sr-Latn-RS" sz="2000" b="0" dirty="0" smtClean="0"/>
              <a:t>Statistika prethodnog poziva</a:t>
            </a:r>
          </a:p>
          <a:p>
            <a:pPr marL="457200" indent="-457200">
              <a:buFont typeface="+mj-lt"/>
              <a:buAutoNum type="arabicPeriod" startAt="8"/>
            </a:pPr>
            <a:r>
              <a:rPr lang="en-IE" sz="2000" b="0" dirty="0" smtClean="0"/>
              <a:t>Pre </a:t>
            </a:r>
            <a:r>
              <a:rPr lang="en-IE" sz="2000" b="0" dirty="0" err="1"/>
              <a:t>nego</a:t>
            </a:r>
            <a:r>
              <a:rPr lang="en-IE" sz="2000" b="0" dirty="0"/>
              <a:t> </a:t>
            </a:r>
            <a:r>
              <a:rPr lang="en-IE" sz="2000" b="0" dirty="0" err="1"/>
              <a:t>što</a:t>
            </a:r>
            <a:r>
              <a:rPr lang="en-IE" sz="2000" b="0" dirty="0"/>
              <a:t> se </a:t>
            </a:r>
            <a:r>
              <a:rPr lang="en-IE" sz="2000" b="0" dirty="0" err="1"/>
              <a:t>prijavite</a:t>
            </a:r>
            <a:r>
              <a:rPr lang="en-IE" sz="2000" b="0" dirty="0"/>
              <a:t>...</a:t>
            </a:r>
          </a:p>
          <a:p>
            <a:pPr marL="457200" indent="-457200">
              <a:buFont typeface="+mj-lt"/>
              <a:buAutoNum type="arabicPeriod" startAt="8"/>
            </a:pPr>
            <a:r>
              <a:rPr lang="en-IE" sz="2000" b="0" dirty="0" err="1" smtClean="0"/>
              <a:t>Gde</a:t>
            </a:r>
            <a:r>
              <a:rPr lang="en-IE" sz="2000" b="0" dirty="0" smtClean="0"/>
              <a:t> </a:t>
            </a:r>
            <a:r>
              <a:rPr lang="en-IE" sz="2000" b="0" dirty="0" err="1"/>
              <a:t>naći</a:t>
            </a:r>
            <a:r>
              <a:rPr lang="en-IE" sz="2000" b="0" dirty="0"/>
              <a:t> </a:t>
            </a:r>
            <a:r>
              <a:rPr lang="en-IE" sz="2000" b="0" dirty="0" err="1"/>
              <a:t>partnera</a:t>
            </a:r>
            <a:r>
              <a:rPr lang="en-IE" sz="2000" b="0" dirty="0"/>
              <a:t>? –Matchmaking</a:t>
            </a:r>
          </a:p>
          <a:p>
            <a:pPr marL="457200" indent="-457200">
              <a:buFont typeface="+mj-lt"/>
              <a:buAutoNum type="arabicPeriod" startAt="8"/>
            </a:pPr>
            <a:r>
              <a:rPr lang="en-IE" sz="2000" b="0" dirty="0" err="1" smtClean="0"/>
              <a:t>Gde</a:t>
            </a:r>
            <a:r>
              <a:rPr lang="en-IE" sz="2000" b="0" dirty="0" smtClean="0"/>
              <a:t> </a:t>
            </a:r>
            <a:r>
              <a:rPr lang="en-IE" sz="2000" b="0" dirty="0" err="1"/>
              <a:t>podneti</a:t>
            </a:r>
            <a:r>
              <a:rPr lang="en-IE" sz="2000" b="0" dirty="0"/>
              <a:t> </a:t>
            </a:r>
            <a:r>
              <a:rPr lang="en-IE" sz="2000" b="0" dirty="0" err="1"/>
              <a:t>prijavu</a:t>
            </a:r>
            <a:r>
              <a:rPr lang="en-IE" sz="2000" b="0" dirty="0"/>
              <a:t>?</a:t>
            </a:r>
          </a:p>
          <a:p>
            <a:pPr marL="457200" indent="-457200">
              <a:buFont typeface="+mj-lt"/>
              <a:buAutoNum type="arabicPeriod" startAt="8"/>
            </a:pPr>
            <a:r>
              <a:rPr lang="en-IE" sz="2000" b="0" dirty="0" err="1" smtClean="0"/>
              <a:t>Koraci</a:t>
            </a:r>
            <a:r>
              <a:rPr lang="en-IE" sz="2000" b="0" dirty="0" smtClean="0"/>
              <a:t> </a:t>
            </a:r>
            <a:r>
              <a:rPr lang="en-IE" sz="2000" b="0" dirty="0"/>
              <a:t>u </a:t>
            </a:r>
            <a:r>
              <a:rPr lang="en-IE" sz="2000" b="0" dirty="0" err="1"/>
              <a:t>podnošenju</a:t>
            </a:r>
            <a:r>
              <a:rPr lang="en-IE" sz="2000" b="0" dirty="0"/>
              <a:t> </a:t>
            </a:r>
            <a:r>
              <a:rPr lang="en-IE" sz="2000" b="0" dirty="0" err="1"/>
              <a:t>prijave</a:t>
            </a:r>
            <a:endParaRPr lang="en-IE" sz="2000" b="0" dirty="0"/>
          </a:p>
          <a:p>
            <a:pPr marL="457200" indent="-457200">
              <a:buFont typeface="+mj-lt"/>
              <a:buAutoNum type="arabicPeriod" startAt="8"/>
            </a:pPr>
            <a:r>
              <a:rPr lang="en-IE" sz="2000" b="0" dirty="0" err="1" smtClean="0"/>
              <a:t>Često</a:t>
            </a:r>
            <a:r>
              <a:rPr lang="en-IE" sz="2000" b="0" dirty="0" smtClean="0"/>
              <a:t> </a:t>
            </a:r>
            <a:r>
              <a:rPr lang="en-IE" sz="2000" b="0" dirty="0" err="1"/>
              <a:t>postavljanja</a:t>
            </a:r>
            <a:r>
              <a:rPr lang="en-IE" sz="2000" b="0" dirty="0"/>
              <a:t> </a:t>
            </a:r>
            <a:r>
              <a:rPr lang="en-IE" sz="2000" b="0" dirty="0" err="1"/>
              <a:t>pitanja</a:t>
            </a:r>
            <a:r>
              <a:rPr lang="en-IE" sz="2000" b="0" dirty="0"/>
              <a:t> </a:t>
            </a:r>
            <a:r>
              <a:rPr lang="en-IE" sz="2000" b="0" dirty="0" err="1"/>
              <a:t>dosadašnjih</a:t>
            </a:r>
            <a:r>
              <a:rPr lang="en-IE" sz="2000" b="0" dirty="0"/>
              <a:t> </a:t>
            </a:r>
            <a:r>
              <a:rPr lang="en-IE" sz="2000" b="0" dirty="0" err="1"/>
              <a:t>učesnika</a:t>
            </a:r>
            <a:endParaRPr lang="en-IE" sz="2000" b="0" dirty="0"/>
          </a:p>
          <a:p>
            <a:pPr marL="457200" indent="-457200">
              <a:buFont typeface="+mj-lt"/>
              <a:buAutoNum type="arabicPeriod" startAt="8"/>
            </a:pPr>
            <a:r>
              <a:rPr lang="en-IE" sz="2000" b="0" dirty="0" err="1" smtClean="0"/>
              <a:t>Česte</a:t>
            </a:r>
            <a:r>
              <a:rPr lang="en-IE" sz="2000" b="0" dirty="0" smtClean="0"/>
              <a:t> </a:t>
            </a:r>
            <a:r>
              <a:rPr lang="en-IE" sz="2000" b="0" dirty="0" err="1"/>
              <a:t>greške</a:t>
            </a:r>
            <a:endParaRPr lang="en-IE" sz="2000" b="0" dirty="0"/>
          </a:p>
          <a:p>
            <a:endParaRPr lang="en-IE" sz="2000" b="0" dirty="0"/>
          </a:p>
          <a:p>
            <a:endParaRPr lang="en-IE" sz="2000" b="0" dirty="0"/>
          </a:p>
          <a:p>
            <a:endParaRPr lang="es-ES" sz="2000" b="0" dirty="0"/>
          </a:p>
        </p:txBody>
      </p:sp>
    </p:spTree>
    <p:extLst>
      <p:ext uri="{BB962C8B-B14F-4D97-AF65-F5344CB8AC3E}">
        <p14:creationId xmlns:p14="http://schemas.microsoft.com/office/powerpoint/2010/main" val="40721635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DBEC01F7-EC67-4535-B420-5CB3BD18150C}"/>
              </a:ext>
            </a:extLst>
          </p:cNvPr>
          <p:cNvSpPr>
            <a:spLocks noGrp="1"/>
          </p:cNvSpPr>
          <p:nvPr>
            <p:ph idx="1"/>
          </p:nvPr>
        </p:nvSpPr>
        <p:spPr>
          <a:xfrm>
            <a:off x="155575" y="1016813"/>
            <a:ext cx="5709966" cy="3904592"/>
          </a:xfrm>
        </p:spPr>
        <p:txBody>
          <a:bodyPr>
            <a:noAutofit/>
          </a:bodyPr>
          <a:lstStyle/>
          <a:p>
            <a:pPr>
              <a:lnSpc>
                <a:spcPct val="100000"/>
              </a:lnSpc>
            </a:pPr>
            <a:r>
              <a:rPr lang="sr-Latn-RS" sz="1800" b="0" dirty="0" smtClean="0"/>
              <a:t>Indirektan način finansiranja malih i srednjih preduzeća od strane EK</a:t>
            </a:r>
          </a:p>
          <a:p>
            <a:pPr>
              <a:lnSpc>
                <a:spcPct val="100000"/>
              </a:lnSpc>
            </a:pPr>
            <a:r>
              <a:rPr lang="sr-Latn-RS" sz="1800" b="0" dirty="0" smtClean="0"/>
              <a:t>Preduzeća nemaju kapacitet da konkurišu na velike pozive poput H2020</a:t>
            </a:r>
          </a:p>
          <a:p>
            <a:pPr>
              <a:lnSpc>
                <a:spcPct val="100000"/>
              </a:lnSpc>
            </a:pPr>
            <a:r>
              <a:rPr lang="sr-Latn-RS" sz="1800" b="0" dirty="0" smtClean="0"/>
              <a:t>EK nema kapacitet da opsluži ogroman broj zahteva za dodelu malih sredstava</a:t>
            </a:r>
          </a:p>
          <a:p>
            <a:pPr>
              <a:lnSpc>
                <a:spcPct val="100000"/>
              </a:lnSpc>
            </a:pPr>
            <a:r>
              <a:rPr lang="sr-Latn-RS" sz="1800" b="0" dirty="0" smtClean="0"/>
              <a:t>SMART4ALL omogućava jednostavno „prelivanje“ fondova od EK ka preduzećima, bez suvišne papirologije, uz obezbeđivanje neophodne logističke podrške radi fer i etički prihvatljive raspodele</a:t>
            </a:r>
          </a:p>
          <a:p>
            <a:pPr>
              <a:lnSpc>
                <a:spcPct val="100000"/>
              </a:lnSpc>
            </a:pPr>
            <a:r>
              <a:rPr lang="sr-Latn-RS" sz="1800" b="0" dirty="0" smtClean="0"/>
              <a:t>PREKOGRANIČNI</a:t>
            </a:r>
          </a:p>
          <a:p>
            <a:pPr>
              <a:lnSpc>
                <a:spcPct val="100000"/>
              </a:lnSpc>
            </a:pPr>
            <a:r>
              <a:rPr lang="sr-Latn-RS" sz="1800" b="0" dirty="0" smtClean="0"/>
              <a:t>TRANSFER ZNANJA I TEHNOLOGIJE</a:t>
            </a:r>
          </a:p>
        </p:txBody>
      </p:sp>
      <p:sp>
        <p:nvSpPr>
          <p:cNvPr id="3" name="Title 2">
            <a:extLst>
              <a:ext uri="{FF2B5EF4-FFF2-40B4-BE49-F238E27FC236}">
                <a16:creationId xmlns="" xmlns:a16="http://schemas.microsoft.com/office/drawing/2014/main" id="{921A8FA0-7C2F-4269-A4A6-612DAE82CDC5}"/>
              </a:ext>
            </a:extLst>
          </p:cNvPr>
          <p:cNvSpPr>
            <a:spLocks noGrp="1"/>
          </p:cNvSpPr>
          <p:nvPr>
            <p:ph type="title"/>
          </p:nvPr>
        </p:nvSpPr>
        <p:spPr/>
        <p:txBody>
          <a:bodyPr/>
          <a:lstStyle/>
          <a:p>
            <a:r>
              <a:rPr lang="sr-Latn-RS" dirty="0"/>
              <a:t>1</a:t>
            </a:r>
            <a:r>
              <a:rPr lang="sr-Latn-RS" dirty="0" smtClean="0"/>
              <a:t>. Šta su otvoreni pozivi?</a:t>
            </a:r>
            <a:endParaRPr lang="en-GB" dirty="0"/>
          </a:p>
        </p:txBody>
      </p:sp>
      <p:sp>
        <p:nvSpPr>
          <p:cNvPr id="6" name="Slide Number Placeholder 5">
            <a:extLst>
              <a:ext uri="{FF2B5EF4-FFF2-40B4-BE49-F238E27FC236}">
                <a16:creationId xmlns="" xmlns:a16="http://schemas.microsoft.com/office/drawing/2014/main" id="{12448828-96BC-4A06-BCB4-C4124F12AB36}"/>
              </a:ext>
            </a:extLst>
          </p:cNvPr>
          <p:cNvSpPr>
            <a:spLocks noGrp="1"/>
          </p:cNvSpPr>
          <p:nvPr>
            <p:ph type="sldNum" sz="quarter" idx="12"/>
          </p:nvPr>
        </p:nvSpPr>
        <p:spPr/>
        <p:txBody>
          <a:bodyPr/>
          <a:lstStyle/>
          <a:p>
            <a:fld id="{22DECF6A-13F7-418C-BBFC-95033FFCD5F1}" type="slidenum">
              <a:rPr lang="en-US" noProof="1" smtClean="0"/>
              <a:pPr/>
              <a:t>3</a:t>
            </a:fld>
            <a:endParaRPr lang="en-US" noProof="1"/>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0638" y="1016813"/>
            <a:ext cx="2509954" cy="3764931"/>
          </a:xfrm>
          <a:prstGeom prst="rect">
            <a:avLst/>
          </a:prstGeom>
        </p:spPr>
      </p:pic>
      <p:sp>
        <p:nvSpPr>
          <p:cNvPr id="7" name="AutoShape 4" descr="data:image/png;base64,iVBORw0KGgoAAAANSUhEUgAAAQ4AAAC7CAMAAACjH4DlAAABBVBMVEX///8lSqW9vLy5uLi3trYgR6TM0uYAO6A+W6wbRaN2h7/s7Oz8/PwPP6Gos9W/vr6/xt/Kycnz8/PFxMRHQ0TQz8/j4+Pw8PD/8gDp6enV1NTd3d3T0tLa2dmPlrP/9wBSarL//wAAN6wOQKlTUFFCXahDP0AANK2Fg4PEwr1dWlsAO6tiYGGlo6SQjo8zLjC0tF+KiIl6eHkrTqLMyEqCjH/d1jnBv1Tk3DGrqqqttM6eom9QZ5R4hINHYJhecJCGj3306RhwfoiWnHOmqWmPlnc7WJyrrWVkdY3Qy0dxbm+JkK60u9Xg4+8AL5yvsF68ulgAJrEALq/u5CTf2DZid7iLmciHDqy4AAAZR0lEQVR4nO1dC3vaSpJVJLETFrEavS2BlovRBV8M+BU79iRO7CTOg9ndm4ln9///lK2q7hYCPRF2DBnXd78YI4mrPlTVOVXdLUvSFphZ8zr/Qe9iW0yzal6oPOhtbItZ3ZoXKnUv3Gbr1P6SZdV7yBvZCjPrj0mW9Ye8k60wOah/qayED3gn22DOBl+wLMtqXVbaTnM3GQ/AIddlpa00T+1scLUCcCibfMCWmaYYm1zuEh7aQ93Nk5u14VgMDJeNEN0mczjHujWvDyl7KHUv3zILeeLw66ZD1Wz9OuHiqg791NRWzU+QZSlAPJyHu6knM1/lTqHX1mGy4kg6usful7YtleuvDXQYAmGie8gPdFNPZp7KI95V60c+OgZj2x0vbT1FYWrUUzdwdIVoFtl2t0vblsrvX1PrF3Bclbr0Y5dLW1cVPrFZyUFxomrItjtc2nZiNDZVpV2Fijj8sbOlraOoXEcaG4a8JlkyOYa+s6WtZsVodEU5W7cotSRNpjyKbLuTpa0Hd88jJVA5PXZqd9IDYCaSHR1lJ7V6qMqKJ17yUrRVW3kgsh2m0q0dLG1NS5F1nvJCodHN2iWLRB5hMJWu7Fxpi64hvsFAoKFtEPNMb1DVIvk7Fi6+rshxK7ArKhZJ38DFEQdHMpk4RbbdmdLWgzhRLKENDEXnX6S1iZzkqtRnvAJeotSOu59qnpFkQuBagYaxkX+TCgP9hU0PxTTV3ShtXQtVoyMGbsoxGs6GOox6pQCBRVkESWbbS1svUPC7M2IN7SqK0BnOJuUsmc56x6jGQIRYW17aeqFO/mwsbtJRYnZxNppkkXB9B6lSUOmoxlRPU7a3tPU6hkK5TgkW1VWLvkVmjiqq0LoeDmmDaAWUCxW3mFS3r7TVPDewFI6FldRGDnCt+N2IWx1WXa5VZA00LeulOyROIbkq21LaambLDR1LZkjATapWJ0kc+A0KUapZsW9Ycm2RjqHhsiKfeNbHf5+4tNU8H1AwdEUROJBb6IG/NEyUYfFyHXOhyDboeTAciGYdSSNZCmz7JKUtukInYL6wQIGAUGQj9FfG6KMM04VK8uMiX7I26NswVcqqFlBjKqIDbPsTtTq5Qpe7QhIFBovlhG4rdTdaR19qSIRqPDOyCRpMlYZMdsDnhAr+P6zHL2010/MzXUHgoBvdju9lfyu+Q8ojEEdBlMoCA2sjncBUqcvoViY3UU0ImkcqbTUzzxWW3SH/C9Y4FkoYQ+UrsSjV9PrFPZmjsEkFXsWxEtd/4HBBVwCG0DNBEDAYgeubhf9XzQ8tlfxZX3xbmrGQYaa8sSo16PNNkmEQNiZla3CazUtbosnAyA4IgYNaFBWLj/Lc0JDZh4AKS8RDJ1Hke8qGvoFGeABTI90yNQZVrV6/tF2iyUwUCB8Zo8IrTHuYYOLYitk2eV8tOCQLcFxVtAmluq6NTodpFOk2ZO0f1GEUOzU/MheEpeSQe8MCA2sFT3zpuEvwtSCFqrEXB2qcT826TKDGeBgsj1gSI5aOotSc3cuDQTeC3KjgGDirGMRX606nWHiAKNXjgl+pG+ks99BcS0A/IXEwYjHqlrapkVhdiIosGBADZNvsuFJEhu346ZAyQxnuciE8PFmNPcJUa8sEOYFHh8l0F4sYyK11S9uVqFg9TOITc4uck1y4K3XzQ0qj9o+SKDVDdVHae/XRoGW26G/Y9QBgSKabmK51BKWWz2VSpkgIspqXYBkKCGEx3bZCi4SHvigkUIbFnuxvgAZ9lYiHRs10Jj90VGMQO4GyoRgDR/ATjpCfXYFl8vPKwkw/sHiV7yT4Bbth8aWhuolCYLcE0LIukEZliyExorXiCa51TOMZIS8Y0iFR+pGmh3W+InSH4SaA8ywl0QNz1I16m+YyHjrpGq7GNE2u0/ooAiF2hrKQ4GSDvsVwFZfr3SWGMQ11Mbsgmbq6YeuKomSBh0VlDHAKeIlFoKztHxs4g8a5RijZJKyYm1caHpIH9UuiGdFR1Y1LLY1UB3oBTeIbVMZB1IQKc5K1/w8pGIozAyYY0PIEAb9IXzEZuLqTrvJBeOiJvr8JA9m0640ZyVKSeDD5YSEqQDUm64esYwIFVc7VnwICK8G2/5lnf/vbf/01w/72dzq49HvmiQX236s3RqrDWMKjg2GDTTd6D0lMXqtMpFZFqhqBOEC9sRDfK+nlj5ftfPtLhq0eyj0x3/7nP1JfJcVCN4kH+gTpUvxF49PktTpMPBvmQpAMqT9+b7z42dZOw8GmEUJe1UKNLKp9+BdJ12TZWzEqh2V+NsxKryy/+p70W3Mr4GDN6I6axIOqfR0VHmMW08HGhFutbC6EQE4Kr6XEsi1wsBUjrsCjxXQp+ItBvzCNo7mGqqpGFUSKXQEVRybJbAUcjFVwXqUV40HtdJz6DFDYQJywu9f8rqyqVlgWNVmuYKy4wopBkvF+24bcwXqlss7DhF60mE43WOM+UBOzlJof6AjJau9hFY64HgO9kZmFOdFgjmFpdoNUWvvCDDh41kC3MAUwmDK6KD+ohDOxbEpoMa3VgcCRnU6Om1jIs2lXQAB4khU8k0wx9eEY/Dl4QDgoWTCaJcEu8Ojgr8wvWti/XpocpeJSVfWVbt0KAKS2OtTkkjMQWLLacDTf9Q8fEg5RtrS4YMemD+LhEh5MkkJxoKrOqjt4HQezSbDcreIxUArAIsGCP4X+WrlDnNtstw/f9L8O2m2RiNdJyGk4WBCQLGVtMdYuRTzwd4gTMUPuY4QEqQDR/BAOKEYY1xTFAMQYsPy6YJl1mKX5luHR/HBzfn3Ze3V+fve+yY+s8TFpOPiSiBATCFGqscADJUeYTKQtzKNOBtmaLh7hje5CEPSU3hC2BhyNs4tD8aLf29vr9frf23yEl2tETobu4I0ktl8Sseku4+FB3tMXNYuGOUNx3Iw06rkYOkYW0XK5UdjhWAOO9k2fZ8/G6A3Asbd3vc+PXPfPqgddtgyjobHuIGaKcBkPnGJQrKUijgaemUaBdaRkNBAIeQBoVNNQrjWsyqm0vb//j2/9Dz/2D+mCH696e703hEYTjrzu38CRishmw8F7awZvdxD1kjATzZ8OdqGWmUXSKI/q3TQmedGAXMuoZolseaqpCkf7bu/2Hvzh/vb+HV5x2Ovd9i4Rjub53u0tHLndu62YQNJwMJJlvWdKIBbjWVrRAMKMTwFjHlWdVJ2PEkRBTHIkCIzfi8dfTDWVvWPwfg/jo/+tiWOG6Pj443v/M148eHePR3oXzdre4bGbYfThx7pUYRBpuiKaj6JoyQwQg2KHY1Jx/Mspdg1V2h5cwpi//KDzB9/fH77Yv3lDmbS5fwFHjn9U/qQM3cFUOptCMEmBsL4Hcxkn2bRvhVbMH2lMKJ+AVC0b/wIDTLFEthha1VPpPlBJ7ztnkAb5iDhyC0deVeaWbFXKbpA1HSmBtKiPzPDwk1N/EqVRrFqCTDkK+UTPI9pEhoVSJp1dKsPR/tB/9f52b5Q+0nzf//buvl9Zs2erUuYg3AswgWCHDBUpSymBmlxdQgY6AyV6N3PqNc8PsjBYDw6WEwavPo7ag4vr9PmD729GzcPXdyxyykMmDQe7PZ8FTEu8Jq6xWF7F5g+ESJiebKX4kI3VqfXVWCjCQHyUZmrlIr35liBovIOvv3H4Nn0+HXlxSIzTPn9X+oEZzMLYQmMyndImJhASZPgem/vTQqxNOlnxwRwlGTwMg9wZRo1KW8q3qDdExq2QSgefvlMcsBOzTk8cOXz1pjRoMuBQ+DYI9tQbFh4GT6SBsljv3QoAETlDZtAQfUYuqckQZNoWSS3gmiTZpDvpJXC02+0fl7c/4EfZIOnkwah3UXpydq+UOwg1xtgCGqxUSJjiW7HaMN2ujtVaJ+eb99yupepShbFnWBkcdzfnN73eHRRrZ6VonH28ufnU693c3N0VJqS8XikbXocvquQ4oADBIFpS6LRYHtwkvQpYYFZe0S5nWcY1gVsMR/P9HhVr/d6Hcvdof+ixk0vkaY4qFatITUsRk26kQNBTaMtZSqFDFmV0myFHqyCgM7b1Ic1WLPCbg1c4wouzSsHSuMCTX5cUL2k4TBYiYhacdDqTqIZYa0vzwkpaoUumHxoyOcpSQslHoBt28uvaMqJtHuIIP1esRt7hyfsl2TlLd/hspph3NUxa6+1zaHgvDAS6okDSyJZeTIMs0miMgKxbTiECa8EBVf3tff9TNY01+NK/vO3flHhStgzrMDz0hYMwiUqJlK+yoT4HKfTMam0RPaZUEQENWYfRDnJuUEa0hxf/BAV2u18Jjv291/uNi4sSuZ6jSrUuddN5ZwwdhElUJJvk9KxHY85To0g9oZFeXqct2JakBnGOqiStArO8OPsyarwYfSwXV2CNt3f7LxqjTyUklAOHSCEK94VAFQHjKriQdSlGWMaA0AlyQGHjdpjEkleHXZdoIQDon2rVaqMdX7EWHPFeVJ92IIrGuR4LsFBBX0n1RzkokEdTCaWKykjn2u2YwU8szuQpxBcOItjGpcZVZh7NBKXi+CnVguBgmcbcjjlaObFnSAuYUNdiB+GFrIn7JpScTgeBgjlF5uFTNv6OS5l21d9K4Bgcrz/Xdvi9+JocVRpPOZpsHRDDJ1QTW/6RWRRIo0pOpwNBoUSrSznff2r868Fx2F9nBoWs8blfPH+bMc/Cvr64oeGRMGUoIMUs5VHuBqQyMtaJ0yktKfb/6rsoNMCqAI7mYHD4of9pNBhURwSuGX3s3+wXXZPRKzUEIEJ1uijL+GJVJBZldS4S3KCLGkTNXM6XMVKTBAYW9aQxwgDoFvgWmWdR5hWk0ub7718+XfTuP305Pq+KR/PD6+M/73uXfx6//pp7TRbRml2+mNcSw2Yro3z+OpNYWC2HaTQNSjzSZZItIdsiZhmc96hF3v9SPX8M7vrsmrv8a3KmrEMOiFj/RbKMR4zWoZ0S2QJ9ET/WInyqU2xVOF4MXl7iBMrXdabqB+9oOuZzAYK5MszVOSB8SJRTxQMyWg6rwVbX/CZAabH40aGcqwRH0lt0C/Jtt1OoOw6/9Hq9ix9roAFC/RVc87pI1OfCwfYOyYlnhLQopwpR0gpIfOAil/x0QfGT0UlPhgqNPQhDINvWcrYtZJb92/7xHptcqmyDXg9ALAqvvNYxmedQVlW6/D0sdRPLfniVRmTbzSMWtOT3bjCeTY09w4rgaL7vvR+d3VcsZ/lYb24/73++LapqM4i2mxiXFrDdImL7skuALLV++CMTFqikx0hjL1MZa8JxftZ+0Ty8q9L6WVwDFNscFHFR5jLbpd5fRxbb0NnQUJsu7aVZgoUJMycs35lDjEuci6xLtEvEC8yL3BsGYWHuYJMm66Ah1gEVhWCOKk1s4OZZdTHz1jLI8bs5y9JBhEC+IBXi8A2AICqQa4FskW51OYdwV6h3S0o4nu2MhAO0jKWNd5prUXfCyFsqKLFd0CyzGI9BtNwa68j0WrNwgdhEstQeJmmWcBrNdfjmx7zOT4yKux4csYtUgKPx9sMaIr3WLBzNJ4kN3Qk5ztVX4plDON2mcGZx0hs0FlYy7oXWcALGOkQ7FQp8MQtXyerNwjFEumKLe3IZPtusurwMCjIoTxXYOM3at5IgWvxQprFg2IxtkW5zvKsEjna7PVpjFq492rsYrT8LFyPiiG2I3YWL4JSCnDWnED+Gg8GyvH9YqIw1qbYEjvPr6+te7+b6+qZ8Fu7l3fn5m17v+vz8Zs1pp4T5ApHEk6i0jkVfc17Jwp7XY7Aoom3Vlba9aEkj8i2bwW9+5RNr/fMKs3DX/OS99/XhWCCy5CJmyBCRjcJynj2mwpItiRjW4jTLtvalkkfayqesv2GFenlWJX0Mzv6J1eyrkv5IGo5UHAhEklmEWmGsZjGC0m3A61Iss1Jmae7TLFw1KcZm4UZrz8KtbFlOILIqRrGU59SiFu4LfiQ42jf9vds1ZuHu90rjKrt1rKS37HBE5PRenviBK4RL1oMU8gacIUd1JB5gXKCekhl8nIWDQPnGZ+EKGon07/7eq8Ozy/Vn4cStyk7qaSGMVuQg76E3Io3KC38hiZYiWjZexrWMbLNop0x3nB3vNxujTySu8hfiNyl5Nt5+HL1ojL6sPQunxt06cJLV1U6tLteiJT3RJL/oUu6Ai61UhiVm4Q7v87o6TVqAXHsWjj31Mt7wL3dXnMTssBJOyW+erwCzJgrV4UiM+Wv/XfbZ7fPNluizMbuOvoAklUlwppp4ReWPGyku5421DUpgp1u1osWF+N/7bzIW4jcP9//xqn8nFu/XhgONkynPeen5NlbJc2bBXJG7+fGRmEWM+QMuwke75RprcMwyZvOa+u1AsPWX6K/6gRFDkt0p1uLHFy2AWVk8+rhwvGi/vGQL8Xm532iLHurgd3akTH1VhoPcwO3qC0gKt/7Rs2zwgT7KApjyTno9Vbqw5gj0ae81LcRvDgb75/2PfK6tOcIl+n9WbrhXgYMG6ofcTUicF+2aTUBDj6AwpNRISV4wvkXCJcYFyvVbgoNwTnKNVDq6x1kG2sLy9fuXT5c0P0cLkmmJ/rcNlujnLlohN7HiIRWct2pCW5jaWmRbGY7mu/63z5eMQeK5NlKrwDivf7/st+tv4FD4s2LzBosTsvTMv7hkLXtmT12rDMfg+NOouX/Mujtsru32PXnE4PUdHPleueGe2ytloOR7AH/krKhZCldFUmAw8uwGGBwsOig+KEA801zEyPpwNGieccDz5+Exxsco40gdOFRlJcsVgULA0LI3vnE4Jl0ngU3F3JmU8iDm1+ikLy3R39/rHff6jUb6SB042CSSuKklUMoXKyw2+9EDXMhvHrOTnmEgQ96OPt+uNSFVAAcz02M1RxIWKlac3KSS5zreT4bjvIFzbWULateDYzGc1sqjiFm9UvQ8xJSVxcZqmKBBuqk57VRnfq4qHEu4JB6dSQaRIFMGpTnY/Gs9kSyFJRuj+ZdtxcrBKsjEW2Hj5MkyKFsHl70OcH3bEThW0eGPJWFbxfUFQApHR2Isu6w/PaE/fzU4shAyOUK04jyZSvMyBlft1CajPhnQ9FY8+0e07njnrlX6JZbb+qyCGG3HDH7+F0l9TkIriNGq1PX7qUT7WHCUf3+rUBkG6wivArUG0Sbsj5frPS/wISz9zMF69x6bmjJdatWzf3sCSz2Rsua9k/lZtht/Vu7Znu3Znu3Z/nWMT8w9ExSzYTQEO1Ke+j62xOyI1lFt+ieafhWzbfZTo/UCpq9JqOxw8Z7r0NYBeN8M2GI+/o7kBw4ugMVLzO7W/UHMjUzAoR9N4d/pkSUd2eHkyNXmEEO2KrlHp1N4cQCjp3d0SRpjeA1lyTk6mME7kye9/wc2FiyOZNkEh21I9nhoz70D+8BRoqHr21E0Vce2I83sWceKhi3JsLqhGtlSEOGhyN6ZP8ddweyxDV91lIQjwu3v8JYkqfaVb5/SiynzoytwGLKJrQX2Cb3zK6VhO0Ke7S7BAS9cQqFrz3yME8mxZ6Y9Vq/UEzjNn54cnIxtM6BLVAHQL2Eid2TCESTg8OzxZDKZT4wWZJLZjOCYSb8eHKyJZNlXEno+h6Nlz+Ffw54yOCx7ptljdsWUxj//teEw0B06cwEHvA9S5MDWGRwnkCAim3HqDM6R3DHmjl8QjsgGG155w2gcDaMYjivbno/hpQvMcjqJbBPGbc9PJ0NJscezydE4OjCGBMfwV4LjlJklyZPoINTnAbxDB/R5NJmZAMf8BIZOf+xwHo1PIcPMxpNZK5zMg7lK7z7239LdJnMpWJ6N2zMcSwYi/alvYauswl/Ve7Zn+5ex4j/pvGQZq6J/rZkv8wBU2HDSKT8TrHOU6m5oR0cPfk9PZ1oURScnpxWbFub8KvXe6eyh7+kJbRrNn/oWtsnGtnjY9BWUKAceFGdTZ26PA20a2aemdDrxZ1E0BS1ujx3JH88QwaE90SUPoiw6daUJCBN8PQbHmU1c+JjJxn+H9KlMExUt1O3RyRxqto4dDccTCKHhPIpm0gTGDi/G+J4tucMDOHE+nZ1eQYV7Mp3NXW04hoiDyiayp9JBZONlO9s+9UT7BwpZDSt6C2o2SKvzaKoBMnOAQ5EkJZq72A/0UbKPGYC+zaIM+yAKlvr4UQfR1JTM+DN3zlri1ln7y7KnLnUxZjZgYiIcOHjW2TiwXYRjHs0MHw4OoyuaXgA4ZpSJ5zbEDE7YjO3H2WTx+GaKYAmpD2zYM5dezLDXkw2HPxkOh2NX0rHnfEpwnFACOrX9ExvTxu7CARmAKY4ObwJOS+HAHdAzSg8u5NcribwDn5kI3rHzcMwiVrGa1ASb2koFOKS44+zAAYDjihqtkGoPdh0Oz44mU2SI0+hUntpDs1MGh6paBoI4VQzwDgXh8IfRVJnDhTsPh+ROUKTbXZpzjLpSeES94iOE42gsRUcwtO4RwnF65GL3A1PHcG62aGpyBiI9wiDDPKLhKXCifbS7cICD8GfEeB2ax6fdERp7oKyJ/yXfwxem2+Hn07M32BkuPVAgvuzZnu3Znu3Znu3Znu3Zcux/X/50O3uUrYEPY781Gz/b/rLVcGzBXrjtsWc4luwZjiX7rd382bbNueP//v3n218ff1j/D015zitClXk5AAAAAElFTkSuQmC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3"/>
          <a:stretch>
            <a:fillRect/>
          </a:stretch>
        </p:blipFill>
        <p:spPr>
          <a:xfrm>
            <a:off x="7079157" y="1131677"/>
            <a:ext cx="812916" cy="563020"/>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18024" y="1749040"/>
            <a:ext cx="935182" cy="690272"/>
          </a:xfrm>
          <a:prstGeom prst="rect">
            <a:avLst/>
          </a:prstGeom>
        </p:spPr>
      </p:pic>
      <p:sp>
        <p:nvSpPr>
          <p:cNvPr id="11" name="TextBox 10"/>
          <p:cNvSpPr txBox="1"/>
          <p:nvPr/>
        </p:nvSpPr>
        <p:spPr>
          <a:xfrm>
            <a:off x="7240288" y="2593935"/>
            <a:ext cx="490654" cy="461665"/>
          </a:xfrm>
          <a:prstGeom prst="rect">
            <a:avLst/>
          </a:prstGeom>
          <a:solidFill>
            <a:schemeClr val="bg1"/>
          </a:solidFill>
        </p:spPr>
        <p:txBody>
          <a:bodyPr wrap="square" rtlCol="0">
            <a:spAutoFit/>
          </a:bodyPr>
          <a:lstStyle/>
          <a:p>
            <a:pPr algn="ctr"/>
            <a:r>
              <a:rPr lang="sr-Latn-RS" sz="2400" dirty="0" smtClean="0"/>
              <a:t>Vi</a:t>
            </a:r>
            <a:endParaRPr lang="en-US" sz="2400" dirty="0"/>
          </a:p>
        </p:txBody>
      </p:sp>
      <p:sp>
        <p:nvSpPr>
          <p:cNvPr id="12" name="TextBox 11"/>
          <p:cNvSpPr txBox="1"/>
          <p:nvPr/>
        </p:nvSpPr>
        <p:spPr>
          <a:xfrm>
            <a:off x="6468382" y="3291196"/>
            <a:ext cx="2034466" cy="369332"/>
          </a:xfrm>
          <a:prstGeom prst="rect">
            <a:avLst/>
          </a:prstGeom>
          <a:solidFill>
            <a:schemeClr val="bg1"/>
          </a:solidFill>
        </p:spPr>
        <p:txBody>
          <a:bodyPr wrap="square" rtlCol="0">
            <a:spAutoFit/>
          </a:bodyPr>
          <a:lstStyle/>
          <a:p>
            <a:pPr algn="ctr"/>
            <a:r>
              <a:rPr lang="sr-Latn-RS" dirty="0" smtClean="0"/>
              <a:t>Vaši partneri</a:t>
            </a:r>
            <a:endParaRPr lang="en-US" dirty="0"/>
          </a:p>
        </p:txBody>
      </p:sp>
      <p:sp>
        <p:nvSpPr>
          <p:cNvPr id="13" name="TextBox 12"/>
          <p:cNvSpPr txBox="1"/>
          <p:nvPr/>
        </p:nvSpPr>
        <p:spPr>
          <a:xfrm>
            <a:off x="6307903" y="4060007"/>
            <a:ext cx="2355424" cy="307777"/>
          </a:xfrm>
          <a:prstGeom prst="rect">
            <a:avLst/>
          </a:prstGeom>
          <a:solidFill>
            <a:schemeClr val="bg1"/>
          </a:solidFill>
        </p:spPr>
        <p:txBody>
          <a:bodyPr wrap="square" rtlCol="0">
            <a:spAutoFit/>
          </a:bodyPr>
          <a:lstStyle/>
          <a:p>
            <a:pPr algn="ctr"/>
            <a:r>
              <a:rPr lang="sr-Latn-RS" sz="1400" dirty="0" smtClean="0"/>
              <a:t>Dobit za društvo u celini</a:t>
            </a:r>
            <a:endParaRPr lang="en-US" sz="1400" dirty="0"/>
          </a:p>
        </p:txBody>
      </p:sp>
    </p:spTree>
    <p:extLst>
      <p:ext uri="{BB962C8B-B14F-4D97-AF65-F5344CB8AC3E}">
        <p14:creationId xmlns:p14="http://schemas.microsoft.com/office/powerpoint/2010/main" val="661995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a:extLst>
              <a:ext uri="{FF2B5EF4-FFF2-40B4-BE49-F238E27FC236}">
                <a16:creationId xmlns="" xmlns:a16="http://schemas.microsoft.com/office/drawing/2014/main" id="{54ADD975-4C1A-F148-B3EB-32ADDD7BEDC8}"/>
              </a:ext>
            </a:extLst>
          </p:cNvPr>
          <p:cNvSpPr>
            <a:spLocks noGrp="1"/>
          </p:cNvSpPr>
          <p:nvPr>
            <p:ph type="title"/>
          </p:nvPr>
        </p:nvSpPr>
        <p:spPr>
          <a:xfrm>
            <a:off x="129414" y="95094"/>
            <a:ext cx="8871626" cy="589014"/>
          </a:xfrm>
        </p:spPr>
        <p:txBody>
          <a:bodyPr/>
          <a:lstStyle/>
          <a:p>
            <a:r>
              <a:rPr lang="sr-Latn-RS" sz="3200" dirty="0" smtClean="0"/>
              <a:t>2. </a:t>
            </a:r>
            <a:r>
              <a:rPr lang="en-GB" sz="3200" dirty="0" err="1" smtClean="0"/>
              <a:t>Ciljevi</a:t>
            </a:r>
            <a:r>
              <a:rPr lang="en-GB" sz="3200" dirty="0" smtClean="0"/>
              <a:t> </a:t>
            </a:r>
            <a:r>
              <a:rPr lang="en-GB" sz="3200" dirty="0" err="1"/>
              <a:t>poziva</a:t>
            </a:r>
            <a:r>
              <a:rPr lang="en-GB" sz="3200" dirty="0"/>
              <a:t> </a:t>
            </a:r>
            <a:r>
              <a:rPr lang="en-GB" sz="3200" dirty="0" err="1"/>
              <a:t>sa</a:t>
            </a:r>
            <a:r>
              <a:rPr lang="en-GB" sz="3200" dirty="0"/>
              <a:t> </a:t>
            </a:r>
            <a:r>
              <a:rPr lang="en-GB" sz="3200" dirty="0" err="1"/>
              <a:t>stanovišta</a:t>
            </a:r>
            <a:r>
              <a:rPr lang="en-GB" sz="3200" dirty="0"/>
              <a:t> </a:t>
            </a:r>
            <a:r>
              <a:rPr lang="en-GB" sz="3200" dirty="0" err="1"/>
              <a:t>Evropske</a:t>
            </a:r>
            <a:r>
              <a:rPr lang="en-GB" sz="3200" dirty="0"/>
              <a:t> </a:t>
            </a:r>
            <a:r>
              <a:rPr lang="en-GB" sz="3200" dirty="0" err="1"/>
              <a:t>komisije</a:t>
            </a:r>
            <a:endParaRPr lang="en-GB" sz="3200" dirty="0"/>
          </a:p>
        </p:txBody>
      </p:sp>
      <p:sp>
        <p:nvSpPr>
          <p:cNvPr id="6" name="Θέση αριθμού διαφάνειας 5">
            <a:extLst>
              <a:ext uri="{FF2B5EF4-FFF2-40B4-BE49-F238E27FC236}">
                <a16:creationId xmlns="" xmlns:a16="http://schemas.microsoft.com/office/drawing/2014/main" id="{E9AEBF2C-4F11-8644-8D54-B64FF8C86946}"/>
              </a:ext>
            </a:extLst>
          </p:cNvPr>
          <p:cNvSpPr>
            <a:spLocks noGrp="1"/>
          </p:cNvSpPr>
          <p:nvPr>
            <p:ph type="sldNum" sz="quarter" idx="12"/>
          </p:nvPr>
        </p:nvSpPr>
        <p:spPr/>
        <p:txBody>
          <a:bodyPr/>
          <a:lstStyle/>
          <a:p>
            <a:fld id="{22DECF6A-13F7-418C-BBFC-95033FFCD5F1}" type="slidenum">
              <a:rPr lang="en-US" noProof="1" smtClean="0"/>
              <a:pPr/>
              <a:t>4</a:t>
            </a:fld>
            <a:endParaRPr lang="en-US" noProof="1"/>
          </a:p>
        </p:txBody>
      </p:sp>
      <p:sp>
        <p:nvSpPr>
          <p:cNvPr id="7" name="Rectangle: Rounded Corners 6">
            <a:extLst>
              <a:ext uri="{FF2B5EF4-FFF2-40B4-BE49-F238E27FC236}">
                <a16:creationId xmlns="" xmlns:a16="http://schemas.microsoft.com/office/drawing/2014/main" id="{DBC59633-5645-4362-95F0-1BFF16C2F10A}"/>
              </a:ext>
            </a:extLst>
          </p:cNvPr>
          <p:cNvSpPr/>
          <p:nvPr/>
        </p:nvSpPr>
        <p:spPr>
          <a:xfrm>
            <a:off x="414891" y="1133161"/>
            <a:ext cx="8245899" cy="1549079"/>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RS" sz="2000" dirty="0" smtClean="0"/>
              <a:t>Izgradnja </a:t>
            </a:r>
            <a:r>
              <a:rPr lang="sr-Latn-RS" sz="2000" b="1" dirty="0" smtClean="0"/>
              <a:t>prekograničnih</a:t>
            </a:r>
            <a:r>
              <a:rPr lang="en-GB" sz="2000" b="1" dirty="0" smtClean="0"/>
              <a:t> </a:t>
            </a:r>
            <a:r>
              <a:rPr lang="sr-Latn-RS" sz="2000" b="1" dirty="0" smtClean="0"/>
              <a:t>eksperimenata</a:t>
            </a:r>
            <a:r>
              <a:rPr lang="en-GB" sz="2000" b="1" dirty="0" smtClean="0"/>
              <a:t> </a:t>
            </a:r>
            <a:r>
              <a:rPr lang="sr-Latn-RS" sz="2000" dirty="0" smtClean="0"/>
              <a:t>radi</a:t>
            </a:r>
            <a:r>
              <a:rPr lang="en-GB" sz="2000" dirty="0" smtClean="0"/>
              <a:t> </a:t>
            </a:r>
            <a:r>
              <a:rPr lang="sr-Latn-RS" sz="2000" b="1" dirty="0" smtClean="0"/>
              <a:t>transfera znanja</a:t>
            </a:r>
            <a:r>
              <a:rPr lang="en-GB" sz="2000" b="1" dirty="0" smtClean="0"/>
              <a:t> </a:t>
            </a:r>
            <a:r>
              <a:rPr lang="sr-Latn-RS" sz="2000" dirty="0" smtClean="0"/>
              <a:t>i</a:t>
            </a:r>
            <a:r>
              <a:rPr lang="en-GB" sz="2000" dirty="0" smtClean="0"/>
              <a:t> </a:t>
            </a:r>
            <a:r>
              <a:rPr lang="sr-Latn-RS" sz="2000" b="1" dirty="0" smtClean="0"/>
              <a:t>tehnologije</a:t>
            </a:r>
            <a:r>
              <a:rPr lang="en-GB" sz="2000" b="1" dirty="0" smtClean="0"/>
              <a:t> </a:t>
            </a:r>
            <a:r>
              <a:rPr lang="sr-Latn-RS" sz="2000" dirty="0" smtClean="0"/>
              <a:t>između</a:t>
            </a:r>
            <a:r>
              <a:rPr lang="en-GB" sz="2000" dirty="0" smtClean="0"/>
              <a:t> </a:t>
            </a:r>
            <a:r>
              <a:rPr lang="sr-Latn-RS" sz="2000" b="1" dirty="0" smtClean="0"/>
              <a:t>univerziteta</a:t>
            </a:r>
            <a:r>
              <a:rPr lang="en-GB" sz="2000" dirty="0" smtClean="0"/>
              <a:t> </a:t>
            </a:r>
            <a:r>
              <a:rPr lang="sr-Latn-RS" sz="2000" dirty="0" smtClean="0"/>
              <a:t>i</a:t>
            </a:r>
            <a:r>
              <a:rPr lang="en-GB" sz="2000" dirty="0" smtClean="0"/>
              <a:t> </a:t>
            </a:r>
            <a:r>
              <a:rPr lang="sr-Latn-RS" sz="2000" b="1" dirty="0" smtClean="0"/>
              <a:t>industrije</a:t>
            </a:r>
            <a:r>
              <a:rPr lang="en-GB" sz="2000" dirty="0" smtClean="0"/>
              <a:t> </a:t>
            </a:r>
            <a:r>
              <a:rPr lang="sr-Latn-RS" sz="2000" dirty="0" smtClean="0"/>
              <a:t>u</a:t>
            </a:r>
            <a:r>
              <a:rPr lang="en-GB" sz="2000" dirty="0" smtClean="0"/>
              <a:t> </a:t>
            </a:r>
            <a:r>
              <a:rPr lang="sr-Latn-RS" sz="2000" b="1" dirty="0" smtClean="0"/>
              <a:t>sistemima male potrošnje energije</a:t>
            </a:r>
            <a:r>
              <a:rPr lang="en-GB" sz="2000" b="1" dirty="0" smtClean="0"/>
              <a:t> </a:t>
            </a:r>
            <a:r>
              <a:rPr lang="en-GB" sz="2000" dirty="0"/>
              <a:t>(CLEC) </a:t>
            </a:r>
            <a:r>
              <a:rPr lang="sr-Latn-RS" sz="2000" dirty="0" smtClean="0"/>
              <a:t>za</a:t>
            </a:r>
            <a:r>
              <a:rPr lang="en-GB" sz="2000" dirty="0" smtClean="0"/>
              <a:t> </a:t>
            </a:r>
            <a:r>
              <a:rPr lang="sr-Latn-RS" sz="2000" b="1" dirty="0" smtClean="0"/>
              <a:t>sajber</a:t>
            </a:r>
            <a:r>
              <a:rPr lang="en-GB" sz="2000" b="1" dirty="0" smtClean="0"/>
              <a:t>-</a:t>
            </a:r>
            <a:r>
              <a:rPr lang="sr-Latn-RS" sz="2000" b="1" dirty="0" smtClean="0"/>
              <a:t>fizičke</a:t>
            </a:r>
            <a:r>
              <a:rPr lang="en-GB" sz="2000" b="1" dirty="0" smtClean="0"/>
              <a:t> </a:t>
            </a:r>
            <a:r>
              <a:rPr lang="sr-Latn-RS" sz="2000" b="1" dirty="0" smtClean="0"/>
              <a:t>sisteme</a:t>
            </a:r>
            <a:r>
              <a:rPr lang="en-GB" sz="2000" b="1" dirty="0" smtClean="0"/>
              <a:t> </a:t>
            </a:r>
            <a:r>
              <a:rPr lang="en-GB" sz="2000" dirty="0"/>
              <a:t>(CPS) </a:t>
            </a:r>
            <a:r>
              <a:rPr lang="sr-Latn-RS" sz="2000" dirty="0" smtClean="0"/>
              <a:t>i</a:t>
            </a:r>
            <a:r>
              <a:rPr lang="en-GB" sz="2000" dirty="0" smtClean="0"/>
              <a:t> </a:t>
            </a:r>
            <a:r>
              <a:rPr lang="en-GB" sz="2000" b="1" dirty="0"/>
              <a:t>Internet </a:t>
            </a:r>
            <a:r>
              <a:rPr lang="sr-Latn-RS" sz="2000" b="1" dirty="0" smtClean="0"/>
              <a:t>stvari</a:t>
            </a:r>
            <a:r>
              <a:rPr lang="en-GB" sz="2000" b="1" dirty="0" smtClean="0"/>
              <a:t> </a:t>
            </a:r>
            <a:r>
              <a:rPr lang="en-GB" sz="2000" dirty="0"/>
              <a:t>(IoT)</a:t>
            </a:r>
          </a:p>
        </p:txBody>
      </p:sp>
      <p:sp>
        <p:nvSpPr>
          <p:cNvPr id="8" name="Rectangle: Rounded Corners 7">
            <a:extLst>
              <a:ext uri="{FF2B5EF4-FFF2-40B4-BE49-F238E27FC236}">
                <a16:creationId xmlns="" xmlns:a16="http://schemas.microsoft.com/office/drawing/2014/main" id="{6BE17CEF-16D4-4FBD-87DF-1815C20AD650}"/>
              </a:ext>
            </a:extLst>
          </p:cNvPr>
          <p:cNvSpPr/>
          <p:nvPr/>
        </p:nvSpPr>
        <p:spPr>
          <a:xfrm>
            <a:off x="414891" y="2939044"/>
            <a:ext cx="8245899" cy="1571996"/>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RS" sz="2000" b="1" dirty="0" smtClean="0"/>
              <a:t>Ubrzanje digitalne transformacije društva</a:t>
            </a:r>
            <a:r>
              <a:rPr lang="en-US" sz="2000" b="1" dirty="0" smtClean="0"/>
              <a:t> </a:t>
            </a:r>
            <a:r>
              <a:rPr lang="sr-Latn-RS" sz="2000" dirty="0" smtClean="0"/>
              <a:t>i</a:t>
            </a:r>
            <a:r>
              <a:rPr lang="en-US" sz="2000" dirty="0" smtClean="0"/>
              <a:t> </a:t>
            </a:r>
            <a:r>
              <a:rPr lang="sr-Latn-RS" sz="2000" b="1" dirty="0" smtClean="0"/>
              <a:t>uvećanje digitalnih veština</a:t>
            </a:r>
            <a:r>
              <a:rPr lang="en-US" sz="2000" b="1" dirty="0" smtClean="0"/>
              <a:t> </a:t>
            </a:r>
            <a:endParaRPr lang="en-US" sz="2000" b="1" dirty="0"/>
          </a:p>
          <a:p>
            <a:pPr algn="ctr"/>
            <a:r>
              <a:rPr lang="sr-Latn-RS" sz="2000" dirty="0"/>
              <a:t>u</a:t>
            </a:r>
            <a:r>
              <a:rPr lang="en-US" sz="2000" dirty="0" smtClean="0"/>
              <a:t> </a:t>
            </a:r>
            <a:r>
              <a:rPr lang="sr-Latn-RS" sz="2000" dirty="0" smtClean="0"/>
              <a:t>geografskim područijima</a:t>
            </a:r>
            <a:r>
              <a:rPr lang="en-US" sz="2000" dirty="0" smtClean="0"/>
              <a:t> </a:t>
            </a:r>
            <a:r>
              <a:rPr lang="sr-Latn-RS" sz="2000" dirty="0" smtClean="0"/>
              <a:t>u kojima je to nedovoljno zastupljeno</a:t>
            </a:r>
            <a:r>
              <a:rPr lang="en-US" sz="2000" dirty="0" smtClean="0"/>
              <a:t> </a:t>
            </a:r>
            <a:r>
              <a:rPr lang="sr-Latn-RS" sz="2000" dirty="0" smtClean="0"/>
              <a:t>– jugoistočna Evropa</a:t>
            </a:r>
            <a:r>
              <a:rPr lang="en-US" sz="2000" dirty="0" smtClean="0"/>
              <a:t> </a:t>
            </a:r>
            <a:endParaRPr lang="en-US" sz="2000" dirty="0"/>
          </a:p>
          <a:p>
            <a:pPr algn="ctr"/>
            <a:r>
              <a:rPr lang="sr-Latn-RS" sz="2000" dirty="0" smtClean="0"/>
              <a:t>u četiri</a:t>
            </a:r>
            <a:r>
              <a:rPr lang="en-US" sz="2000" dirty="0" smtClean="0"/>
              <a:t> SMART4ALL </a:t>
            </a:r>
            <a:r>
              <a:rPr lang="sr-Latn-RS" sz="2000" dirty="0" smtClean="0"/>
              <a:t>tematske oblasti</a:t>
            </a:r>
            <a:endParaRPr lang="en-US" sz="2000" dirty="0"/>
          </a:p>
        </p:txBody>
      </p:sp>
    </p:spTree>
    <p:extLst>
      <p:ext uri="{BB962C8B-B14F-4D97-AF65-F5344CB8AC3E}">
        <p14:creationId xmlns:p14="http://schemas.microsoft.com/office/powerpoint/2010/main" val="1015713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D31914DA-F547-4679-813B-FF81B3B12ABD}"/>
              </a:ext>
            </a:extLst>
          </p:cNvPr>
          <p:cNvSpPr>
            <a:spLocks noGrp="1"/>
          </p:cNvSpPr>
          <p:nvPr>
            <p:ph type="title"/>
          </p:nvPr>
        </p:nvSpPr>
        <p:spPr/>
        <p:txBody>
          <a:bodyPr/>
          <a:lstStyle/>
          <a:p>
            <a:r>
              <a:rPr lang="sr-Latn-RS" dirty="0" smtClean="0"/>
              <a:t>Četiri</a:t>
            </a:r>
            <a:r>
              <a:rPr lang="en-US" dirty="0" smtClean="0"/>
              <a:t> </a:t>
            </a:r>
            <a:r>
              <a:rPr lang="en-US" dirty="0"/>
              <a:t>SMART4ALL </a:t>
            </a:r>
            <a:r>
              <a:rPr lang="sr-Latn-RS" dirty="0"/>
              <a:t>tematske oblasti</a:t>
            </a:r>
            <a:endParaRPr lang="es-ES" dirty="0"/>
          </a:p>
        </p:txBody>
      </p:sp>
      <p:sp>
        <p:nvSpPr>
          <p:cNvPr id="6" name="Slide Number Placeholder 5">
            <a:extLst>
              <a:ext uri="{FF2B5EF4-FFF2-40B4-BE49-F238E27FC236}">
                <a16:creationId xmlns="" xmlns:a16="http://schemas.microsoft.com/office/drawing/2014/main" id="{F62FBE99-5F41-461A-A15C-EC03198A5743}"/>
              </a:ext>
            </a:extLst>
          </p:cNvPr>
          <p:cNvSpPr>
            <a:spLocks noGrp="1"/>
          </p:cNvSpPr>
          <p:nvPr>
            <p:ph type="sldNum" sz="quarter" idx="12"/>
          </p:nvPr>
        </p:nvSpPr>
        <p:spPr/>
        <p:txBody>
          <a:bodyPr/>
          <a:lstStyle/>
          <a:p>
            <a:fld id="{22DECF6A-13F7-418C-BBFC-95033FFCD5F1}" type="slidenum">
              <a:rPr lang="en-US" noProof="1" smtClean="0"/>
              <a:pPr/>
              <a:t>5</a:t>
            </a:fld>
            <a:endParaRPr lang="en-US" noProof="1"/>
          </a:p>
        </p:txBody>
      </p:sp>
      <p:pic>
        <p:nvPicPr>
          <p:cNvPr id="10" name="Imagen 9">
            <a:extLst>
              <a:ext uri="{FF2B5EF4-FFF2-40B4-BE49-F238E27FC236}">
                <a16:creationId xmlns="" xmlns:a16="http://schemas.microsoft.com/office/drawing/2014/main" id="{F9931FCA-AA04-234E-992F-430A72DB0C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371" y="889449"/>
            <a:ext cx="7005468" cy="3877814"/>
          </a:xfrm>
          <a:prstGeom prst="rect">
            <a:avLst/>
          </a:prstGeom>
        </p:spPr>
      </p:pic>
    </p:spTree>
    <p:extLst>
      <p:ext uri="{BB962C8B-B14F-4D97-AF65-F5344CB8AC3E}">
        <p14:creationId xmlns:p14="http://schemas.microsoft.com/office/powerpoint/2010/main" val="315276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DBEC01F7-EC67-4535-B420-5CB3BD18150C}"/>
              </a:ext>
            </a:extLst>
          </p:cNvPr>
          <p:cNvSpPr>
            <a:spLocks noGrp="1"/>
          </p:cNvSpPr>
          <p:nvPr>
            <p:ph idx="1"/>
          </p:nvPr>
        </p:nvSpPr>
        <p:spPr/>
        <p:txBody>
          <a:bodyPr>
            <a:noAutofit/>
          </a:bodyPr>
          <a:lstStyle/>
          <a:p>
            <a:pPr marL="0" indent="0">
              <a:spcBef>
                <a:spcPts val="0"/>
              </a:spcBef>
              <a:spcAft>
                <a:spcPts val="300"/>
              </a:spcAft>
              <a:buNone/>
            </a:pPr>
            <a:r>
              <a:rPr lang="sr-Latn-RS" dirty="0" smtClean="0">
                <a:solidFill>
                  <a:srgbClr val="0070C0"/>
                </a:solidFill>
              </a:rPr>
              <a:t>KTE </a:t>
            </a:r>
            <a:r>
              <a:rPr lang="en-GB" dirty="0" smtClean="0">
                <a:solidFill>
                  <a:srgbClr val="0070C0"/>
                </a:solidFill>
              </a:rPr>
              <a:t>– </a:t>
            </a:r>
            <a:r>
              <a:rPr lang="sr-Latn-RS" dirty="0" smtClean="0"/>
              <a:t>Knowlede</a:t>
            </a:r>
            <a:r>
              <a:rPr lang="en-GB" dirty="0" smtClean="0"/>
              <a:t> </a:t>
            </a:r>
            <a:r>
              <a:rPr lang="en-GB" dirty="0"/>
              <a:t>Transfer </a:t>
            </a:r>
            <a:r>
              <a:rPr lang="en-GB" dirty="0" smtClean="0"/>
              <a:t>Experiments</a:t>
            </a:r>
            <a:r>
              <a:rPr lang="sr-Latn-RS" dirty="0" smtClean="0"/>
              <a:t> (do 8.000 EUR)</a:t>
            </a:r>
            <a:endParaRPr lang="en-GB" dirty="0"/>
          </a:p>
          <a:p>
            <a:pPr marL="0" indent="0">
              <a:spcBef>
                <a:spcPts val="0"/>
              </a:spcBef>
              <a:spcAft>
                <a:spcPts val="600"/>
              </a:spcAft>
              <a:buNone/>
            </a:pPr>
            <a:r>
              <a:rPr lang="sr-Latn-RS" sz="2100" b="0" dirty="0" smtClean="0"/>
              <a:t>Jedan partner</a:t>
            </a:r>
            <a:r>
              <a:rPr lang="en-GB" sz="2100" b="0" dirty="0" smtClean="0"/>
              <a:t> </a:t>
            </a:r>
            <a:r>
              <a:rPr lang="sr-Latn-RS" sz="2100" b="0" dirty="0" smtClean="0"/>
              <a:t>(univerzitet ili preduzeće) </a:t>
            </a:r>
            <a:r>
              <a:rPr lang="sr-Latn-RS" sz="2100" dirty="0" smtClean="0"/>
              <a:t>DONOR</a:t>
            </a:r>
            <a:r>
              <a:rPr lang="sr-Latn-RS" sz="2100" b="0" dirty="0" smtClean="0"/>
              <a:t> šalje jednog eksperta u drugu</a:t>
            </a:r>
            <a:r>
              <a:rPr lang="en-GB" sz="2100" b="0" dirty="0" smtClean="0"/>
              <a:t> </a:t>
            </a:r>
            <a:r>
              <a:rPr lang="sr-Latn-RS" sz="2100" b="0" dirty="0" smtClean="0"/>
              <a:t>partnersku kompaniju (univerzitet ili preduzeće) </a:t>
            </a:r>
            <a:r>
              <a:rPr lang="sr-Latn-RS" sz="2100" dirty="0" smtClean="0"/>
              <a:t>DOMAĆINA</a:t>
            </a:r>
            <a:r>
              <a:rPr lang="en-GB" sz="2100" b="0" dirty="0" smtClean="0"/>
              <a:t> </a:t>
            </a:r>
            <a:r>
              <a:rPr lang="sr-Latn-RS" sz="2100" b="0" dirty="0" smtClean="0"/>
              <a:t>na stažiranje radi transfera znanja</a:t>
            </a:r>
            <a:r>
              <a:rPr lang="en-GB" sz="2100" dirty="0" smtClean="0"/>
              <a:t>.</a:t>
            </a:r>
            <a:r>
              <a:rPr lang="sr-Latn-RS" sz="2100" dirty="0" smtClean="0"/>
              <a:t> Ne mogu oba biti univerziteti!</a:t>
            </a:r>
            <a:endParaRPr lang="en-GB" sz="2100" dirty="0"/>
          </a:p>
          <a:p>
            <a:pPr lvl="1"/>
            <a:r>
              <a:rPr lang="sr-Latn-RS" dirty="0" smtClean="0"/>
              <a:t>Trajanje</a:t>
            </a:r>
            <a:r>
              <a:rPr lang="en-GB" dirty="0" smtClean="0"/>
              <a:t>: </a:t>
            </a:r>
            <a:r>
              <a:rPr lang="sr-Latn-RS" dirty="0" smtClean="0">
                <a:solidFill>
                  <a:schemeClr val="accent1"/>
                </a:solidFill>
              </a:rPr>
              <a:t>3</a:t>
            </a:r>
            <a:r>
              <a:rPr lang="en-GB" dirty="0" smtClean="0">
                <a:solidFill>
                  <a:schemeClr val="accent1"/>
                </a:solidFill>
              </a:rPr>
              <a:t> </a:t>
            </a:r>
            <a:r>
              <a:rPr lang="sr-Latn-RS" dirty="0" smtClean="0">
                <a:solidFill>
                  <a:schemeClr val="accent1"/>
                </a:solidFill>
              </a:rPr>
              <a:t>meseca</a:t>
            </a:r>
            <a:endParaRPr lang="en-GB" dirty="0">
              <a:solidFill>
                <a:schemeClr val="accent1"/>
              </a:solidFill>
            </a:endParaRPr>
          </a:p>
          <a:p>
            <a:endParaRPr lang="en-GB" dirty="0"/>
          </a:p>
          <a:p>
            <a:pPr marL="0" indent="0">
              <a:spcBef>
                <a:spcPts val="0"/>
              </a:spcBef>
              <a:spcAft>
                <a:spcPts val="300"/>
              </a:spcAft>
              <a:buNone/>
            </a:pPr>
            <a:r>
              <a:rPr lang="en-GB" dirty="0">
                <a:solidFill>
                  <a:srgbClr val="0070C0"/>
                </a:solidFill>
              </a:rPr>
              <a:t>FTTE - </a:t>
            </a:r>
            <a:r>
              <a:rPr lang="en-GB" dirty="0"/>
              <a:t>Focused Technology Transfer </a:t>
            </a:r>
            <a:r>
              <a:rPr lang="en-GB" dirty="0" smtClean="0"/>
              <a:t>Experiments</a:t>
            </a:r>
            <a:r>
              <a:rPr lang="sr-Latn-RS" dirty="0" smtClean="0"/>
              <a:t> (do 80.000 EUR)</a:t>
            </a:r>
            <a:endParaRPr lang="en-GB" dirty="0"/>
          </a:p>
          <a:p>
            <a:pPr marL="0" indent="0">
              <a:spcBef>
                <a:spcPts val="0"/>
              </a:spcBef>
              <a:spcAft>
                <a:spcPts val="600"/>
              </a:spcAft>
              <a:buNone/>
            </a:pPr>
            <a:r>
              <a:rPr lang="sr-Latn-RS" sz="2100" b="0" dirty="0" smtClean="0"/>
              <a:t>Jedan </a:t>
            </a:r>
            <a:r>
              <a:rPr lang="sr-Latn-RS" sz="2100" b="0" dirty="0"/>
              <a:t>partner (univerzitet ili preduzeće)</a:t>
            </a:r>
            <a:r>
              <a:rPr lang="en-GB" sz="2100" b="0" dirty="0" smtClean="0"/>
              <a:t> </a:t>
            </a:r>
            <a:r>
              <a:rPr lang="sr-Latn-RS" sz="2100" dirty="0" smtClean="0"/>
              <a:t>PROVAJDER TEHNOLOGIJE</a:t>
            </a:r>
            <a:r>
              <a:rPr lang="en-GB" sz="2100" dirty="0" smtClean="0"/>
              <a:t> </a:t>
            </a:r>
            <a:r>
              <a:rPr lang="sr-Latn-RS" sz="2100" b="0" dirty="0" smtClean="0"/>
              <a:t>prenosi drugom partneru (isključivo preduzeće)</a:t>
            </a:r>
            <a:r>
              <a:rPr lang="en-GB" sz="2100" b="0" dirty="0" smtClean="0"/>
              <a:t> </a:t>
            </a:r>
            <a:r>
              <a:rPr lang="sr-Latn-RS" sz="2100" dirty="0" smtClean="0"/>
              <a:t>PRIMALAC TEHNOLOGIJE</a:t>
            </a:r>
            <a:r>
              <a:rPr lang="en-GB" sz="2100" b="0" dirty="0" smtClean="0"/>
              <a:t> </a:t>
            </a:r>
            <a:r>
              <a:rPr lang="sr-Latn-RS" sz="2100" b="0" dirty="0" smtClean="0"/>
              <a:t>specifičan hardver ili softver kako bi unapredio neke proizvode ili procese</a:t>
            </a:r>
            <a:r>
              <a:rPr lang="en-GB" sz="2100" b="0" dirty="0" smtClean="0"/>
              <a:t>.</a:t>
            </a:r>
            <a:r>
              <a:rPr lang="sr-Latn-RS" sz="2100" b="0" dirty="0" smtClean="0"/>
              <a:t> SME mora biti lider. </a:t>
            </a:r>
            <a:r>
              <a:rPr lang="sr-Latn-RS" sz="2100" dirty="0" smtClean="0"/>
              <a:t>SAMO JEDNA TEMATSKA OBLAST</a:t>
            </a:r>
            <a:endParaRPr lang="en-GB" sz="2100" dirty="0"/>
          </a:p>
          <a:p>
            <a:pPr lvl="1"/>
            <a:r>
              <a:rPr lang="sr-Latn-RS" dirty="0" smtClean="0"/>
              <a:t>Trajanje</a:t>
            </a:r>
            <a:r>
              <a:rPr lang="en-GB" dirty="0" smtClean="0"/>
              <a:t>: </a:t>
            </a:r>
            <a:r>
              <a:rPr lang="sr-Latn-RS" dirty="0" smtClean="0">
                <a:solidFill>
                  <a:schemeClr val="accent1"/>
                </a:solidFill>
              </a:rPr>
              <a:t>9 meseci</a:t>
            </a:r>
            <a:endParaRPr lang="en-GB" dirty="0">
              <a:solidFill>
                <a:schemeClr val="accent1"/>
              </a:solidFill>
            </a:endParaRPr>
          </a:p>
          <a:p>
            <a:pPr lvl="1"/>
            <a:endParaRPr lang="en-GB" dirty="0">
              <a:solidFill>
                <a:srgbClr val="0070C0"/>
              </a:solidFill>
            </a:endParaRPr>
          </a:p>
        </p:txBody>
      </p:sp>
      <p:sp>
        <p:nvSpPr>
          <p:cNvPr id="3" name="Title 2">
            <a:extLst>
              <a:ext uri="{FF2B5EF4-FFF2-40B4-BE49-F238E27FC236}">
                <a16:creationId xmlns="" xmlns:a16="http://schemas.microsoft.com/office/drawing/2014/main" id="{921A8FA0-7C2F-4269-A4A6-612DAE82CDC5}"/>
              </a:ext>
            </a:extLst>
          </p:cNvPr>
          <p:cNvSpPr>
            <a:spLocks noGrp="1"/>
          </p:cNvSpPr>
          <p:nvPr>
            <p:ph type="title"/>
          </p:nvPr>
        </p:nvSpPr>
        <p:spPr/>
        <p:txBody>
          <a:bodyPr/>
          <a:lstStyle/>
          <a:p>
            <a:r>
              <a:rPr lang="sr-Latn-RS" dirty="0" smtClean="0"/>
              <a:t>3. Tipovi poziva</a:t>
            </a:r>
            <a:endParaRPr lang="en-GB" dirty="0"/>
          </a:p>
        </p:txBody>
      </p:sp>
      <p:sp>
        <p:nvSpPr>
          <p:cNvPr id="6" name="Slide Number Placeholder 5">
            <a:extLst>
              <a:ext uri="{FF2B5EF4-FFF2-40B4-BE49-F238E27FC236}">
                <a16:creationId xmlns="" xmlns:a16="http://schemas.microsoft.com/office/drawing/2014/main" id="{12448828-96BC-4A06-BCB4-C4124F12AB36}"/>
              </a:ext>
            </a:extLst>
          </p:cNvPr>
          <p:cNvSpPr>
            <a:spLocks noGrp="1"/>
          </p:cNvSpPr>
          <p:nvPr>
            <p:ph type="sldNum" sz="quarter" idx="12"/>
          </p:nvPr>
        </p:nvSpPr>
        <p:spPr/>
        <p:txBody>
          <a:bodyPr/>
          <a:lstStyle/>
          <a:p>
            <a:fld id="{22DECF6A-13F7-418C-BBFC-95033FFCD5F1}" type="slidenum">
              <a:rPr lang="en-US" noProof="1" smtClean="0"/>
              <a:pPr/>
              <a:t>6</a:t>
            </a:fld>
            <a:endParaRPr lang="en-US" noProof="1"/>
          </a:p>
        </p:txBody>
      </p:sp>
    </p:spTree>
    <p:extLst>
      <p:ext uri="{BB962C8B-B14F-4D97-AF65-F5344CB8AC3E}">
        <p14:creationId xmlns:p14="http://schemas.microsoft.com/office/powerpoint/2010/main" val="800636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DBEC01F7-EC67-4535-B420-5CB3BD18150C}"/>
              </a:ext>
            </a:extLst>
          </p:cNvPr>
          <p:cNvSpPr>
            <a:spLocks noGrp="1"/>
          </p:cNvSpPr>
          <p:nvPr>
            <p:ph idx="1"/>
          </p:nvPr>
        </p:nvSpPr>
        <p:spPr/>
        <p:txBody>
          <a:bodyPr>
            <a:noAutofit/>
          </a:bodyPr>
          <a:lstStyle/>
          <a:p>
            <a:endParaRPr lang="en-GB" dirty="0"/>
          </a:p>
          <a:p>
            <a:pPr marL="0" indent="0">
              <a:spcBef>
                <a:spcPts val="0"/>
              </a:spcBef>
              <a:spcAft>
                <a:spcPts val="300"/>
              </a:spcAft>
              <a:buNone/>
            </a:pPr>
            <a:r>
              <a:rPr lang="en-GB" dirty="0">
                <a:solidFill>
                  <a:srgbClr val="0070C0"/>
                </a:solidFill>
              </a:rPr>
              <a:t>FTTE - </a:t>
            </a:r>
            <a:r>
              <a:rPr lang="sr-Latn-RS" dirty="0"/>
              <a:t>Cross-domain</a:t>
            </a:r>
            <a:r>
              <a:rPr lang="en-GB" dirty="0"/>
              <a:t> Technology Transfer Experiments</a:t>
            </a:r>
          </a:p>
          <a:p>
            <a:pPr marL="0" indent="0">
              <a:spcBef>
                <a:spcPts val="0"/>
              </a:spcBef>
              <a:spcAft>
                <a:spcPts val="600"/>
              </a:spcAft>
              <a:buNone/>
            </a:pPr>
            <a:r>
              <a:rPr lang="sr-Latn-RS" sz="2100" b="0" dirty="0" smtClean="0"/>
              <a:t>Kompleksniji multidisciplinarni transfer tehnologije uz izlaženje na nova tržišta</a:t>
            </a:r>
            <a:r>
              <a:rPr lang="en-US" sz="2100" b="0" dirty="0" smtClean="0"/>
              <a:t>. </a:t>
            </a:r>
            <a:r>
              <a:rPr lang="sr-Latn-RS" sz="2100" b="0" dirty="0" smtClean="0"/>
              <a:t>Tri partnerske institucije iz barem dve različite evropske države.</a:t>
            </a:r>
            <a:r>
              <a:rPr lang="en-US" sz="2100" b="0" dirty="0" smtClean="0"/>
              <a:t> </a:t>
            </a:r>
            <a:r>
              <a:rPr lang="sr-Latn-RS" sz="2100" b="0" dirty="0" smtClean="0"/>
              <a:t>Bar jedno preduzeće (</a:t>
            </a:r>
            <a:r>
              <a:rPr lang="sr-Latn-RS" sz="2100" dirty="0" smtClean="0"/>
              <a:t>PRIMALAC TEHNOLOGIJE</a:t>
            </a:r>
            <a:r>
              <a:rPr lang="sr-Latn-RS" sz="2100" b="0" dirty="0" smtClean="0"/>
              <a:t>) i dva </a:t>
            </a:r>
            <a:r>
              <a:rPr lang="sr-Latn-RS" sz="2100" dirty="0" smtClean="0"/>
              <a:t>DONORA TEHNOLGIJE</a:t>
            </a:r>
            <a:r>
              <a:rPr lang="sr-Latn-RS" sz="2100" b="0" dirty="0" smtClean="0"/>
              <a:t>, pri čemu jedno od preduzeća mora biti lider</a:t>
            </a:r>
            <a:r>
              <a:rPr lang="en-US" sz="2100" b="0" dirty="0" smtClean="0"/>
              <a:t>.</a:t>
            </a:r>
            <a:r>
              <a:rPr lang="sr-Latn-RS" sz="2100" b="0" dirty="0" smtClean="0"/>
              <a:t> </a:t>
            </a:r>
            <a:r>
              <a:rPr lang="sr-Latn-RS" sz="2100" dirty="0" smtClean="0"/>
              <a:t>BAR DVE TEMATSKE OBLASTI</a:t>
            </a:r>
            <a:endParaRPr lang="sr-Latn-RS" sz="2100" dirty="0"/>
          </a:p>
          <a:p>
            <a:pPr lvl="1"/>
            <a:r>
              <a:rPr lang="sr-Latn-RS" dirty="0"/>
              <a:t>Trajanje</a:t>
            </a:r>
            <a:r>
              <a:rPr lang="en-GB" dirty="0"/>
              <a:t>: </a:t>
            </a:r>
            <a:r>
              <a:rPr lang="sr-Latn-RS" dirty="0" smtClean="0">
                <a:solidFill>
                  <a:schemeClr val="accent1"/>
                </a:solidFill>
              </a:rPr>
              <a:t>9 </a:t>
            </a:r>
            <a:r>
              <a:rPr lang="sr-Latn-RS" dirty="0">
                <a:solidFill>
                  <a:schemeClr val="accent1"/>
                </a:solidFill>
              </a:rPr>
              <a:t>meseci</a:t>
            </a:r>
            <a:endParaRPr lang="en-GB" dirty="0">
              <a:solidFill>
                <a:schemeClr val="accent1"/>
              </a:solidFill>
            </a:endParaRPr>
          </a:p>
          <a:p>
            <a:pPr marL="342900" lvl="1" indent="0">
              <a:buNone/>
            </a:pPr>
            <a:endParaRPr lang="en-GB" dirty="0">
              <a:solidFill>
                <a:srgbClr val="0070C0"/>
              </a:solidFill>
            </a:endParaRPr>
          </a:p>
        </p:txBody>
      </p:sp>
      <p:sp>
        <p:nvSpPr>
          <p:cNvPr id="3" name="Title 2">
            <a:extLst>
              <a:ext uri="{FF2B5EF4-FFF2-40B4-BE49-F238E27FC236}">
                <a16:creationId xmlns="" xmlns:a16="http://schemas.microsoft.com/office/drawing/2014/main" id="{921A8FA0-7C2F-4269-A4A6-612DAE82CDC5}"/>
              </a:ext>
            </a:extLst>
          </p:cNvPr>
          <p:cNvSpPr>
            <a:spLocks noGrp="1"/>
          </p:cNvSpPr>
          <p:nvPr>
            <p:ph type="title"/>
          </p:nvPr>
        </p:nvSpPr>
        <p:spPr/>
        <p:txBody>
          <a:bodyPr/>
          <a:lstStyle/>
          <a:p>
            <a:r>
              <a:rPr lang="sr-Latn-RS" dirty="0" smtClean="0"/>
              <a:t>I... Trenutno aktuelan poziv</a:t>
            </a:r>
            <a:endParaRPr lang="en-GB" dirty="0"/>
          </a:p>
        </p:txBody>
      </p:sp>
      <p:sp>
        <p:nvSpPr>
          <p:cNvPr id="6" name="Slide Number Placeholder 5">
            <a:extLst>
              <a:ext uri="{FF2B5EF4-FFF2-40B4-BE49-F238E27FC236}">
                <a16:creationId xmlns="" xmlns:a16="http://schemas.microsoft.com/office/drawing/2014/main" id="{12448828-96BC-4A06-BCB4-C4124F12AB36}"/>
              </a:ext>
            </a:extLst>
          </p:cNvPr>
          <p:cNvSpPr>
            <a:spLocks noGrp="1"/>
          </p:cNvSpPr>
          <p:nvPr>
            <p:ph type="sldNum" sz="quarter" idx="12"/>
          </p:nvPr>
        </p:nvSpPr>
        <p:spPr/>
        <p:txBody>
          <a:bodyPr/>
          <a:lstStyle/>
          <a:p>
            <a:fld id="{22DECF6A-13F7-418C-BBFC-95033FFCD5F1}" type="slidenum">
              <a:rPr lang="en-US" noProof="1" smtClean="0"/>
              <a:pPr/>
              <a:t>7</a:t>
            </a:fld>
            <a:endParaRPr lang="en-US" noProof="1"/>
          </a:p>
        </p:txBody>
      </p:sp>
      <p:sp>
        <p:nvSpPr>
          <p:cNvPr id="7" name="CuadroTexto 6">
            <a:extLst>
              <a:ext uri="{FF2B5EF4-FFF2-40B4-BE49-F238E27FC236}">
                <a16:creationId xmlns="" xmlns:a16="http://schemas.microsoft.com/office/drawing/2014/main" id="{D5C861F4-5E42-5B40-9BF3-7C1AFCEA5FFC}"/>
              </a:ext>
            </a:extLst>
          </p:cNvPr>
          <p:cNvSpPr txBox="1"/>
          <p:nvPr/>
        </p:nvSpPr>
        <p:spPr>
          <a:xfrm>
            <a:off x="570576" y="3679841"/>
            <a:ext cx="3706271" cy="430887"/>
          </a:xfrm>
          <a:prstGeom prst="rect">
            <a:avLst/>
          </a:prstGeom>
          <a:noFill/>
        </p:spPr>
        <p:txBody>
          <a:bodyPr wrap="none" rtlCol="0">
            <a:spAutoFit/>
          </a:bodyPr>
          <a:lstStyle/>
          <a:p>
            <a:r>
              <a:rPr lang="en-GB" sz="2200" b="1" dirty="0" smtClean="0">
                <a:solidFill>
                  <a:srgbClr val="FF0000"/>
                </a:solidFill>
              </a:rPr>
              <a:t>O</a:t>
            </a:r>
            <a:r>
              <a:rPr lang="sr-Latn-RS" sz="2200" b="1" dirty="0" smtClean="0">
                <a:solidFill>
                  <a:srgbClr val="FF0000"/>
                </a:solidFill>
              </a:rPr>
              <a:t>TVARA se 1. decembra 2020.</a:t>
            </a:r>
            <a:endParaRPr lang="en-GB" sz="2200" b="1" dirty="0">
              <a:solidFill>
                <a:srgbClr val="FF0000"/>
              </a:solidFill>
            </a:endParaRPr>
          </a:p>
        </p:txBody>
      </p:sp>
      <p:sp>
        <p:nvSpPr>
          <p:cNvPr id="8" name="CuadroTexto 7">
            <a:extLst>
              <a:ext uri="{FF2B5EF4-FFF2-40B4-BE49-F238E27FC236}">
                <a16:creationId xmlns="" xmlns:a16="http://schemas.microsoft.com/office/drawing/2014/main" id="{65F78020-FFEE-DF4B-AAB8-91AA5E6EFC4E}"/>
              </a:ext>
            </a:extLst>
          </p:cNvPr>
          <p:cNvSpPr txBox="1"/>
          <p:nvPr/>
        </p:nvSpPr>
        <p:spPr>
          <a:xfrm>
            <a:off x="5042419" y="3657477"/>
            <a:ext cx="3134769" cy="430887"/>
          </a:xfrm>
          <a:prstGeom prst="rect">
            <a:avLst/>
          </a:prstGeom>
          <a:noFill/>
        </p:spPr>
        <p:txBody>
          <a:bodyPr wrap="none" rtlCol="0">
            <a:spAutoFit/>
          </a:bodyPr>
          <a:lstStyle/>
          <a:p>
            <a:r>
              <a:rPr lang="sr-Latn-RS" sz="2200" b="1" dirty="0" smtClean="0">
                <a:solidFill>
                  <a:srgbClr val="FF0000"/>
                </a:solidFill>
              </a:rPr>
              <a:t>Zatvara se 1. marta 2021.</a:t>
            </a:r>
            <a:endParaRPr lang="en-GB" sz="2200" b="1" dirty="0">
              <a:solidFill>
                <a:srgbClr val="FF0000"/>
              </a:solidFill>
            </a:endParaRPr>
          </a:p>
        </p:txBody>
      </p:sp>
    </p:spTree>
    <p:extLst>
      <p:ext uri="{BB962C8B-B14F-4D97-AF65-F5344CB8AC3E}">
        <p14:creationId xmlns:p14="http://schemas.microsoft.com/office/powerpoint/2010/main" val="16429431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10C1604-3A66-4B74-BF41-BF403F6DC2E1}"/>
              </a:ext>
            </a:extLst>
          </p:cNvPr>
          <p:cNvSpPr>
            <a:spLocks noGrp="1"/>
          </p:cNvSpPr>
          <p:nvPr>
            <p:ph type="title"/>
          </p:nvPr>
        </p:nvSpPr>
        <p:spPr/>
        <p:txBody>
          <a:bodyPr/>
          <a:lstStyle/>
          <a:p>
            <a:r>
              <a:rPr lang="sr-Latn-RS" sz="2800" b="0" dirty="0"/>
              <a:t>3. </a:t>
            </a:r>
            <a:r>
              <a:rPr lang="en-IE" sz="2800" b="0" dirty="0" err="1"/>
              <a:t>Kada</a:t>
            </a:r>
            <a:r>
              <a:rPr lang="en-IE" sz="2800" b="0" dirty="0"/>
              <a:t> se </a:t>
            </a:r>
            <a:r>
              <a:rPr lang="en-IE" sz="2800" b="0" dirty="0" err="1"/>
              <a:t>sve</a:t>
            </a:r>
            <a:r>
              <a:rPr lang="en-IE" sz="2800" b="0" dirty="0"/>
              <a:t> </a:t>
            </a:r>
            <a:r>
              <a:rPr lang="en-IE" sz="2800" b="0" dirty="0" err="1"/>
              <a:t>možete</a:t>
            </a:r>
            <a:r>
              <a:rPr lang="en-IE" sz="2800" b="0" dirty="0"/>
              <a:t> </a:t>
            </a:r>
            <a:r>
              <a:rPr lang="en-IE" sz="2800" b="0" dirty="0" err="1"/>
              <a:t>prijaviti</a:t>
            </a:r>
            <a:r>
              <a:rPr lang="sr-Latn-RS" sz="2800" b="0" dirty="0"/>
              <a:t> </a:t>
            </a:r>
            <a:r>
              <a:rPr lang="en-IE" sz="2800" b="0" dirty="0" err="1"/>
              <a:t>tokom</a:t>
            </a:r>
            <a:r>
              <a:rPr lang="en-IE" sz="2800" b="0" dirty="0"/>
              <a:t> </a:t>
            </a:r>
            <a:r>
              <a:rPr lang="en-IE" sz="2800" b="0" dirty="0" err="1"/>
              <a:t>naredne</a:t>
            </a:r>
            <a:r>
              <a:rPr lang="en-IE" sz="2800" b="0" dirty="0"/>
              <a:t> 3 </a:t>
            </a:r>
            <a:r>
              <a:rPr lang="en-IE" sz="2800" b="0" dirty="0" err="1"/>
              <a:t>godine</a:t>
            </a:r>
            <a:r>
              <a:rPr lang="en-IE" sz="2800" b="0" dirty="0"/>
              <a:t>?</a:t>
            </a:r>
            <a:endParaRPr lang="es-ES" sz="2800" dirty="0"/>
          </a:p>
        </p:txBody>
      </p:sp>
      <p:sp>
        <p:nvSpPr>
          <p:cNvPr id="6" name="Slide Number Placeholder 5">
            <a:extLst>
              <a:ext uri="{FF2B5EF4-FFF2-40B4-BE49-F238E27FC236}">
                <a16:creationId xmlns="" xmlns:a16="http://schemas.microsoft.com/office/drawing/2014/main" id="{CDC34E90-1D04-4DB5-BBF3-EB79686ACB7A}"/>
              </a:ext>
            </a:extLst>
          </p:cNvPr>
          <p:cNvSpPr>
            <a:spLocks noGrp="1"/>
          </p:cNvSpPr>
          <p:nvPr>
            <p:ph type="sldNum" sz="quarter" idx="12"/>
          </p:nvPr>
        </p:nvSpPr>
        <p:spPr/>
        <p:txBody>
          <a:bodyPr/>
          <a:lstStyle/>
          <a:p>
            <a:fld id="{22DECF6A-13F7-418C-BBFC-95033FFCD5F1}" type="slidenum">
              <a:rPr lang="en-US" noProof="1" smtClean="0"/>
              <a:pPr/>
              <a:t>8</a:t>
            </a:fld>
            <a:endParaRPr lang="en-US" noProof="1"/>
          </a:p>
        </p:txBody>
      </p:sp>
      <p:graphicFrame>
        <p:nvGraphicFramePr>
          <p:cNvPr id="2" name="Table 1"/>
          <p:cNvGraphicFramePr>
            <a:graphicFrameLocks noGrp="1"/>
          </p:cNvGraphicFramePr>
          <p:nvPr>
            <p:extLst>
              <p:ext uri="{D42A27DB-BD31-4B8C-83A1-F6EECF244321}">
                <p14:modId xmlns:p14="http://schemas.microsoft.com/office/powerpoint/2010/main" val="753321542"/>
              </p:ext>
            </p:extLst>
          </p:nvPr>
        </p:nvGraphicFramePr>
        <p:xfrm>
          <a:off x="735980" y="1614687"/>
          <a:ext cx="7567960" cy="2282474"/>
        </p:xfrm>
        <a:graphic>
          <a:graphicData uri="http://schemas.openxmlformats.org/drawingml/2006/table">
            <a:tbl>
              <a:tblPr firstRow="1" bandRow="1">
                <a:tableStyleId>{5C22544A-7EE6-4342-B048-85BDC9FD1C3A}</a:tableStyleId>
              </a:tblPr>
              <a:tblGrid>
                <a:gridCol w="1891990"/>
                <a:gridCol w="1891990"/>
                <a:gridCol w="1891990"/>
                <a:gridCol w="1891990"/>
              </a:tblGrid>
              <a:tr h="507530">
                <a:tc>
                  <a:txBody>
                    <a:bodyPr/>
                    <a:lstStyle/>
                    <a:p>
                      <a:pPr algn="l"/>
                      <a:r>
                        <a:rPr lang="sr-Latn-RS" sz="1600" dirty="0" smtClean="0"/>
                        <a:t>Tip poziva</a:t>
                      </a:r>
                      <a:endParaRPr lang="en-US" sz="1600" dirty="0"/>
                    </a:p>
                  </a:txBody>
                  <a:tcPr anchor="ctr"/>
                </a:tc>
                <a:tc>
                  <a:txBody>
                    <a:bodyPr/>
                    <a:lstStyle/>
                    <a:p>
                      <a:pPr algn="l"/>
                      <a:r>
                        <a:rPr lang="sr-Latn-RS" sz="1600" dirty="0" smtClean="0"/>
                        <a:t>Prvi krug</a:t>
                      </a:r>
                      <a:endParaRPr lang="en-US" sz="1600" dirty="0"/>
                    </a:p>
                  </a:txBody>
                  <a:tcPr anchor="ctr"/>
                </a:tc>
                <a:tc>
                  <a:txBody>
                    <a:bodyPr/>
                    <a:lstStyle/>
                    <a:p>
                      <a:pPr algn="l"/>
                      <a:r>
                        <a:rPr lang="sr-Latn-RS" sz="1600" dirty="0" smtClean="0"/>
                        <a:t>Drugi krug</a:t>
                      </a:r>
                      <a:endParaRPr lang="en-US" sz="1600" dirty="0"/>
                    </a:p>
                  </a:txBody>
                  <a:tcPr anchor="ctr"/>
                </a:tc>
                <a:tc>
                  <a:txBody>
                    <a:bodyPr/>
                    <a:lstStyle/>
                    <a:p>
                      <a:pPr algn="l"/>
                      <a:r>
                        <a:rPr lang="sr-Latn-RS" sz="1600" dirty="0" smtClean="0"/>
                        <a:t>Treći krug</a:t>
                      </a:r>
                      <a:endParaRPr lang="en-US" sz="1600" dirty="0"/>
                    </a:p>
                  </a:txBody>
                  <a:tcPr anchor="ctr"/>
                </a:tc>
              </a:tr>
              <a:tr h="507530">
                <a:tc>
                  <a:txBody>
                    <a:bodyPr/>
                    <a:lstStyle/>
                    <a:p>
                      <a:pPr algn="l"/>
                      <a:r>
                        <a:rPr lang="sr-Latn-RS" sz="1600" dirty="0" smtClean="0"/>
                        <a:t>KTE (8.000 EUR)</a:t>
                      </a:r>
                      <a:endParaRPr lang="en-US" sz="1600" dirty="0"/>
                    </a:p>
                  </a:txBody>
                  <a:tcPr anchor="ctr"/>
                </a:tc>
                <a:tc>
                  <a:txBody>
                    <a:bodyPr/>
                    <a:lstStyle/>
                    <a:p>
                      <a:pPr algn="l"/>
                      <a:r>
                        <a:rPr lang="sr-Latn-RS" sz="1600" dirty="0" smtClean="0">
                          <a:solidFill>
                            <a:srgbClr val="FF0000"/>
                          </a:solidFill>
                        </a:rPr>
                        <a:t>1. mart 2020. (zatvoren)</a:t>
                      </a:r>
                      <a:endParaRPr lang="en-US" sz="1600" dirty="0">
                        <a:solidFill>
                          <a:srgbClr val="FF0000"/>
                        </a:solidFill>
                      </a:endParaRPr>
                    </a:p>
                  </a:txBody>
                  <a:tcPr anchor="ctr"/>
                </a:tc>
                <a:tc>
                  <a:txBody>
                    <a:bodyPr/>
                    <a:lstStyle/>
                    <a:p>
                      <a:pPr marL="0" indent="0" algn="l">
                        <a:buNone/>
                      </a:pPr>
                      <a:r>
                        <a:rPr lang="sr-Latn-RS" sz="1600" dirty="0" smtClean="0"/>
                        <a:t>1. mart 2021.</a:t>
                      </a:r>
                      <a:endParaRPr lang="en-US" sz="1600" dirty="0"/>
                    </a:p>
                  </a:txBody>
                  <a:tcPr anchor="ctr"/>
                </a:tc>
                <a:tc>
                  <a:txBody>
                    <a:bodyPr/>
                    <a:lstStyle/>
                    <a:p>
                      <a:pPr algn="l"/>
                      <a:r>
                        <a:rPr lang="sr-Latn-RS" sz="1600" dirty="0" smtClean="0"/>
                        <a:t>1. mart 2022.</a:t>
                      </a:r>
                      <a:endParaRPr lang="en-US" sz="1600" dirty="0"/>
                    </a:p>
                  </a:txBody>
                  <a:tcPr anchor="ctr"/>
                </a:tc>
              </a:tr>
              <a:tr h="688294">
                <a:tc>
                  <a:txBody>
                    <a:bodyPr/>
                    <a:lstStyle/>
                    <a:p>
                      <a:pPr algn="l"/>
                      <a:r>
                        <a:rPr lang="sr-Latn-RS" sz="1600" dirty="0" smtClean="0"/>
                        <a:t>FTTE (80.000 EUR)</a:t>
                      </a:r>
                      <a:endParaRPr lang="en-US" sz="1600" dirty="0"/>
                    </a:p>
                  </a:txBody>
                  <a:tcPr anchor="ctr"/>
                </a:tc>
                <a:tc>
                  <a:txBody>
                    <a:bodyPr/>
                    <a:lstStyle/>
                    <a:p>
                      <a:pPr algn="l"/>
                      <a:r>
                        <a:rPr lang="sr-Latn-RS" sz="1600" dirty="0" smtClean="0">
                          <a:solidFill>
                            <a:srgbClr val="FF0000"/>
                          </a:solidFill>
                        </a:rPr>
                        <a:t>1. jul</a:t>
                      </a:r>
                      <a:r>
                        <a:rPr lang="sr-Latn-RS" sz="1600" baseline="0" dirty="0" smtClean="0">
                          <a:solidFill>
                            <a:srgbClr val="FF0000"/>
                          </a:solidFill>
                        </a:rPr>
                        <a:t> 2020. </a:t>
                      </a:r>
                      <a:r>
                        <a:rPr lang="sr-Latn-RS" sz="1600" dirty="0" smtClean="0">
                          <a:solidFill>
                            <a:srgbClr val="FF0000"/>
                          </a:solidFill>
                        </a:rPr>
                        <a:t>(zatvoren)</a:t>
                      </a:r>
                      <a:endParaRPr lang="en-US" sz="1600" dirty="0">
                        <a:solidFill>
                          <a:srgbClr val="FF0000"/>
                        </a:solidFill>
                      </a:endParaRPr>
                    </a:p>
                  </a:txBody>
                  <a:tcPr anchor="ctr"/>
                </a:tc>
                <a:tc>
                  <a:txBody>
                    <a:bodyPr/>
                    <a:lstStyle/>
                    <a:p>
                      <a:pPr algn="l"/>
                      <a:r>
                        <a:rPr lang="sr-Latn-RS" sz="1600" dirty="0" smtClean="0"/>
                        <a:t>1. jun 2021.</a:t>
                      </a:r>
                      <a:endParaRPr lang="en-US" sz="1600" dirty="0"/>
                    </a:p>
                  </a:txBody>
                  <a:tcPr anchor="ctr"/>
                </a:tc>
                <a:tc>
                  <a:txBody>
                    <a:bodyPr/>
                    <a:lstStyle/>
                    <a:p>
                      <a:pPr algn="l"/>
                      <a:r>
                        <a:rPr lang="sr-Latn-RS" sz="1600" dirty="0" smtClean="0"/>
                        <a:t>1. jun 2022.</a:t>
                      </a:r>
                      <a:endParaRPr lang="en-US" sz="1600" dirty="0"/>
                    </a:p>
                  </a:txBody>
                  <a:tcPr anchor="ctr"/>
                </a:tc>
              </a:tr>
              <a:tr h="507530">
                <a:tc>
                  <a:txBody>
                    <a:bodyPr/>
                    <a:lstStyle/>
                    <a:p>
                      <a:pPr algn="l"/>
                      <a:r>
                        <a:rPr lang="sr-Latn-RS" sz="1600" dirty="0" smtClean="0"/>
                        <a:t>CTTE (80.000 EUR)</a:t>
                      </a:r>
                      <a:endParaRPr lang="en-US" sz="1600" dirty="0"/>
                    </a:p>
                  </a:txBody>
                  <a:tcPr anchor="ctr"/>
                </a:tc>
                <a:tc>
                  <a:txBody>
                    <a:bodyPr/>
                    <a:lstStyle/>
                    <a:p>
                      <a:pPr algn="l"/>
                      <a:r>
                        <a:rPr lang="sr-Latn-RS" sz="1600" dirty="0" smtClean="0">
                          <a:solidFill>
                            <a:schemeClr val="tx1"/>
                          </a:solidFill>
                        </a:rPr>
                        <a:t>1. decembar 2020.</a:t>
                      </a:r>
                      <a:endParaRPr lang="en-US" sz="1600" dirty="0">
                        <a:solidFill>
                          <a:schemeClr val="tx1"/>
                        </a:solidFill>
                      </a:endParaRPr>
                    </a:p>
                  </a:txBody>
                  <a:tcPr anchor="ctr"/>
                </a:tc>
                <a:tc>
                  <a:txBody>
                    <a:bodyPr/>
                    <a:lstStyle/>
                    <a:p>
                      <a:pPr algn="l"/>
                      <a:r>
                        <a:rPr lang="sr-Latn-RS" sz="1600" dirty="0" smtClean="0"/>
                        <a:t>1. septembar 2021.</a:t>
                      </a:r>
                      <a:endParaRPr lang="en-US" sz="1600" dirty="0"/>
                    </a:p>
                  </a:txBody>
                  <a:tcPr anchor="ctr"/>
                </a:tc>
                <a:tc>
                  <a:txBody>
                    <a:bodyPr/>
                    <a:lstStyle/>
                    <a:p>
                      <a:pPr algn="l"/>
                      <a:r>
                        <a:rPr lang="sr-Latn-RS" sz="1600" dirty="0" smtClean="0"/>
                        <a:t>1. septembar 2022.</a:t>
                      </a:r>
                      <a:endParaRPr lang="en-US" sz="1600" dirty="0"/>
                    </a:p>
                  </a:txBody>
                  <a:tcPr anchor="ctr"/>
                </a:tc>
              </a:tr>
            </a:tbl>
          </a:graphicData>
        </a:graphic>
      </p:graphicFrame>
    </p:spTree>
    <p:extLst>
      <p:ext uri="{BB962C8B-B14F-4D97-AF65-F5344CB8AC3E}">
        <p14:creationId xmlns:p14="http://schemas.microsoft.com/office/powerpoint/2010/main" val="13335979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DBEC01F7-EC67-4535-B420-5CB3BD18150C}"/>
              </a:ext>
            </a:extLst>
          </p:cNvPr>
          <p:cNvSpPr>
            <a:spLocks noGrp="1"/>
          </p:cNvSpPr>
          <p:nvPr>
            <p:ph idx="1"/>
          </p:nvPr>
        </p:nvSpPr>
        <p:spPr>
          <a:xfrm>
            <a:off x="336499" y="912553"/>
            <a:ext cx="8471002" cy="4024294"/>
          </a:xfrm>
        </p:spPr>
        <p:txBody>
          <a:bodyPr>
            <a:noAutofit/>
          </a:bodyPr>
          <a:lstStyle/>
          <a:p>
            <a:pPr lvl="1">
              <a:lnSpc>
                <a:spcPct val="100000"/>
              </a:lnSpc>
            </a:pPr>
            <a:r>
              <a:rPr lang="sr-Latn-RS" sz="1600" dirty="0" smtClean="0"/>
              <a:t>PREKOGRANIČNI</a:t>
            </a:r>
          </a:p>
          <a:p>
            <a:pPr lvl="2">
              <a:lnSpc>
                <a:spcPct val="100000"/>
              </a:lnSpc>
            </a:pPr>
            <a:r>
              <a:rPr lang="sr-Latn-RS" sz="1600" b="0" dirty="0" smtClean="0"/>
              <a:t>Dva nepovezana pravna lica iz dve različite države (bar jedna SEE)</a:t>
            </a:r>
          </a:p>
          <a:p>
            <a:pPr lvl="1">
              <a:lnSpc>
                <a:spcPct val="100000"/>
              </a:lnSpc>
            </a:pPr>
            <a:r>
              <a:rPr lang="sr-Latn-RS" sz="1600" dirty="0" smtClean="0"/>
              <a:t>TRANSFER ZNANJA I TEHNOLOGIJE</a:t>
            </a:r>
          </a:p>
          <a:p>
            <a:pPr lvl="2">
              <a:lnSpc>
                <a:spcPct val="100000"/>
              </a:lnSpc>
            </a:pPr>
            <a:r>
              <a:rPr lang="sr-Latn-RS" sz="1600" b="0" dirty="0" smtClean="0"/>
              <a:t>Mora postojati plan o tome kakva znanja i zašto su potrebna primaocu tehnologije</a:t>
            </a:r>
          </a:p>
          <a:p>
            <a:pPr lvl="1">
              <a:lnSpc>
                <a:spcPct val="100000"/>
              </a:lnSpc>
            </a:pPr>
            <a:r>
              <a:rPr lang="sr-Latn-RS" sz="1600" dirty="0" smtClean="0"/>
              <a:t>DIGITALIZACIJA </a:t>
            </a:r>
          </a:p>
          <a:p>
            <a:pPr lvl="2">
              <a:lnSpc>
                <a:spcPct val="100000"/>
              </a:lnSpc>
            </a:pPr>
            <a:r>
              <a:rPr lang="sr-Latn-RS" sz="1600" b="0" dirty="0" smtClean="0"/>
              <a:t>Proizvod ili proces se mora zasnivati na digitalizaciji poslovanja ili proizvodnje </a:t>
            </a:r>
            <a:br>
              <a:rPr lang="sr-Latn-RS" sz="1600" b="0" dirty="0" smtClean="0"/>
            </a:br>
            <a:r>
              <a:rPr lang="sr-Latn-RS" sz="1600" b="0" dirty="0" smtClean="0"/>
              <a:t>(uvođenjem IoT)</a:t>
            </a:r>
          </a:p>
          <a:p>
            <a:pPr lvl="1">
              <a:lnSpc>
                <a:spcPct val="100000"/>
              </a:lnSpc>
            </a:pPr>
            <a:r>
              <a:rPr lang="sr-Latn-RS" sz="1600" dirty="0" smtClean="0"/>
              <a:t>LUMP SUM finansiranje</a:t>
            </a:r>
          </a:p>
          <a:p>
            <a:pPr lvl="2">
              <a:lnSpc>
                <a:spcPct val="100000"/>
              </a:lnSpc>
            </a:pPr>
            <a:r>
              <a:rPr lang="sr-Latn-RS" sz="1600" b="0" dirty="0" smtClean="0"/>
              <a:t>Nema finansijskog izveštavanja i pravdanja troškova</a:t>
            </a:r>
            <a:endParaRPr lang="sr-Latn-RS" sz="1600" b="0" dirty="0"/>
          </a:p>
          <a:p>
            <a:pPr lvl="1">
              <a:lnSpc>
                <a:spcPct val="100000"/>
              </a:lnSpc>
            </a:pPr>
            <a:r>
              <a:rPr lang="sr-Latn-RS" sz="1600" dirty="0" smtClean="0"/>
              <a:t>LIMIT od 60.000 EUR po pravnom licu</a:t>
            </a:r>
          </a:p>
          <a:p>
            <a:pPr lvl="2">
              <a:lnSpc>
                <a:spcPct val="100000"/>
              </a:lnSpc>
            </a:pPr>
            <a:r>
              <a:rPr lang="sr-Latn-RS" sz="1600" b="0" dirty="0" smtClean="0"/>
              <a:t>Da bi i drugi partner u konzorcijumu nešto dobio</a:t>
            </a:r>
          </a:p>
          <a:p>
            <a:pPr lvl="1">
              <a:lnSpc>
                <a:spcPct val="100000"/>
              </a:lnSpc>
            </a:pPr>
            <a:r>
              <a:rPr lang="sr-Latn-RS" sz="1600" dirty="0" smtClean="0"/>
              <a:t>Nema ograničenja po broju prijava ili dobijenih projekata</a:t>
            </a:r>
          </a:p>
          <a:p>
            <a:pPr lvl="2">
              <a:lnSpc>
                <a:spcPct val="100000"/>
              </a:lnSpc>
            </a:pPr>
            <a:r>
              <a:rPr lang="sr-Latn-RS" sz="1600" b="0" dirty="0" smtClean="0"/>
              <a:t>Poželjna kombinacija KTE + (FTTE/CTTE)</a:t>
            </a:r>
          </a:p>
        </p:txBody>
      </p:sp>
      <p:sp>
        <p:nvSpPr>
          <p:cNvPr id="3" name="Title 2">
            <a:extLst>
              <a:ext uri="{FF2B5EF4-FFF2-40B4-BE49-F238E27FC236}">
                <a16:creationId xmlns="" xmlns:a16="http://schemas.microsoft.com/office/drawing/2014/main" id="{921A8FA0-7C2F-4269-A4A6-612DAE82CDC5}"/>
              </a:ext>
            </a:extLst>
          </p:cNvPr>
          <p:cNvSpPr>
            <a:spLocks noGrp="1"/>
          </p:cNvSpPr>
          <p:nvPr>
            <p:ph type="title"/>
          </p:nvPr>
        </p:nvSpPr>
        <p:spPr/>
        <p:txBody>
          <a:bodyPr/>
          <a:lstStyle/>
          <a:p>
            <a:r>
              <a:rPr lang="sr-Latn-RS" dirty="0" smtClean="0"/>
              <a:t>5. Osnovni kriterijumi i uslovi</a:t>
            </a:r>
            <a:endParaRPr lang="en-GB" dirty="0"/>
          </a:p>
        </p:txBody>
      </p:sp>
      <p:sp>
        <p:nvSpPr>
          <p:cNvPr id="6" name="Slide Number Placeholder 5">
            <a:extLst>
              <a:ext uri="{FF2B5EF4-FFF2-40B4-BE49-F238E27FC236}">
                <a16:creationId xmlns="" xmlns:a16="http://schemas.microsoft.com/office/drawing/2014/main" id="{12448828-96BC-4A06-BCB4-C4124F12AB36}"/>
              </a:ext>
            </a:extLst>
          </p:cNvPr>
          <p:cNvSpPr>
            <a:spLocks noGrp="1"/>
          </p:cNvSpPr>
          <p:nvPr>
            <p:ph type="sldNum" sz="quarter" idx="12"/>
          </p:nvPr>
        </p:nvSpPr>
        <p:spPr/>
        <p:txBody>
          <a:bodyPr/>
          <a:lstStyle/>
          <a:p>
            <a:fld id="{22DECF6A-13F7-418C-BBFC-95033FFCD5F1}" type="slidenum">
              <a:rPr lang="en-US" noProof="1" smtClean="0"/>
              <a:pPr/>
              <a:t>9</a:t>
            </a:fld>
            <a:endParaRPr lang="en-US" noProof="1"/>
          </a:p>
        </p:txBody>
      </p:sp>
      <p:sp>
        <p:nvSpPr>
          <p:cNvPr id="7" name="AutoShape 4" descr="data:image/png;base64,iVBORw0KGgoAAAANSUhEUgAAAQ4AAAC7CAMAAACjH4DlAAABBVBMVEX///8lSqW9vLy5uLi3trYgR6TM0uYAO6A+W6wbRaN2h7/s7Oz8/PwPP6Gos9W/vr6/xt/Kycnz8/PFxMRHQ0TQz8/j4+Pw8PD/8gDp6enV1NTd3d3T0tLa2dmPlrP/9wBSarL//wAAN6wOQKlTUFFCXahDP0AANK2Fg4PEwr1dWlsAO6tiYGGlo6SQjo8zLjC0tF+KiIl6eHkrTqLMyEqCjH/d1jnBv1Tk3DGrqqqttM6eom9QZ5R4hINHYJhecJCGj3306RhwfoiWnHOmqWmPlnc7WJyrrWVkdY3Qy0dxbm+JkK60u9Xg4+8AL5yvsF68ulgAJrEALq/u5CTf2DZid7iLmciHDqy4AAAZR0lEQVR4nO1dC3vaSpJVJLETFrEavS2BlovRBV8M+BU79iRO7CTOg9ndm4ln9///lK2q7hYCPRF2DBnXd78YI4mrPlTVOVXdLUvSFphZ8zr/Qe9iW0yzal6oPOhtbItZ3ZoXKnUv3Gbr1P6SZdV7yBvZCjPrj0mW9Ye8k60wOah/qayED3gn22DOBl+wLMtqXVbaTnM3GQ/AIddlpa00T+1scLUCcCibfMCWmaYYm1zuEh7aQ93Nk5u14VgMDJeNEN0mczjHujWvDyl7KHUv3zILeeLw66ZD1Wz9OuHiqg791NRWzU+QZSlAPJyHu6knM1/lTqHX1mGy4kg6usful7YtleuvDXQYAmGie8gPdFNPZp7KI95V60c+OgZj2x0vbT1FYWrUUzdwdIVoFtl2t0vblsrvX1PrF3Bclbr0Y5dLW1cVPrFZyUFxomrItjtc2nZiNDZVpV2Fijj8sbOlraOoXEcaG4a8JlkyOYa+s6WtZsVodEU5W7cotSRNpjyKbLuTpa0Hd88jJVA5PXZqd9IDYCaSHR1lJ7V6qMqKJ17yUrRVW3kgsh2m0q0dLG1NS5F1nvJCodHN2iWLRB5hMJWu7Fxpi64hvsFAoKFtEPNMb1DVIvk7Fi6+rshxK7ArKhZJ38DFEQdHMpk4RbbdmdLWgzhRLKENDEXnX6S1iZzkqtRnvAJeotSOu59qnpFkQuBagYaxkX+TCgP9hU0PxTTV3ShtXQtVoyMGbsoxGs6GOox6pQCBRVkESWbbS1svUPC7M2IN7SqK0BnOJuUsmc56x6jGQIRYW17aeqFO/mwsbtJRYnZxNppkkXB9B6lSUOmoxlRPU7a3tPU6hkK5TgkW1VWLvkVmjiqq0LoeDmmDaAWUCxW3mFS3r7TVPDewFI6FldRGDnCt+N2IWx1WXa5VZA00LeulOyROIbkq21LaambLDR1LZkjATapWJ0kc+A0KUapZsW9Ycm2RjqHhsiKfeNbHf5+4tNU8H1AwdEUROJBb6IG/NEyUYfFyHXOhyDboeTAciGYdSSNZCmz7JKUtukInYL6wQIGAUGQj9FfG6KMM04VK8uMiX7I26NswVcqqFlBjKqIDbPsTtTq5Qpe7QhIFBovlhG4rdTdaR19qSIRqPDOyCRpMlYZMdsDnhAr+P6zHL2010/MzXUHgoBvdju9lfyu+Q8ojEEdBlMoCA2sjncBUqcvoViY3UU0ImkcqbTUzzxWW3SH/C9Y4FkoYQ+UrsSjV9PrFPZmjsEkFXsWxEtd/4HBBVwCG0DNBEDAYgeubhf9XzQ8tlfxZX3xbmrGQYaa8sSo16PNNkmEQNiZla3CazUtbosnAyA4IgYNaFBWLj/Lc0JDZh4AKS8RDJ1Hke8qGvoFGeABTI90yNQZVrV6/tF2iyUwUCB8Zo8IrTHuYYOLYitk2eV8tOCQLcFxVtAmluq6NTodpFOk2ZO0f1GEUOzU/MheEpeSQe8MCA2sFT3zpuEvwtSCFqrEXB2qcT826TKDGeBgsj1gSI5aOotSc3cuDQTeC3KjgGDirGMRX606nWHiAKNXjgl+pG+ks99BcS0A/IXEwYjHqlrapkVhdiIosGBADZNvsuFJEhu346ZAyQxnuciE8PFmNPcJUa8sEOYFHh8l0F4sYyK11S9uVqFg9TOITc4uck1y4K3XzQ0qj9o+SKDVDdVHae/XRoGW26G/Y9QBgSKabmK51BKWWz2VSpkgIspqXYBkKCGEx3bZCi4SHvigkUIbFnuxvgAZ9lYiHRs10Jj90VGMQO4GyoRgDR/ATjpCfXYFl8vPKwkw/sHiV7yT4Bbth8aWhuolCYLcE0LIukEZliyExorXiCa51TOMZIS8Y0iFR+pGmh3W+InSH4SaA8ywl0QNz1I16m+YyHjrpGq7GNE2u0/ooAiF2hrKQ4GSDvsVwFZfr3SWGMQ11Mbsgmbq6YeuKomSBh0VlDHAKeIlFoKztHxs4g8a5RijZJKyYm1caHpIH9UuiGdFR1Y1LLY1UB3oBTeIbVMZB1IQKc5K1/w8pGIozAyYY0PIEAb9IXzEZuLqTrvJBeOiJvr8JA9m0640ZyVKSeDD5YSEqQDUm64esYwIFVc7VnwICK8G2/5lnf/vbf/01w/72dzq49HvmiQX236s3RqrDWMKjg2GDTTd6D0lMXqtMpFZFqhqBOEC9sRDfK+nlj5ftfPtLhq0eyj0x3/7nP1JfJcVCN4kH+gTpUvxF49PktTpMPBvmQpAMqT9+b7z42dZOw8GmEUJe1UKNLKp9+BdJ12TZWzEqh2V+NsxKryy/+p70W3Mr4GDN6I6axIOqfR0VHmMW08HGhFutbC6EQE4Kr6XEsi1wsBUjrsCjxXQp+ItBvzCNo7mGqqpGFUSKXQEVRybJbAUcjFVwXqUV40HtdJz6DFDYQJywu9f8rqyqVlgWNVmuYKy4wopBkvF+24bcwXqlss7DhF60mE43WOM+UBOzlJof6AjJau9hFY64HgO9kZmFOdFgjmFpdoNUWvvCDDh41kC3MAUwmDK6KD+ohDOxbEpoMa3VgcCRnU6Om1jIs2lXQAB4khU8k0wx9eEY/Dl4QDgoWTCaJcEu8Ojgr8wvWti/XpocpeJSVfWVbt0KAKS2OtTkkjMQWLLacDTf9Q8fEg5RtrS4YMemD+LhEh5MkkJxoKrOqjt4HQezSbDcreIxUArAIsGCP4X+WrlDnNtstw/f9L8O2m2RiNdJyGk4WBCQLGVtMdYuRTzwd4gTMUPuY4QEqQDR/BAOKEYY1xTFAMQYsPy6YJl1mKX5luHR/HBzfn3Ze3V+fve+yY+s8TFpOPiSiBATCFGqscADJUeYTKQtzKNOBtmaLh7hje5CEPSU3hC2BhyNs4tD8aLf29vr9frf23yEl2tETobu4I0ktl8Sseku4+FB3tMXNYuGOUNx3Iw06rkYOkYW0XK5UdjhWAOO9k2fZ8/G6A3Asbd3vc+PXPfPqgddtgyjobHuIGaKcBkPnGJQrKUijgaemUaBdaRkNBAIeQBoVNNQrjWsyqm0vb//j2/9Dz/2D+mCH696e703hEYTjrzu38CRishmw8F7awZvdxD1kjATzZ8OdqGWmUXSKI/q3TQmedGAXMuoZolseaqpCkf7bu/2Hvzh/vb+HV5x2Ovd9i4Rjub53u0tHLndu62YQNJwMJJlvWdKIBbjWVrRAMKMTwFjHlWdVJ2PEkRBTHIkCIzfi8dfTDWVvWPwfg/jo/+tiWOG6Pj443v/M148eHePR3oXzdre4bGbYfThx7pUYRBpuiKaj6JoyQwQg2KHY1Jx/Mspdg1V2h5cwpi//KDzB9/fH77Yv3lDmbS5fwFHjn9U/qQM3cFUOptCMEmBsL4Hcxkn2bRvhVbMH2lMKJ+AVC0b/wIDTLFEthha1VPpPlBJ7ztnkAb5iDhyC0deVeaWbFXKbpA1HSmBtKiPzPDwk1N/EqVRrFqCTDkK+UTPI9pEhoVSJp1dKsPR/tB/9f52b5Q+0nzf//buvl9Zs2erUuYg3AswgWCHDBUpSymBmlxdQgY6AyV6N3PqNc8PsjBYDw6WEwavPo7ag4vr9PmD729GzcPXdyxyykMmDQe7PZ8FTEu8Jq6xWF7F5g+ESJiebKX4kI3VqfXVWCjCQHyUZmrlIr35liBovIOvv3H4Nn0+HXlxSIzTPn9X+oEZzMLYQmMyndImJhASZPgem/vTQqxNOlnxwRwlGTwMg9wZRo1KW8q3qDdExq2QSgefvlMcsBOzTk8cOXz1pjRoMuBQ+DYI9tQbFh4GT6SBsljv3QoAETlDZtAQfUYuqckQZNoWSS3gmiTZpDvpJXC02+0fl7c/4EfZIOnkwah3UXpydq+UOwg1xtgCGqxUSJjiW7HaMN2ujtVaJ+eb99yupepShbFnWBkcdzfnN73eHRRrZ6VonH28ufnU693c3N0VJqS8XikbXocvquQ4oADBIFpS6LRYHtwkvQpYYFZe0S5nWcY1gVsMR/P9HhVr/d6Hcvdof+ixk0vkaY4qFatITUsRk26kQNBTaMtZSqFDFmV0myFHqyCgM7b1Ic1WLPCbg1c4wouzSsHSuMCTX5cUL2k4TBYiYhacdDqTqIZYa0vzwkpaoUumHxoyOcpSQslHoBt28uvaMqJtHuIIP1esRt7hyfsl2TlLd/hspph3NUxa6+1zaHgvDAS6okDSyJZeTIMs0miMgKxbTiECa8EBVf3tff9TNY01+NK/vO3flHhStgzrMDz0hYMwiUqJlK+yoT4HKfTMam0RPaZUEQENWYfRDnJuUEa0hxf/BAV2u18Jjv291/uNi4sSuZ6jSrUuddN5ZwwdhElUJJvk9KxHY85To0g9oZFeXqct2JakBnGOqiStArO8OPsyarwYfSwXV2CNt3f7LxqjTyUklAOHSCEK94VAFQHjKriQdSlGWMaA0AlyQGHjdpjEkleHXZdoIQDon2rVaqMdX7EWHPFeVJ92IIrGuR4LsFBBX0n1RzkokEdTCaWKykjn2u2YwU8szuQpxBcOItjGpcZVZh7NBKXi+CnVguBgmcbcjjlaObFnSAuYUNdiB+GFrIn7JpScTgeBgjlF5uFTNv6OS5l21d9K4Bgcrz/Xdvi9+JocVRpPOZpsHRDDJ1QTW/6RWRRIo0pOpwNBoUSrSznff2r868Fx2F9nBoWs8blfPH+bMc/Cvr64oeGRMGUoIMUs5VHuBqQyMtaJ0yktKfb/6rsoNMCqAI7mYHD4of9pNBhURwSuGX3s3+wXXZPRKzUEIEJ1uijL+GJVJBZldS4S3KCLGkTNXM6XMVKTBAYW9aQxwgDoFvgWmWdR5hWk0ub7718+XfTuP305Pq+KR/PD6+M/73uXfx6//pp7TRbRml2+mNcSw2Yro3z+OpNYWC2HaTQNSjzSZZItIdsiZhmc96hF3v9SPX8M7vrsmrv8a3KmrEMOiFj/RbKMR4zWoZ0S2QJ9ET/WInyqU2xVOF4MXl7iBMrXdabqB+9oOuZzAYK5MszVOSB8SJRTxQMyWg6rwVbX/CZAabH40aGcqwRH0lt0C/Jtt1OoOw6/9Hq9ix9roAFC/RVc87pI1OfCwfYOyYlnhLQopwpR0gpIfOAil/x0QfGT0UlPhgqNPQhDINvWcrYtZJb92/7xHptcqmyDXg9ALAqvvNYxmedQVlW6/D0sdRPLfniVRmTbzSMWtOT3bjCeTY09w4rgaL7vvR+d3VcsZ/lYb24/73++LapqM4i2mxiXFrDdImL7skuALLV++CMTFqikx0hjL1MZa8JxftZ+0Ty8q9L6WVwDFNscFHFR5jLbpd5fRxbb0NnQUJsu7aVZgoUJMycs35lDjEuci6xLtEvEC8yL3BsGYWHuYJMm66Ah1gEVhWCOKk1s4OZZdTHz1jLI8bs5y9JBhEC+IBXi8A2AICqQa4FskW51OYdwV6h3S0o4nu2MhAO0jKWNd5prUXfCyFsqKLFd0CyzGI9BtNwa68j0WrNwgdhEstQeJmmWcBrNdfjmx7zOT4yKux4csYtUgKPx9sMaIr3WLBzNJ4kN3Qk5ztVX4plDON2mcGZx0hs0FlYy7oXWcALGOkQ7FQp8MQtXyerNwjFEumKLe3IZPtusurwMCjIoTxXYOM3at5IgWvxQprFg2IxtkW5zvKsEjna7PVpjFq492rsYrT8LFyPiiG2I3YWL4JSCnDWnED+Gg8GyvH9YqIw1qbYEjvPr6+te7+b6+qZ8Fu7l3fn5m17v+vz8Zs1pp4T5ApHEk6i0jkVfc17Jwp7XY7Aoom3Vlba9aEkj8i2bwW9+5RNr/fMKs3DX/OS99/XhWCCy5CJmyBCRjcJynj2mwpItiRjW4jTLtvalkkfayqesv2GFenlWJX0Mzv6J1eyrkv5IGo5UHAhEklmEWmGsZjGC0m3A61Iss1Jmae7TLFw1KcZm4UZrz8KtbFlOILIqRrGU59SiFu4LfiQ42jf9vds1ZuHu90rjKrt1rKS37HBE5PRenviBK4RL1oMU8gacIUd1JB5gXKCekhl8nIWDQPnGZ+EKGon07/7eq8Ozy/Vn4cStyk7qaSGMVuQg76E3Io3KC38hiZYiWjZexrWMbLNop0x3nB3vNxujTySu8hfiNyl5Nt5+HL1ojL6sPQunxt06cJLV1U6tLteiJT3RJL/oUu6Ai61UhiVm4Q7v87o6TVqAXHsWjj31Mt7wL3dXnMTssBJOyW+erwCzJgrV4UiM+Wv/XfbZ7fPNluizMbuOvoAklUlwppp4ReWPGyku5421DUpgp1u1osWF+N/7bzIW4jcP9//xqn8nFu/XhgONkynPeen5NlbJc2bBXJG7+fGRmEWM+QMuwke75RprcMwyZvOa+u1AsPWX6K/6gRFDkt0p1uLHFy2AWVk8+rhwvGi/vGQL8Xm532iLHurgd3akTH1VhoPcwO3qC0gKt/7Rs2zwgT7KApjyTno9Vbqw5gj0ae81LcRvDgb75/2PfK6tOcIl+n9WbrhXgYMG6ofcTUicF+2aTUBDj6AwpNRISV4wvkXCJcYFyvVbgoNwTnKNVDq6x1kG2sLy9fuXT5c0P0cLkmmJ/rcNlujnLlohN7HiIRWct2pCW5jaWmRbGY7mu/63z5eMQeK5NlKrwDivf7/st+tv4FD4s2LzBosTsvTMv7hkLXtmT12rDMfg+NOouX/Mujtsru32PXnE4PUdHPleueGe2ytloOR7AH/krKhZCldFUmAw8uwGGBwsOig+KEA801zEyPpwNGieccDz5+Exxsco40gdOFRlJcsVgULA0LI3vnE4Jl0ngU3F3JmU8iDm1+ikLy3R39/rHff6jUb6SB042CSSuKklUMoXKyw2+9EDXMhvHrOTnmEgQ96OPt+uNSFVAAcz02M1RxIWKlac3KSS5zreT4bjvIFzbWULateDYzGc1sqjiFm9UvQ8xJSVxcZqmKBBuqk57VRnfq4qHEu4JB6dSQaRIFMGpTnY/Gs9kSyFJRuj+ZdtxcrBKsjEW2Hj5MkyKFsHl70OcH3bEThW0eGPJWFbxfUFQApHR2Isu6w/PaE/fzU4shAyOUK04jyZSvMyBlft1CajPhnQ9FY8+0e07njnrlX6JZbb+qyCGG3HDH7+F0l9TkIriNGq1PX7qUT7WHCUf3+rUBkG6wivArUG0Sbsj5frPS/wISz9zMF69x6bmjJdatWzf3sCSz2Rsua9k/lZtht/Vu7Znu3Znu3Z/nWMT8w9ExSzYTQEO1Ke+j62xOyI1lFt+ieafhWzbfZTo/UCpq9JqOxw8Z7r0NYBeN8M2GI+/o7kBw4ugMVLzO7W/UHMjUzAoR9N4d/pkSUd2eHkyNXmEEO2KrlHp1N4cQCjp3d0SRpjeA1lyTk6mME7kye9/wc2FiyOZNkEh21I9nhoz70D+8BRoqHr21E0Vce2I83sWceKhi3JsLqhGtlSEOGhyN6ZP8ddweyxDV91lIQjwu3v8JYkqfaVb5/SiynzoytwGLKJrQX2Cb3zK6VhO0Ke7S7BAS9cQqFrz3yME8mxZ6Y9Vq/UEzjNn54cnIxtM6BLVAHQL2Eid2TCESTg8OzxZDKZT4wWZJLZjOCYSb8eHKyJZNlXEno+h6Nlz+Ffw54yOCx7ptljdsWUxj//teEw0B06cwEHvA9S5MDWGRwnkCAim3HqDM6R3DHmjl8QjsgGG155w2gcDaMYjivbno/hpQvMcjqJbBPGbc9PJ0NJscezydE4OjCGBMfwV4LjlJklyZPoINTnAbxDB/R5NJmZAMf8BIZOf+xwHo1PIcPMxpNZK5zMg7lK7z7239LdJnMpWJ6N2zMcSwYi/alvYauswl/Ve7Zn+5ex4j/pvGQZq6J/rZkv8wBU2HDSKT8TrHOU6m5oR0cPfk9PZ1oURScnpxWbFub8KvXe6eyh7+kJbRrNn/oWtsnGtnjY9BWUKAceFGdTZ26PA20a2aemdDrxZ1E0BS1ujx3JH88QwaE90SUPoiw6daUJCBN8PQbHmU1c+JjJxn+H9KlMExUt1O3RyRxqto4dDccTCKHhPIpm0gTGDi/G+J4tucMDOHE+nZ1eQYV7Mp3NXW04hoiDyiayp9JBZONlO9s+9UT7BwpZDSt6C2o2SKvzaKoBMnOAQ5EkJZq72A/0UbKPGYC+zaIM+yAKlvr4UQfR1JTM+DN3zlri1ln7y7KnLnUxZjZgYiIcOHjW2TiwXYRjHs0MHw4OoyuaXgA4ZpSJ5zbEDE7YjO3H2WTx+GaKYAmpD2zYM5dezLDXkw2HPxkOh2NX0rHnfEpwnFACOrX9ExvTxu7CARmAKY4ObwJOS+HAHdAzSg8u5NcribwDn5kI3rHzcMwiVrGa1ASb2koFOKS44+zAAYDjihqtkGoPdh0Oz44mU2SI0+hUntpDs1MGh6paBoI4VQzwDgXh8IfRVJnDhTsPh+ROUKTbXZpzjLpSeES94iOE42gsRUcwtO4RwnF65GL3A1PHcG62aGpyBiI9wiDDPKLhKXCifbS7cICD8GfEeB2ax6fdERp7oKyJ/yXfwxem2+Hn07M32BkuPVAgvuzZnu3Znu3Znu3Znu3Zcux/X/50O3uUrYEPY781Gz/b/rLVcGzBXrjtsWc4luwZjiX7rd382bbNueP//v3n218ff1j/D015zitClXk5AAAAAElFTkSuQmC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74090" y="2619203"/>
            <a:ext cx="2133410" cy="1574702"/>
          </a:xfrm>
          <a:prstGeom prst="rect">
            <a:avLst/>
          </a:prstGeom>
        </p:spPr>
      </p:pic>
    </p:spTree>
    <p:extLst>
      <p:ext uri="{BB962C8B-B14F-4D97-AF65-F5344CB8AC3E}">
        <p14:creationId xmlns:p14="http://schemas.microsoft.com/office/powerpoint/2010/main" val="8400939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DBEC01F7-EC67-4535-B420-5CB3BD18150C}"/>
              </a:ext>
            </a:extLst>
          </p:cNvPr>
          <p:cNvSpPr>
            <a:spLocks noGrp="1"/>
          </p:cNvSpPr>
          <p:nvPr>
            <p:ph idx="1"/>
          </p:nvPr>
        </p:nvSpPr>
        <p:spPr>
          <a:xfrm>
            <a:off x="336499" y="912553"/>
            <a:ext cx="8471002" cy="4024294"/>
          </a:xfrm>
        </p:spPr>
        <p:txBody>
          <a:bodyPr>
            <a:noAutofit/>
          </a:bodyPr>
          <a:lstStyle/>
          <a:p>
            <a:pPr lvl="1"/>
            <a:r>
              <a:rPr lang="sr-Latn-RS" sz="1600" dirty="0" smtClean="0"/>
              <a:t>ENGLESKI JEZIK</a:t>
            </a:r>
          </a:p>
          <a:p>
            <a:pPr lvl="2"/>
            <a:r>
              <a:rPr lang="sr-Latn-RS" sz="1600" b="0" dirty="0" smtClean="0"/>
              <a:t>Svi formulari i unosi moraju biti na engleskom</a:t>
            </a:r>
          </a:p>
          <a:p>
            <a:pPr lvl="1"/>
            <a:r>
              <a:rPr lang="sr-Latn-RS" sz="1600" dirty="0" smtClean="0"/>
              <a:t>REGISTRACIJA I PODNOŠENJE KROZ FUNDINGBOX PORTAL</a:t>
            </a:r>
          </a:p>
          <a:p>
            <a:pPr lvl="2"/>
            <a:r>
              <a:rPr lang="sr-Latn-RS" sz="1600" b="0" dirty="0" smtClean="0"/>
              <a:t>Svi učesnici moraju biti registrovani</a:t>
            </a:r>
          </a:p>
          <a:p>
            <a:pPr lvl="2"/>
            <a:r>
              <a:rPr lang="sr-Latn-RS" sz="1600" b="0" dirty="0" smtClean="0"/>
              <a:t>Prijava se popunjava onlajn (postoji templejt)</a:t>
            </a:r>
          </a:p>
          <a:p>
            <a:pPr lvl="1"/>
            <a:r>
              <a:rPr lang="sr-Latn-RS" sz="1600" dirty="0" smtClean="0"/>
              <a:t>BLAGOVREMENO PODNETA PRIJAVA </a:t>
            </a:r>
          </a:p>
          <a:p>
            <a:pPr lvl="2"/>
            <a:r>
              <a:rPr lang="sr-Latn-RS" sz="1600" b="0" dirty="0" smtClean="0"/>
              <a:t>Rokovi su naznačeni na portalu za podnošenje prijave</a:t>
            </a:r>
          </a:p>
          <a:p>
            <a:pPr lvl="2"/>
            <a:r>
              <a:rPr lang="sr-Latn-RS" sz="1600" b="0" dirty="0" smtClean="0"/>
              <a:t>Neblagovremeno podnete i nekompletne prijave se ne razmatraju</a:t>
            </a:r>
          </a:p>
          <a:p>
            <a:pPr lvl="1"/>
            <a:r>
              <a:rPr lang="sr-Latn-RS" sz="1600" dirty="0">
                <a:ea typeface="Calibri"/>
                <a:cs typeface="Calibri"/>
                <a:sym typeface="Calibri"/>
              </a:rPr>
              <a:t>OSUSTVO KONFLIKTA INTERESA</a:t>
            </a:r>
          </a:p>
          <a:p>
            <a:pPr lvl="2"/>
            <a:r>
              <a:rPr lang="sr-Latn-RS" sz="1600" b="0" dirty="0"/>
              <a:t>Ne mogu učestvovati pojedinici ili institucije članice </a:t>
            </a:r>
            <a:r>
              <a:rPr lang="sr-Latn-RS" sz="1600" b="0" dirty="0" smtClean="0"/>
              <a:t/>
            </a:r>
            <a:br>
              <a:rPr lang="sr-Latn-RS" sz="1600" b="0" dirty="0" smtClean="0"/>
            </a:br>
            <a:r>
              <a:rPr lang="sr-Latn-RS" sz="1600" b="0" dirty="0" smtClean="0"/>
              <a:t>SMART4ALL </a:t>
            </a:r>
            <a:r>
              <a:rPr lang="sr-Latn-RS" sz="1600" b="0" dirty="0"/>
              <a:t>projekta ili EK</a:t>
            </a:r>
          </a:p>
          <a:p>
            <a:pPr marL="342900" lvl="1" indent="0">
              <a:buNone/>
            </a:pPr>
            <a:endParaRPr lang="sr-Latn-RS" sz="1600" b="0" dirty="0" smtClean="0"/>
          </a:p>
        </p:txBody>
      </p:sp>
      <p:sp>
        <p:nvSpPr>
          <p:cNvPr id="3" name="Title 2">
            <a:extLst>
              <a:ext uri="{FF2B5EF4-FFF2-40B4-BE49-F238E27FC236}">
                <a16:creationId xmlns="" xmlns:a16="http://schemas.microsoft.com/office/drawing/2014/main" id="{921A8FA0-7C2F-4269-A4A6-612DAE82CDC5}"/>
              </a:ext>
            </a:extLst>
          </p:cNvPr>
          <p:cNvSpPr>
            <a:spLocks noGrp="1"/>
          </p:cNvSpPr>
          <p:nvPr>
            <p:ph type="title"/>
          </p:nvPr>
        </p:nvSpPr>
        <p:spPr/>
        <p:txBody>
          <a:bodyPr/>
          <a:lstStyle/>
          <a:p>
            <a:r>
              <a:rPr lang="sr-Latn-RS" dirty="0"/>
              <a:t>5. Osnovni kriterijumi i </a:t>
            </a:r>
            <a:r>
              <a:rPr lang="sr-Latn-RS" dirty="0" smtClean="0"/>
              <a:t>uslovi - nastavak</a:t>
            </a:r>
            <a:endParaRPr lang="en-GB" dirty="0"/>
          </a:p>
        </p:txBody>
      </p:sp>
      <p:sp>
        <p:nvSpPr>
          <p:cNvPr id="6" name="Slide Number Placeholder 5">
            <a:extLst>
              <a:ext uri="{FF2B5EF4-FFF2-40B4-BE49-F238E27FC236}">
                <a16:creationId xmlns="" xmlns:a16="http://schemas.microsoft.com/office/drawing/2014/main" id="{12448828-96BC-4A06-BCB4-C4124F12AB36}"/>
              </a:ext>
            </a:extLst>
          </p:cNvPr>
          <p:cNvSpPr>
            <a:spLocks noGrp="1"/>
          </p:cNvSpPr>
          <p:nvPr>
            <p:ph type="sldNum" sz="quarter" idx="12"/>
          </p:nvPr>
        </p:nvSpPr>
        <p:spPr/>
        <p:txBody>
          <a:bodyPr/>
          <a:lstStyle/>
          <a:p>
            <a:fld id="{22DECF6A-13F7-418C-BBFC-95033FFCD5F1}" type="slidenum">
              <a:rPr lang="en-US" noProof="1" smtClean="0"/>
              <a:pPr/>
              <a:t>10</a:t>
            </a:fld>
            <a:endParaRPr lang="en-US" noProof="1"/>
          </a:p>
        </p:txBody>
      </p:sp>
      <p:sp>
        <p:nvSpPr>
          <p:cNvPr id="7" name="AutoShape 4" descr="data:image/png;base64,iVBORw0KGgoAAAANSUhEUgAAAQ4AAAC7CAMAAACjH4DlAAABBVBMVEX///8lSqW9vLy5uLi3trYgR6TM0uYAO6A+W6wbRaN2h7/s7Oz8/PwPP6Gos9W/vr6/xt/Kycnz8/PFxMRHQ0TQz8/j4+Pw8PD/8gDp6enV1NTd3d3T0tLa2dmPlrP/9wBSarL//wAAN6wOQKlTUFFCXahDP0AANK2Fg4PEwr1dWlsAO6tiYGGlo6SQjo8zLjC0tF+KiIl6eHkrTqLMyEqCjH/d1jnBv1Tk3DGrqqqttM6eom9QZ5R4hINHYJhecJCGj3306RhwfoiWnHOmqWmPlnc7WJyrrWVkdY3Qy0dxbm+JkK60u9Xg4+8AL5yvsF68ulgAJrEALq/u5CTf2DZid7iLmciHDqy4AAAZR0lEQVR4nO1dC3vaSpJVJLETFrEavS2BlovRBV8M+BU79iRO7CTOg9ndm4ln9///lK2q7hYCPRF2DBnXd78YI4mrPlTVOVXdLUvSFphZ8zr/Qe9iW0yzal6oPOhtbItZ3ZoXKnUv3Gbr1P6SZdV7yBvZCjPrj0mW9Ye8k60wOah/qayED3gn22DOBl+wLMtqXVbaTnM3GQ/AIddlpa00T+1scLUCcCibfMCWmaYYm1zuEh7aQ93Nk5u14VgMDJeNEN0mczjHujWvDyl7KHUv3zILeeLw66ZD1Wz9OuHiqg791NRWzU+QZSlAPJyHu6knM1/lTqHX1mGy4kg6usful7YtleuvDXQYAmGie8gPdFNPZp7KI95V60c+OgZj2x0vbT1FYWrUUzdwdIVoFtl2t0vblsrvX1PrF3Bclbr0Y5dLW1cVPrFZyUFxomrItjtc2nZiNDZVpV2Fijj8sbOlraOoXEcaG4a8JlkyOYa+s6WtZsVodEU5W7cotSRNpjyKbLuTpa0Hd88jJVA5PXZqd9IDYCaSHR1lJ7V6qMqKJ17yUrRVW3kgsh2m0q0dLG1NS5F1nvJCodHN2iWLRB5hMJWu7Fxpi64hvsFAoKFtEPNMb1DVIvk7Fi6+rshxK7ArKhZJ38DFEQdHMpk4RbbdmdLWgzhRLKENDEXnX6S1iZzkqtRnvAJeotSOu59qnpFkQuBagYaxkX+TCgP9hU0PxTTV3ShtXQtVoyMGbsoxGs6GOox6pQCBRVkESWbbS1svUPC7M2IN7SqK0BnOJuUsmc56x6jGQIRYW17aeqFO/mwsbtJRYnZxNppkkXB9B6lSUOmoxlRPU7a3tPU6hkK5TgkW1VWLvkVmjiqq0LoeDmmDaAWUCxW3mFS3r7TVPDewFI6FldRGDnCt+N2IWx1WXa5VZA00LeulOyROIbkq21LaambLDR1LZkjATapWJ0kc+A0KUapZsW9Ycm2RjqHhsiKfeNbHf5+4tNU8H1AwdEUROJBb6IG/NEyUYfFyHXOhyDboeTAciGYdSSNZCmz7JKUtukInYL6wQIGAUGQj9FfG6KMM04VK8uMiX7I26NswVcqqFlBjKqIDbPsTtTq5Qpe7QhIFBovlhG4rdTdaR19qSIRqPDOyCRpMlYZMdsDnhAr+P6zHL2010/MzXUHgoBvdju9lfyu+Q8ojEEdBlMoCA2sjncBUqcvoViY3UU0ImkcqbTUzzxWW3SH/C9Y4FkoYQ+UrsSjV9PrFPZmjsEkFXsWxEtd/4HBBVwCG0DNBEDAYgeubhf9XzQ8tlfxZX3xbmrGQYaa8sSo16PNNkmEQNiZla3CazUtbosnAyA4IgYNaFBWLj/Lc0JDZh4AKS8RDJ1Hke8qGvoFGeABTI90yNQZVrV6/tF2iyUwUCB8Zo8IrTHuYYOLYitk2eV8tOCQLcFxVtAmluq6NTodpFOk2ZO0f1GEUOzU/MheEpeSQe8MCA2sFT3zpuEvwtSCFqrEXB2qcT826TKDGeBgsj1gSI5aOotSc3cuDQTeC3KjgGDirGMRX606nWHiAKNXjgl+pG+ks99BcS0A/IXEwYjHqlrapkVhdiIosGBADZNvsuFJEhu346ZAyQxnuciE8PFmNPcJUa8sEOYFHh8l0F4sYyK11S9uVqFg9TOITc4uck1y4K3XzQ0qj9o+SKDVDdVHae/XRoGW26G/Y9QBgSKabmK51BKWWz2VSpkgIspqXYBkKCGEx3bZCi4SHvigkUIbFnuxvgAZ9lYiHRs10Jj90VGMQO4GyoRgDR/ATjpCfXYFl8vPKwkw/sHiV7yT4Bbth8aWhuolCYLcE0LIukEZliyExorXiCa51TOMZIS8Y0iFR+pGmh3W+InSH4SaA8ywl0QNz1I16m+YyHjrpGq7GNE2u0/ooAiF2hrKQ4GSDvsVwFZfr3SWGMQ11Mbsgmbq6YeuKomSBh0VlDHAKeIlFoKztHxs4g8a5RijZJKyYm1caHpIH9UuiGdFR1Y1LLY1UB3oBTeIbVMZB1IQKc5K1/w8pGIozAyYY0PIEAb9IXzEZuLqTrvJBeOiJvr8JA9m0640ZyVKSeDD5YSEqQDUm64esYwIFVc7VnwICK8G2/5lnf/vbf/01w/72dzq49HvmiQX236s3RqrDWMKjg2GDTTd6D0lMXqtMpFZFqhqBOEC9sRDfK+nlj5ftfPtLhq0eyj0x3/7nP1JfJcVCN4kH+gTpUvxF49PktTpMPBvmQpAMqT9+b7z42dZOw8GmEUJe1UKNLKp9+BdJ12TZWzEqh2V+NsxKryy/+p70W3Mr4GDN6I6axIOqfR0VHmMW08HGhFutbC6EQE4Kr6XEsi1wsBUjrsCjxXQp+ItBvzCNo7mGqqpGFUSKXQEVRybJbAUcjFVwXqUV40HtdJz6DFDYQJywu9f8rqyqVlgWNVmuYKy4wopBkvF+24bcwXqlss7DhF60mE43WOM+UBOzlJof6AjJau9hFY64HgO9kZmFOdFgjmFpdoNUWvvCDDh41kC3MAUwmDK6KD+ohDOxbEpoMa3VgcCRnU6Om1jIs2lXQAB4khU8k0wx9eEY/Dl4QDgoWTCaJcEu8Ojgr8wvWti/XpocpeJSVfWVbt0KAKS2OtTkkjMQWLLacDTf9Q8fEg5RtrS4YMemD+LhEh5MkkJxoKrOqjt4HQezSbDcreIxUArAIsGCP4X+WrlDnNtstw/f9L8O2m2RiNdJyGk4WBCQLGVtMdYuRTzwd4gTMUPuY4QEqQDR/BAOKEYY1xTFAMQYsPy6YJl1mKX5luHR/HBzfn3Ze3V+fve+yY+s8TFpOPiSiBATCFGqscADJUeYTKQtzKNOBtmaLh7hje5CEPSU3hC2BhyNs4tD8aLf29vr9frf23yEl2tETobu4I0ktl8Sseku4+FB3tMXNYuGOUNx3Iw06rkYOkYW0XK5UdjhWAOO9k2fZ8/G6A3Asbd3vc+PXPfPqgddtgyjobHuIGaKcBkPnGJQrKUijgaemUaBdaRkNBAIeQBoVNNQrjWsyqm0vb//j2/9Dz/2D+mCH696e703hEYTjrzu38CRishmw8F7awZvdxD1kjATzZ8OdqGWmUXSKI/q3TQmedGAXMuoZolseaqpCkf7bu/2Hvzh/vb+HV5x2Ovd9i4Rjub53u0tHLndu62YQNJwMJJlvWdKIBbjWVrRAMKMTwFjHlWdVJ2PEkRBTHIkCIzfi8dfTDWVvWPwfg/jo/+tiWOG6Pj443v/M148eHePR3oXzdre4bGbYfThx7pUYRBpuiKaj6JoyQwQg2KHY1Jx/Mspdg1V2h5cwpi//KDzB9/fH77Yv3lDmbS5fwFHjn9U/qQM3cFUOptCMEmBsL4Hcxkn2bRvhVbMH2lMKJ+AVC0b/wIDTLFEthha1VPpPlBJ7ztnkAb5iDhyC0deVeaWbFXKbpA1HSmBtKiPzPDwk1N/EqVRrFqCTDkK+UTPI9pEhoVSJp1dKsPR/tB/9f52b5Q+0nzf//buvl9Zs2erUuYg3AswgWCHDBUpSymBmlxdQgY6AyV6N3PqNc8PsjBYDw6WEwavPo7ag4vr9PmD729GzcPXdyxyykMmDQe7PZ8FTEu8Jq6xWF7F5g+ESJiebKX4kI3VqfXVWCjCQHyUZmrlIr35liBovIOvv3H4Nn0+HXlxSIzTPn9X+oEZzMLYQmMyndImJhASZPgem/vTQqxNOlnxwRwlGTwMg9wZRo1KW8q3qDdExq2QSgefvlMcsBOzTk8cOXz1pjRoMuBQ+DYI9tQbFh4GT6SBsljv3QoAETlDZtAQfUYuqckQZNoWSS3gmiTZpDvpJXC02+0fl7c/4EfZIOnkwah3UXpydq+UOwg1xtgCGqxUSJjiW7HaMN2ujtVaJ+eb99yupepShbFnWBkcdzfnN73eHRRrZ6VonH28ufnU693c3N0VJqS8XikbXocvquQ4oADBIFpS6LRYHtwkvQpYYFZe0S5nWcY1gVsMR/P9HhVr/d6Hcvdof+ixk0vkaY4qFatITUsRk26kQNBTaMtZSqFDFmV0myFHqyCgM7b1Ic1WLPCbg1c4wouzSsHSuMCTX5cUL2k4TBYiYhacdDqTqIZYa0vzwkpaoUumHxoyOcpSQslHoBt28uvaMqJtHuIIP1esRt7hyfsl2TlLd/hspph3NUxa6+1zaHgvDAS6okDSyJZeTIMs0miMgKxbTiECa8EBVf3tff9TNY01+NK/vO3flHhStgzrMDz0hYMwiUqJlK+yoT4HKfTMam0RPaZUEQENWYfRDnJuUEa0hxf/BAV2u18Jjv291/uNi4sSuZ6jSrUuddN5ZwwdhElUJJvk9KxHY85To0g9oZFeXqct2JakBnGOqiStArO8OPsyarwYfSwXV2CNt3f7LxqjTyUklAOHSCEK94VAFQHjKriQdSlGWMaA0AlyQGHjdpjEkleHXZdoIQDon2rVaqMdX7EWHPFeVJ92IIrGuR4LsFBBX0n1RzkokEdTCaWKykjn2u2YwU8szuQpxBcOItjGpcZVZh7NBKXi+CnVguBgmcbcjjlaObFnSAuYUNdiB+GFrIn7JpScTgeBgjlF5uFTNv6OS5l21d9K4Bgcrz/Xdvi9+JocVRpPOZpsHRDDJ1QTW/6RWRRIo0pOpwNBoUSrSznff2r868Fx2F9nBoWs8blfPH+bMc/Cvr64oeGRMGUoIMUs5VHuBqQyMtaJ0yktKfb/6rsoNMCqAI7mYHD4of9pNBhURwSuGX3s3+wXXZPRKzUEIEJ1uijL+GJVJBZldS4S3KCLGkTNXM6XMVKTBAYW9aQxwgDoFvgWmWdR5hWk0ub7718+XfTuP305Pq+KR/PD6+M/73uXfx6//pp7TRbRml2+mNcSw2Yro3z+OpNYWC2HaTQNSjzSZZItIdsiZhmc96hF3v9SPX8M7vrsmrv8a3KmrEMOiFj/RbKMR4zWoZ0S2QJ9ET/WInyqU2xVOF4MXl7iBMrXdabqB+9oOuZzAYK5MszVOSB8SJRTxQMyWg6rwVbX/CZAabH40aGcqwRH0lt0C/Jtt1OoOw6/9Hq9ix9roAFC/RVc87pI1OfCwfYOyYlnhLQopwpR0gpIfOAil/x0QfGT0UlPhgqNPQhDINvWcrYtZJb92/7xHptcqmyDXg9ALAqvvNYxmedQVlW6/D0sdRPLfniVRmTbzSMWtOT3bjCeTY09w4rgaL7vvR+d3VcsZ/lYb24/73++LapqM4i2mxiXFrDdImL7skuALLV++CMTFqikx0hjL1MZa8JxftZ+0Ty8q9L6WVwDFNscFHFR5jLbpd5fRxbb0NnQUJsu7aVZgoUJMycs35lDjEuci6xLtEvEC8yL3BsGYWHuYJMm66Ah1gEVhWCOKk1s4OZZdTHz1jLI8bs5y9JBhEC+IBXi8A2AICqQa4FskW51OYdwV6h3S0o4nu2MhAO0jKWNd5prUXfCyFsqKLFd0CyzGI9BtNwa68j0WrNwgdhEstQeJmmWcBrNdfjmx7zOT4yKux4csYtUgKPx9sMaIr3WLBzNJ4kN3Qk5ztVX4plDON2mcGZx0hs0FlYy7oXWcALGOkQ7FQp8MQtXyerNwjFEumKLe3IZPtusurwMCjIoTxXYOM3at5IgWvxQprFg2IxtkW5zvKsEjna7PVpjFq492rsYrT8LFyPiiG2I3YWL4JSCnDWnED+Gg8GyvH9YqIw1qbYEjvPr6+te7+b6+qZ8Fu7l3fn5m17v+vz8Zs1pp4T5ApHEk6i0jkVfc17Jwp7XY7Aoom3Vlba9aEkj8i2bwW9+5RNr/fMKs3DX/OS99/XhWCCy5CJmyBCRjcJynj2mwpItiRjW4jTLtvalkkfayqesv2GFenlWJX0Mzv6J1eyrkv5IGo5UHAhEklmEWmGsZjGC0m3A61Iss1Jmae7TLFw1KcZm4UZrz8KtbFlOILIqRrGU59SiFu4LfiQ42jf9vds1ZuHu90rjKrt1rKS37HBE5PRenviBK4RL1oMU8gacIUd1JB5gXKCekhl8nIWDQPnGZ+EKGon07/7eq8Ozy/Vn4cStyk7qaSGMVuQg76E3Io3KC38hiZYiWjZexrWMbLNop0x3nB3vNxujTySu8hfiNyl5Nt5+HL1ojL6sPQunxt06cJLV1U6tLteiJT3RJL/oUu6Ai61UhiVm4Q7v87o6TVqAXHsWjj31Mt7wL3dXnMTssBJOyW+erwCzJgrV4UiM+Wv/XfbZ7fPNluizMbuOvoAklUlwppp4ReWPGyku5421DUpgp1u1osWF+N/7bzIW4jcP9//xqn8nFu/XhgONkynPeen5NlbJc2bBXJG7+fGRmEWM+QMuwke75RprcMwyZvOa+u1AsPWX6K/6gRFDkt0p1uLHFy2AWVk8+rhwvGi/vGQL8Xm532iLHurgd3akTH1VhoPcwO3qC0gKt/7Rs2zwgT7KApjyTno9Vbqw5gj0ae81LcRvDgb75/2PfK6tOcIl+n9WbrhXgYMG6ofcTUicF+2aTUBDj6AwpNRISV4wvkXCJcYFyvVbgoNwTnKNVDq6x1kG2sLy9fuXT5c0P0cLkmmJ/rcNlujnLlohN7HiIRWct2pCW5jaWmRbGY7mu/63z5eMQeK5NlKrwDivf7/st+tv4FD4s2LzBosTsvTMv7hkLXtmT12rDMfg+NOouX/Mujtsru32PXnE4PUdHPleueGe2ytloOR7AH/krKhZCldFUmAw8uwGGBwsOig+KEA801zEyPpwNGieccDz5+Exxsco40gdOFRlJcsVgULA0LI3vnE4Jl0ngU3F3JmU8iDm1+ikLy3R39/rHff6jUb6SB042CSSuKklUMoXKyw2+9EDXMhvHrOTnmEgQ96OPt+uNSFVAAcz02M1RxIWKlac3KSS5zreT4bjvIFzbWULateDYzGc1sqjiFm9UvQ8xJSVxcZqmKBBuqk57VRnfq4qHEu4JB6dSQaRIFMGpTnY/Gs9kSyFJRuj+ZdtxcrBKsjEW2Hj5MkyKFsHl70OcH3bEThW0eGPJWFbxfUFQApHR2Isu6w/PaE/fzU4shAyOUK04jyZSvMyBlft1CajPhnQ9FY8+0e07njnrlX6JZbb+qyCGG3HDH7+F0l9TkIriNGq1PX7qUT7WHCUf3+rUBkG6wivArUG0Sbsj5frPS/wISz9zMF69x6bmjJdatWzf3sCSz2Rsua9k/lZtht/Vu7Znu3Znu3Z/nWMT8w9ExSzYTQEO1Ke+j62xOyI1lFt+ieafhWzbfZTo/UCpq9JqOxw8Z7r0NYBeN8M2GI+/o7kBw4ugMVLzO7W/UHMjUzAoR9N4d/pkSUd2eHkyNXmEEO2KrlHp1N4cQCjp3d0SRpjeA1lyTk6mME7kye9/wc2FiyOZNkEh21I9nhoz70D+8BRoqHr21E0Vce2I83sWceKhi3JsLqhGtlSEOGhyN6ZP8ddweyxDV91lIQjwu3v8JYkqfaVb5/SiynzoytwGLKJrQX2Cb3zK6VhO0Ke7S7BAS9cQqFrz3yME8mxZ6Y9Vq/UEzjNn54cnIxtM6BLVAHQL2Eid2TCESTg8OzxZDKZT4wWZJLZjOCYSb8eHKyJZNlXEno+h6Nlz+Ffw54yOCx7ptljdsWUxj//teEw0B06cwEHvA9S5MDWGRwnkCAim3HqDM6R3DHmjl8QjsgGG155w2gcDaMYjivbno/hpQvMcjqJbBPGbc9PJ0NJscezydE4OjCGBMfwV4LjlJklyZPoINTnAbxDB/R5NJmZAMf8BIZOf+xwHo1PIcPMxpNZK5zMg7lK7z7239LdJnMpWJ6N2zMcSwYi/alvYauswl/Ve7Zn+5ex4j/pvGQZq6J/rZkv8wBU2HDSKT8TrHOU6m5oR0cPfk9PZ1oURScnpxWbFub8KvXe6eyh7+kJbRrNn/oWtsnGtnjY9BWUKAceFGdTZ26PA20a2aemdDrxZ1E0BS1ujx3JH88QwaE90SUPoiw6daUJCBN8PQbHmU1c+JjJxn+H9KlMExUt1O3RyRxqto4dDccTCKHhPIpm0gTGDi/G+J4tucMDOHE+nZ1eQYV7Mp3NXW04hoiDyiayp9JBZONlO9s+9UT7BwpZDSt6C2o2SKvzaKoBMnOAQ5EkJZq72A/0UbKPGYC+zaIM+yAKlvr4UQfR1JTM+DN3zlri1ln7y7KnLnUxZjZgYiIcOHjW2TiwXYRjHs0MHw4OoyuaXgA4ZpSJ5zbEDE7YjO3H2WTx+GaKYAmpD2zYM5dezLDXkw2HPxkOh2NX0rHnfEpwnFACOrX9ExvTxu7CARmAKY4ObwJOS+HAHdAzSg8u5NcribwDn5kI3rHzcMwiVrGa1ASb2koFOKS44+zAAYDjihqtkGoPdh0Oz44mU2SI0+hUntpDs1MGh6paBoI4VQzwDgXh8IfRVJnDhTsPh+ROUKTbXZpzjLpSeES94iOE42gsRUcwtO4RwnF65GL3A1PHcG62aGpyBiI9wiDDPKLhKXCifbS7cICD8GfEeB2ax6fdERp7oKyJ/yXfwxem2+Hn07M32BkuPVAgvuzZnu3Znu3Znu3Znu3Zcux/X/50O3uUrYEPY781Gz/b/rLVcGzBXrjtsWc4luwZjiX7rd382bbNueP//v3n218ff1j/D015zitClXk5AAAAAElFTkSuQmC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74090" y="2619203"/>
            <a:ext cx="2133410" cy="1574702"/>
          </a:xfrm>
          <a:prstGeom prst="rect">
            <a:avLst/>
          </a:prstGeom>
        </p:spPr>
      </p:pic>
    </p:spTree>
    <p:extLst>
      <p:ext uri="{BB962C8B-B14F-4D97-AF65-F5344CB8AC3E}">
        <p14:creationId xmlns:p14="http://schemas.microsoft.com/office/powerpoint/2010/main" val="39878494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B1DD1785-94D0-4844-BAF0-FA59F6DD8D2A}"/>
              </a:ext>
            </a:extLst>
          </p:cNvPr>
          <p:cNvSpPr>
            <a:spLocks noGrp="1"/>
          </p:cNvSpPr>
          <p:nvPr>
            <p:ph type="title"/>
          </p:nvPr>
        </p:nvSpPr>
        <p:spPr/>
        <p:txBody>
          <a:bodyPr/>
          <a:lstStyle/>
          <a:p>
            <a:r>
              <a:rPr lang="sr-Latn-RS" dirty="0" smtClean="0"/>
              <a:t>Tipovi partnera</a:t>
            </a:r>
            <a:endParaRPr lang="en-GB" dirty="0"/>
          </a:p>
        </p:txBody>
      </p:sp>
      <p:sp>
        <p:nvSpPr>
          <p:cNvPr id="6" name="Slide Number Placeholder 5">
            <a:extLst>
              <a:ext uri="{FF2B5EF4-FFF2-40B4-BE49-F238E27FC236}">
                <a16:creationId xmlns="" xmlns:a16="http://schemas.microsoft.com/office/drawing/2014/main" id="{AB31F32D-CD9D-4E46-A5B7-03D98942B0B7}"/>
              </a:ext>
            </a:extLst>
          </p:cNvPr>
          <p:cNvSpPr>
            <a:spLocks noGrp="1"/>
          </p:cNvSpPr>
          <p:nvPr>
            <p:ph type="sldNum" sz="quarter" idx="12"/>
          </p:nvPr>
        </p:nvSpPr>
        <p:spPr/>
        <p:txBody>
          <a:bodyPr/>
          <a:lstStyle/>
          <a:p>
            <a:fld id="{22DECF6A-13F7-418C-BBFC-95033FFCD5F1}" type="slidenum">
              <a:rPr lang="en-US" noProof="1" smtClean="0"/>
              <a:pPr/>
              <a:t>11</a:t>
            </a:fld>
            <a:endParaRPr lang="en-US" noProof="1"/>
          </a:p>
        </p:txBody>
      </p:sp>
      <p:pic>
        <p:nvPicPr>
          <p:cNvPr id="8" name="Graphic 7" descr="Schoolhouse">
            <a:extLst>
              <a:ext uri="{FF2B5EF4-FFF2-40B4-BE49-F238E27FC236}">
                <a16:creationId xmlns="" xmlns:a16="http://schemas.microsoft.com/office/drawing/2014/main" id="{3005EA55-D334-4645-9860-F095608235E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1842838" y="811533"/>
            <a:ext cx="664531" cy="664531"/>
          </a:xfrm>
          <a:prstGeom prst="rect">
            <a:avLst/>
          </a:prstGeom>
        </p:spPr>
      </p:pic>
      <p:pic>
        <p:nvPicPr>
          <p:cNvPr id="10" name="Graphic 9" descr="Building">
            <a:extLst>
              <a:ext uri="{FF2B5EF4-FFF2-40B4-BE49-F238E27FC236}">
                <a16:creationId xmlns="" xmlns:a16="http://schemas.microsoft.com/office/drawing/2014/main" id="{F11E2166-2CBD-4E7F-9E10-49AB0E41486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1842837" y="1586770"/>
            <a:ext cx="664531" cy="664531"/>
          </a:xfrm>
          <a:prstGeom prst="rect">
            <a:avLst/>
          </a:prstGeom>
        </p:spPr>
      </p:pic>
      <p:sp>
        <p:nvSpPr>
          <p:cNvPr id="13" name="Rectangle 12">
            <a:extLst>
              <a:ext uri="{FF2B5EF4-FFF2-40B4-BE49-F238E27FC236}">
                <a16:creationId xmlns="" xmlns:a16="http://schemas.microsoft.com/office/drawing/2014/main" id="{09E40021-E305-4372-8E2C-0D9B434DB1AC}"/>
              </a:ext>
            </a:extLst>
          </p:cNvPr>
          <p:cNvSpPr/>
          <p:nvPr/>
        </p:nvSpPr>
        <p:spPr>
          <a:xfrm>
            <a:off x="2617723" y="999805"/>
            <a:ext cx="5373009" cy="369332"/>
          </a:xfrm>
          <a:prstGeom prst="rect">
            <a:avLst/>
          </a:prstGeom>
        </p:spPr>
        <p:txBody>
          <a:bodyPr wrap="none">
            <a:spAutoFit/>
          </a:bodyPr>
          <a:lstStyle/>
          <a:p>
            <a:r>
              <a:rPr lang="sr-Latn-RS" b="1" dirty="0" smtClean="0">
                <a:solidFill>
                  <a:schemeClr val="accent1"/>
                </a:solidFill>
              </a:rPr>
              <a:t>Univerziteti</a:t>
            </a:r>
            <a:r>
              <a:rPr lang="en-US" dirty="0" smtClean="0"/>
              <a:t> </a:t>
            </a:r>
            <a:r>
              <a:rPr lang="sr-Latn-RS" dirty="0" smtClean="0"/>
              <a:t>i druge </a:t>
            </a:r>
            <a:r>
              <a:rPr lang="sr-Latn-RS" b="1" dirty="0" smtClean="0">
                <a:solidFill>
                  <a:schemeClr val="accent1"/>
                </a:solidFill>
              </a:rPr>
              <a:t>akademske i istraživačke institucije</a:t>
            </a:r>
            <a:endParaRPr lang="en-US" b="1" dirty="0">
              <a:solidFill>
                <a:schemeClr val="accent1"/>
              </a:solidFill>
            </a:endParaRPr>
          </a:p>
        </p:txBody>
      </p:sp>
      <p:sp>
        <p:nvSpPr>
          <p:cNvPr id="14" name="Rectangle 13">
            <a:extLst>
              <a:ext uri="{FF2B5EF4-FFF2-40B4-BE49-F238E27FC236}">
                <a16:creationId xmlns="" xmlns:a16="http://schemas.microsoft.com/office/drawing/2014/main" id="{6B79976F-D86B-4A7D-A033-6A770F0E69CD}"/>
              </a:ext>
            </a:extLst>
          </p:cNvPr>
          <p:cNvSpPr/>
          <p:nvPr/>
        </p:nvSpPr>
        <p:spPr>
          <a:xfrm>
            <a:off x="2617723" y="1635374"/>
            <a:ext cx="5983584" cy="646331"/>
          </a:xfrm>
          <a:prstGeom prst="rect">
            <a:avLst/>
          </a:prstGeom>
        </p:spPr>
        <p:txBody>
          <a:bodyPr wrap="square">
            <a:spAutoFit/>
          </a:bodyPr>
          <a:lstStyle/>
          <a:p>
            <a:r>
              <a:rPr lang="en-US" b="1" dirty="0">
                <a:solidFill>
                  <a:schemeClr val="accent1"/>
                </a:solidFill>
              </a:rPr>
              <a:t>SME </a:t>
            </a:r>
            <a:r>
              <a:rPr lang="sr-Latn-RS" b="1" dirty="0" smtClean="0">
                <a:solidFill>
                  <a:schemeClr val="accent1"/>
                </a:solidFill>
              </a:rPr>
              <a:t>/</a:t>
            </a:r>
            <a:r>
              <a:rPr lang="en-US" b="1" dirty="0" smtClean="0">
                <a:solidFill>
                  <a:schemeClr val="accent1"/>
                </a:solidFill>
              </a:rPr>
              <a:t> </a:t>
            </a:r>
            <a:r>
              <a:rPr lang="en-US" b="1" dirty="0">
                <a:solidFill>
                  <a:schemeClr val="accent1"/>
                </a:solidFill>
              </a:rPr>
              <a:t>Slightly Bigger Companies </a:t>
            </a:r>
            <a:r>
              <a:rPr lang="en-US" dirty="0"/>
              <a:t>(&lt; 500 </a:t>
            </a:r>
            <a:r>
              <a:rPr lang="sr-Latn-RS" dirty="0" smtClean="0"/>
              <a:t>zaposlenih</a:t>
            </a:r>
            <a:r>
              <a:rPr lang="en-US" dirty="0" smtClean="0"/>
              <a:t> </a:t>
            </a:r>
            <a:r>
              <a:rPr lang="en-US" dirty="0"/>
              <a:t>&amp; </a:t>
            </a:r>
            <a:br>
              <a:rPr lang="en-US" dirty="0"/>
            </a:br>
            <a:r>
              <a:rPr lang="en-US" dirty="0"/>
              <a:t>&lt; </a:t>
            </a:r>
            <a:r>
              <a:rPr lang="en-GB" dirty="0"/>
              <a:t>EUR 100M</a:t>
            </a:r>
            <a:r>
              <a:rPr lang="en-US" dirty="0"/>
              <a:t> </a:t>
            </a:r>
            <a:r>
              <a:rPr lang="sr-Latn-RS" dirty="0" smtClean="0"/>
              <a:t>godišnjeg prometa</a:t>
            </a:r>
            <a:r>
              <a:rPr lang="en-US" dirty="0" smtClean="0"/>
              <a:t>)</a:t>
            </a:r>
            <a:endParaRPr lang="en-US" dirty="0"/>
          </a:p>
        </p:txBody>
      </p:sp>
      <p:pic>
        <p:nvPicPr>
          <p:cNvPr id="18" name="Graphic 17" descr="Blockchain">
            <a:extLst>
              <a:ext uri="{FF2B5EF4-FFF2-40B4-BE49-F238E27FC236}">
                <a16:creationId xmlns="" xmlns:a16="http://schemas.microsoft.com/office/drawing/2014/main" id="{EDB75034-D6B7-4449-B6C5-D7568FAA29C8}"/>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1884102" y="2518111"/>
            <a:ext cx="582000" cy="582000"/>
          </a:xfrm>
          <a:prstGeom prst="rect">
            <a:avLst/>
          </a:prstGeom>
        </p:spPr>
      </p:pic>
      <p:sp>
        <p:nvSpPr>
          <p:cNvPr id="19" name="Rectangle 18">
            <a:extLst>
              <a:ext uri="{FF2B5EF4-FFF2-40B4-BE49-F238E27FC236}">
                <a16:creationId xmlns="" xmlns:a16="http://schemas.microsoft.com/office/drawing/2014/main" id="{DCE33EEE-F744-4491-86FE-F600A5279A82}"/>
              </a:ext>
            </a:extLst>
          </p:cNvPr>
          <p:cNvSpPr/>
          <p:nvPr/>
        </p:nvSpPr>
        <p:spPr>
          <a:xfrm>
            <a:off x="2617723" y="2428766"/>
            <a:ext cx="5912819" cy="1200329"/>
          </a:xfrm>
          <a:prstGeom prst="rect">
            <a:avLst/>
          </a:prstGeom>
        </p:spPr>
        <p:txBody>
          <a:bodyPr wrap="square">
            <a:spAutoFit/>
          </a:bodyPr>
          <a:lstStyle/>
          <a:p>
            <a:r>
              <a:rPr lang="en-GB" b="1" dirty="0" smtClean="0">
                <a:solidFill>
                  <a:schemeClr val="accent1"/>
                </a:solidFill>
              </a:rPr>
              <a:t>S</a:t>
            </a:r>
            <a:r>
              <a:rPr lang="sr-Latn-RS" b="1" dirty="0" smtClean="0">
                <a:solidFill>
                  <a:schemeClr val="accent1"/>
                </a:solidFill>
              </a:rPr>
              <a:t>i</a:t>
            </a:r>
            <a:r>
              <a:rPr lang="en-GB" b="1" dirty="0" smtClean="0">
                <a:solidFill>
                  <a:schemeClr val="accent1"/>
                </a:solidFill>
              </a:rPr>
              <a:t>stem </a:t>
            </a:r>
            <a:r>
              <a:rPr lang="sr-Latn-RS" b="1" dirty="0" smtClean="0">
                <a:solidFill>
                  <a:schemeClr val="accent1"/>
                </a:solidFill>
              </a:rPr>
              <a:t>i</a:t>
            </a:r>
            <a:r>
              <a:rPr lang="en-GB" b="1" dirty="0" err="1" smtClean="0">
                <a:solidFill>
                  <a:schemeClr val="accent1"/>
                </a:solidFill>
              </a:rPr>
              <a:t>ntegrator</a:t>
            </a:r>
            <a:r>
              <a:rPr lang="sr-Latn-RS" b="1" dirty="0" smtClean="0">
                <a:solidFill>
                  <a:schemeClr val="accent1"/>
                </a:solidFill>
              </a:rPr>
              <a:t>i</a:t>
            </a:r>
            <a:r>
              <a:rPr lang="en-GB" b="1" dirty="0" smtClean="0">
                <a:solidFill>
                  <a:schemeClr val="accent1"/>
                </a:solidFill>
              </a:rPr>
              <a:t> </a:t>
            </a:r>
            <a:r>
              <a:rPr lang="sr-Latn-RS" dirty="0" smtClean="0"/>
              <a:t>i</a:t>
            </a:r>
            <a:r>
              <a:rPr lang="en-GB" b="1" dirty="0" smtClean="0">
                <a:solidFill>
                  <a:schemeClr val="accent1"/>
                </a:solidFill>
              </a:rPr>
              <a:t> </a:t>
            </a:r>
            <a:r>
              <a:rPr lang="sr-Latn-RS" b="1" dirty="0">
                <a:solidFill>
                  <a:schemeClr val="accent1"/>
                </a:solidFill>
              </a:rPr>
              <a:t>p</a:t>
            </a:r>
            <a:r>
              <a:rPr lang="sr-Latn-RS" b="1" dirty="0" smtClean="0">
                <a:solidFill>
                  <a:schemeClr val="accent1"/>
                </a:solidFill>
              </a:rPr>
              <a:t>rovajderi tehnologija</a:t>
            </a:r>
            <a:r>
              <a:rPr lang="en-GB" b="1" dirty="0" smtClean="0"/>
              <a:t> </a:t>
            </a:r>
            <a:r>
              <a:rPr lang="en-GB" dirty="0" err="1" smtClean="0"/>
              <a:t>speciali</a:t>
            </a:r>
            <a:r>
              <a:rPr lang="sr-Latn-RS" dirty="0" smtClean="0"/>
              <a:t>zovani za transfer tehnolgija ili integraciju sistema ka krajnjim korisnicima </a:t>
            </a:r>
            <a:r>
              <a:rPr lang="en-GB" dirty="0" smtClean="0"/>
              <a:t>(</a:t>
            </a:r>
            <a:r>
              <a:rPr lang="sr-Latn-RS" dirty="0" smtClean="0"/>
              <a:t>pod uslovom da mogu biti kategorizovani kao neka od prethodnih tipova institucija</a:t>
            </a:r>
            <a:r>
              <a:rPr lang="en-GB" dirty="0" smtClean="0"/>
              <a:t>)</a:t>
            </a:r>
            <a:endParaRPr lang="en-GB" dirty="0"/>
          </a:p>
        </p:txBody>
      </p:sp>
      <p:sp>
        <p:nvSpPr>
          <p:cNvPr id="22" name="Cloud 21">
            <a:extLst>
              <a:ext uri="{FF2B5EF4-FFF2-40B4-BE49-F238E27FC236}">
                <a16:creationId xmlns="" xmlns:a16="http://schemas.microsoft.com/office/drawing/2014/main" id="{A2B23A71-E4EF-4F5F-9392-4832666CD850}"/>
              </a:ext>
            </a:extLst>
          </p:cNvPr>
          <p:cNvSpPr/>
          <p:nvPr/>
        </p:nvSpPr>
        <p:spPr>
          <a:xfrm>
            <a:off x="486936" y="3796252"/>
            <a:ext cx="4206240" cy="109728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RS" sz="1600" dirty="0" smtClean="0"/>
              <a:t>Konzorcijum moraju činiti 2 entiteta (3 za CTTE), pri čemu partner iz industrije mora biti glavni podnosilac</a:t>
            </a:r>
            <a:endParaRPr lang="es-ES" sz="1600" dirty="0"/>
          </a:p>
        </p:txBody>
      </p:sp>
      <p:sp>
        <p:nvSpPr>
          <p:cNvPr id="23" name="Cloud 22">
            <a:extLst>
              <a:ext uri="{FF2B5EF4-FFF2-40B4-BE49-F238E27FC236}">
                <a16:creationId xmlns="" xmlns:a16="http://schemas.microsoft.com/office/drawing/2014/main" id="{98F4584B-A0F3-44C9-93EB-2F618B7D5771}"/>
              </a:ext>
            </a:extLst>
          </p:cNvPr>
          <p:cNvSpPr/>
          <p:nvPr/>
        </p:nvSpPr>
        <p:spPr>
          <a:xfrm>
            <a:off x="4814249" y="3784693"/>
            <a:ext cx="3993251" cy="109728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RS" dirty="0" smtClean="0"/>
              <a:t>Mora biti </a:t>
            </a:r>
            <a:r>
              <a:rPr lang="sr-Latn-RS" b="1" dirty="0" smtClean="0"/>
              <a:t>prekogranični</a:t>
            </a:r>
            <a:r>
              <a:rPr lang="en-IE" b="1" dirty="0" smtClean="0"/>
              <a:t> </a:t>
            </a:r>
            <a:r>
              <a:rPr lang="sr-Latn-RS" dirty="0" smtClean="0"/>
              <a:t>iz</a:t>
            </a:r>
            <a:r>
              <a:rPr lang="en-IE" dirty="0" smtClean="0"/>
              <a:t> </a:t>
            </a:r>
            <a:r>
              <a:rPr lang="en-IE" dirty="0"/>
              <a:t>2 </a:t>
            </a:r>
            <a:r>
              <a:rPr lang="sr-Latn-RS" dirty="0" smtClean="0"/>
              <a:t>različite</a:t>
            </a:r>
            <a:r>
              <a:rPr lang="en-IE" dirty="0" smtClean="0"/>
              <a:t> </a:t>
            </a:r>
            <a:r>
              <a:rPr lang="sr-Latn-RS" b="1" dirty="0" smtClean="0"/>
              <a:t>dozvoljene</a:t>
            </a:r>
            <a:r>
              <a:rPr lang="en-IE" dirty="0" smtClean="0"/>
              <a:t> </a:t>
            </a:r>
            <a:r>
              <a:rPr lang="sr-Latn-RS" dirty="0" smtClean="0"/>
              <a:t>zemlje (EU ili pridružene)</a:t>
            </a:r>
            <a:endParaRPr lang="es-ES" dirty="0"/>
          </a:p>
        </p:txBody>
      </p:sp>
      <p:sp>
        <p:nvSpPr>
          <p:cNvPr id="17" name="CuadroTexto 16">
            <a:extLst>
              <a:ext uri="{FF2B5EF4-FFF2-40B4-BE49-F238E27FC236}">
                <a16:creationId xmlns="" xmlns:a16="http://schemas.microsoft.com/office/drawing/2014/main" id="{D06B7580-B08D-6044-AB25-E4B0EA028C08}"/>
              </a:ext>
            </a:extLst>
          </p:cNvPr>
          <p:cNvSpPr txBox="1"/>
          <p:nvPr/>
        </p:nvSpPr>
        <p:spPr>
          <a:xfrm>
            <a:off x="47154" y="1000034"/>
            <a:ext cx="1795684" cy="430887"/>
          </a:xfrm>
          <a:prstGeom prst="rect">
            <a:avLst/>
          </a:prstGeom>
          <a:noFill/>
        </p:spPr>
        <p:txBody>
          <a:bodyPr wrap="none" rtlCol="0">
            <a:spAutoFit/>
          </a:bodyPr>
          <a:lstStyle/>
          <a:p>
            <a:r>
              <a:rPr lang="sr-Latn-RS" sz="2200" b="1" dirty="0" smtClean="0">
                <a:solidFill>
                  <a:srgbClr val="FF0000"/>
                </a:solidFill>
              </a:rPr>
              <a:t>UNIVERZITETI</a:t>
            </a:r>
            <a:endParaRPr lang="en-GB" sz="2200" b="1" dirty="0">
              <a:solidFill>
                <a:srgbClr val="FF0000"/>
              </a:solidFill>
            </a:endParaRPr>
          </a:p>
        </p:txBody>
      </p:sp>
      <p:sp>
        <p:nvSpPr>
          <p:cNvPr id="20" name="CuadroTexto 19">
            <a:extLst>
              <a:ext uri="{FF2B5EF4-FFF2-40B4-BE49-F238E27FC236}">
                <a16:creationId xmlns="" xmlns:a16="http://schemas.microsoft.com/office/drawing/2014/main" id="{8ADA11C9-27B9-FB48-96C3-69F36501EB1F}"/>
              </a:ext>
            </a:extLst>
          </p:cNvPr>
          <p:cNvSpPr txBox="1"/>
          <p:nvPr/>
        </p:nvSpPr>
        <p:spPr>
          <a:xfrm>
            <a:off x="36379" y="1738135"/>
            <a:ext cx="1583190" cy="430887"/>
          </a:xfrm>
          <a:prstGeom prst="rect">
            <a:avLst/>
          </a:prstGeom>
          <a:noFill/>
        </p:spPr>
        <p:txBody>
          <a:bodyPr wrap="none" rtlCol="0">
            <a:spAutoFit/>
          </a:bodyPr>
          <a:lstStyle/>
          <a:p>
            <a:r>
              <a:rPr lang="sr-Latn-RS" sz="2200" b="1" dirty="0" smtClean="0">
                <a:solidFill>
                  <a:srgbClr val="FF0000"/>
                </a:solidFill>
              </a:rPr>
              <a:t>PREDUZEĆA</a:t>
            </a:r>
            <a:endParaRPr lang="en-GB" sz="2200" b="1" dirty="0">
              <a:solidFill>
                <a:srgbClr val="FF0000"/>
              </a:solidFill>
            </a:endParaRPr>
          </a:p>
        </p:txBody>
      </p:sp>
    </p:spTree>
    <p:extLst>
      <p:ext uri="{BB962C8B-B14F-4D97-AF65-F5344CB8AC3E}">
        <p14:creationId xmlns:p14="http://schemas.microsoft.com/office/powerpoint/2010/main" val="16005682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25CE3AD2-BEB2-4CB6-A4F4-1D2A5BEF051B}"/>
              </a:ext>
            </a:extLst>
          </p:cNvPr>
          <p:cNvSpPr>
            <a:spLocks noGrp="1"/>
          </p:cNvSpPr>
          <p:nvPr>
            <p:ph idx="1"/>
          </p:nvPr>
        </p:nvSpPr>
        <p:spPr>
          <a:xfrm>
            <a:off x="336499" y="1016812"/>
            <a:ext cx="8471001" cy="3885927"/>
          </a:xfrm>
        </p:spPr>
        <p:txBody>
          <a:bodyPr>
            <a:noAutofit/>
          </a:bodyPr>
          <a:lstStyle/>
          <a:p>
            <a:pPr>
              <a:spcAft>
                <a:spcPts val="900"/>
              </a:spcAft>
            </a:pPr>
            <a:r>
              <a:rPr lang="sr-Latn-RS" sz="2100" dirty="0" smtClean="0">
                <a:solidFill>
                  <a:srgbClr val="0070C0"/>
                </a:solidFill>
              </a:rPr>
              <a:t>Finansiranje bez sopstvenog kapitala </a:t>
            </a:r>
            <a:r>
              <a:rPr lang="sr-Latn-RS" sz="2100" b="0" dirty="0" smtClean="0"/>
              <a:t>kao podrška</a:t>
            </a:r>
            <a:r>
              <a:rPr lang="en-GB" sz="2100" b="0" dirty="0" smtClean="0"/>
              <a:t> </a:t>
            </a:r>
            <a:r>
              <a:rPr lang="sr-Latn-RS" sz="2100" b="0" dirty="0" smtClean="0"/>
              <a:t>za </a:t>
            </a:r>
            <a:r>
              <a:rPr lang="en-GB" sz="2100" dirty="0" smtClean="0"/>
              <a:t>67 </a:t>
            </a:r>
            <a:r>
              <a:rPr lang="sr-Latn-RS" sz="2100" dirty="0" smtClean="0"/>
              <a:t>prekograničnih eksperimenata (P</a:t>
            </a:r>
            <a:r>
              <a:rPr lang="en-GB" sz="2100" dirty="0" err="1" smtClean="0"/>
              <a:t>athfinder</a:t>
            </a:r>
            <a:r>
              <a:rPr lang="en-GB" sz="2100" dirty="0" smtClean="0"/>
              <a:t> </a:t>
            </a:r>
            <a:r>
              <a:rPr lang="sr-Latn-RS" sz="2100" dirty="0" smtClean="0"/>
              <a:t>A</a:t>
            </a:r>
            <a:r>
              <a:rPr lang="en-GB" sz="2100" dirty="0" err="1" smtClean="0"/>
              <a:t>pplication</a:t>
            </a:r>
            <a:r>
              <a:rPr lang="en-GB" sz="2100" dirty="0" smtClean="0"/>
              <a:t> </a:t>
            </a:r>
            <a:r>
              <a:rPr lang="sr-Latn-RS" sz="2100" dirty="0" smtClean="0"/>
              <a:t>E</a:t>
            </a:r>
            <a:r>
              <a:rPr lang="en-GB" sz="2100" dirty="0" err="1" smtClean="0"/>
              <a:t>xperiments</a:t>
            </a:r>
            <a:r>
              <a:rPr lang="en-GB" sz="2100" dirty="0" smtClean="0"/>
              <a:t> </a:t>
            </a:r>
            <a:r>
              <a:rPr lang="sr-Latn-RS" sz="2100" dirty="0" smtClean="0"/>
              <a:t>= </a:t>
            </a:r>
            <a:r>
              <a:rPr lang="en-GB" sz="2100" dirty="0" smtClean="0"/>
              <a:t>PAE)</a:t>
            </a:r>
            <a:endParaRPr lang="en-GB" sz="2100" b="0" dirty="0"/>
          </a:p>
          <a:p>
            <a:pPr>
              <a:spcAft>
                <a:spcPts val="900"/>
              </a:spcAft>
            </a:pPr>
            <a:r>
              <a:rPr lang="sr-Latn-RS" sz="2100" dirty="0" smtClean="0">
                <a:solidFill>
                  <a:srgbClr val="0070C0"/>
                </a:solidFill>
              </a:rPr>
              <a:t>Unapređenje poslovanja</a:t>
            </a:r>
            <a:r>
              <a:rPr lang="sr-Latn-RS" sz="2100" b="0" dirty="0"/>
              <a:t> </a:t>
            </a:r>
            <a:r>
              <a:rPr lang="sr-Latn-RS" sz="2100" b="0" dirty="0" smtClean="0"/>
              <a:t>kroz uspostavljanje saradnje, digitalizaciju proizvoda/usluga i proširenje tržišta</a:t>
            </a:r>
            <a:endParaRPr lang="en-GB" sz="2100" dirty="0"/>
          </a:p>
          <a:p>
            <a:pPr>
              <a:spcAft>
                <a:spcPts val="900"/>
              </a:spcAft>
            </a:pPr>
            <a:r>
              <a:rPr lang="sr-Latn-RS" sz="2100" dirty="0" smtClean="0">
                <a:solidFill>
                  <a:srgbClr val="0070C0"/>
                </a:solidFill>
              </a:rPr>
              <a:t>Podrška i treninzi</a:t>
            </a:r>
            <a:r>
              <a:rPr lang="en-GB" sz="2100" dirty="0" smtClean="0"/>
              <a:t> </a:t>
            </a:r>
            <a:r>
              <a:rPr lang="sr-Latn-RS" sz="2100" b="0" dirty="0" smtClean="0"/>
              <a:t>od strane</a:t>
            </a:r>
            <a:r>
              <a:rPr lang="en-GB" sz="2100" b="0" dirty="0" smtClean="0"/>
              <a:t> </a:t>
            </a:r>
            <a:r>
              <a:rPr lang="sr-Latn-RS" sz="2100" dirty="0" smtClean="0"/>
              <a:t>eksperata</a:t>
            </a:r>
            <a:r>
              <a:rPr lang="en-GB" sz="2100" b="0" dirty="0" smtClean="0"/>
              <a:t> </a:t>
            </a:r>
            <a:r>
              <a:rPr lang="sr-Latn-RS" sz="2100" b="0" dirty="0" smtClean="0"/>
              <a:t>u</a:t>
            </a:r>
            <a:r>
              <a:rPr lang="en-GB" sz="2100" b="0" dirty="0" smtClean="0"/>
              <a:t> </a:t>
            </a:r>
            <a:r>
              <a:rPr lang="sr-Latn-RS" sz="2100" b="0" dirty="0" smtClean="0"/>
              <a:t>tehnologiji, razvoju poslovanja, pristupu javnom i privatnom finansiranju i etičkim pitanjima</a:t>
            </a:r>
            <a:r>
              <a:rPr lang="en-GB" sz="2100" b="0" dirty="0" smtClean="0"/>
              <a:t>.</a:t>
            </a:r>
            <a:endParaRPr lang="en-GB" sz="2100" dirty="0"/>
          </a:p>
          <a:p>
            <a:r>
              <a:rPr lang="en-GB" sz="2100" dirty="0">
                <a:solidFill>
                  <a:srgbClr val="0070C0"/>
                </a:solidFill>
              </a:rPr>
              <a:t>Marketplace-as-a-Service</a:t>
            </a:r>
            <a:r>
              <a:rPr lang="en-GB" sz="2100" b="0" dirty="0"/>
              <a:t>,</a:t>
            </a:r>
            <a:r>
              <a:rPr lang="en-GB" sz="2100" dirty="0">
                <a:solidFill>
                  <a:srgbClr val="0070C0"/>
                </a:solidFill>
              </a:rPr>
              <a:t> </a:t>
            </a:r>
            <a:r>
              <a:rPr lang="sr-Latn-RS" sz="2100" b="0" dirty="0" smtClean="0"/>
              <a:t>“pametan“ repozitorijum na kome se nalaze</a:t>
            </a:r>
            <a:r>
              <a:rPr lang="en-GB" sz="2100" dirty="0" smtClean="0"/>
              <a:t>: </a:t>
            </a:r>
            <a:endParaRPr lang="en-GB" sz="2100" dirty="0"/>
          </a:p>
          <a:p>
            <a:pPr marL="742950" lvl="1" indent="-400050">
              <a:spcAft>
                <a:spcPts val="600"/>
              </a:spcAft>
              <a:buAutoNum type="romanLcParenBoth"/>
            </a:pPr>
            <a:r>
              <a:rPr lang="sr-Latn-RS" sz="2100" dirty="0" smtClean="0"/>
              <a:t>alati</a:t>
            </a:r>
            <a:r>
              <a:rPr lang="en-GB" sz="2100" dirty="0" smtClean="0"/>
              <a:t>/</a:t>
            </a:r>
            <a:r>
              <a:rPr lang="sr-Latn-RS" sz="2100" dirty="0" smtClean="0"/>
              <a:t>servisi</a:t>
            </a:r>
            <a:r>
              <a:rPr lang="en-GB" sz="2100" dirty="0" smtClean="0"/>
              <a:t> </a:t>
            </a:r>
            <a:r>
              <a:rPr lang="sr-Latn-RS" sz="2100" b="0" dirty="0" smtClean="0"/>
              <a:t>koje možete koristit da ubrzate faze dizajna, razvoja, prototajpinga i proizvodnje</a:t>
            </a:r>
            <a:r>
              <a:rPr lang="en-GB" sz="2100" b="0" dirty="0" smtClean="0"/>
              <a:t>.</a:t>
            </a:r>
            <a:endParaRPr lang="en-GB" sz="2100" b="0" dirty="0"/>
          </a:p>
          <a:p>
            <a:pPr marL="715963" lvl="1" indent="-358775">
              <a:buNone/>
            </a:pPr>
            <a:r>
              <a:rPr lang="en-GB" sz="2100" b="0" dirty="0"/>
              <a:t>(ii) </a:t>
            </a:r>
            <a:r>
              <a:rPr lang="sr-Latn-RS" sz="2100" b="0" dirty="0" smtClean="0"/>
              <a:t>Posredovanje i treninzi </a:t>
            </a:r>
            <a:r>
              <a:rPr lang="sr-Latn-RS" sz="2100" dirty="0" smtClean="0"/>
              <a:t>kako</a:t>
            </a:r>
            <a:r>
              <a:rPr lang="en-GB" sz="2100" dirty="0" smtClean="0"/>
              <a:t> </a:t>
            </a:r>
            <a:r>
              <a:rPr lang="sr-Latn-RS" sz="2100" dirty="0" smtClean="0"/>
              <a:t>pristupiti fondovima</a:t>
            </a:r>
            <a:r>
              <a:rPr lang="sr-Latn-RS" sz="2100" b="0" dirty="0" smtClean="0"/>
              <a:t> za razvoj.</a:t>
            </a:r>
            <a:r>
              <a:rPr lang="en-GB" sz="2100" dirty="0"/>
              <a:t/>
            </a:r>
            <a:br>
              <a:rPr lang="en-GB" sz="2100" dirty="0"/>
            </a:br>
            <a:endParaRPr lang="en-GB" sz="2100" dirty="0"/>
          </a:p>
        </p:txBody>
      </p:sp>
      <p:sp>
        <p:nvSpPr>
          <p:cNvPr id="3" name="Title 2">
            <a:extLst>
              <a:ext uri="{FF2B5EF4-FFF2-40B4-BE49-F238E27FC236}">
                <a16:creationId xmlns="" xmlns:a16="http://schemas.microsoft.com/office/drawing/2014/main" id="{0609B1F2-D052-45A6-AA29-45CB216A1D83}"/>
              </a:ext>
            </a:extLst>
          </p:cNvPr>
          <p:cNvSpPr>
            <a:spLocks noGrp="1"/>
          </p:cNvSpPr>
          <p:nvPr>
            <p:ph type="title"/>
          </p:nvPr>
        </p:nvSpPr>
        <p:spPr/>
        <p:txBody>
          <a:bodyPr/>
          <a:lstStyle/>
          <a:p>
            <a:r>
              <a:rPr lang="sr-Latn-RS" dirty="0" smtClean="0"/>
              <a:t>6. </a:t>
            </a:r>
            <a:r>
              <a:rPr lang="en-IE" dirty="0" err="1" smtClean="0"/>
              <a:t>Kakva</a:t>
            </a:r>
            <a:r>
              <a:rPr lang="en-IE" dirty="0" smtClean="0"/>
              <a:t> </a:t>
            </a:r>
            <a:r>
              <a:rPr lang="en-IE" dirty="0"/>
              <a:t>je </a:t>
            </a:r>
            <a:r>
              <a:rPr lang="en-IE" dirty="0" err="1"/>
              <a:t>korist</a:t>
            </a:r>
            <a:r>
              <a:rPr lang="en-IE" dirty="0"/>
              <a:t> od </a:t>
            </a:r>
            <a:r>
              <a:rPr lang="en-IE" dirty="0" err="1"/>
              <a:t>ovih</a:t>
            </a:r>
            <a:r>
              <a:rPr lang="en-IE" dirty="0"/>
              <a:t> </a:t>
            </a:r>
            <a:r>
              <a:rPr lang="en-IE" dirty="0" err="1"/>
              <a:t>poziva</a:t>
            </a:r>
            <a:r>
              <a:rPr lang="en-IE" dirty="0"/>
              <a:t> </a:t>
            </a:r>
            <a:r>
              <a:rPr lang="en-IE" dirty="0" err="1"/>
              <a:t>za</a:t>
            </a:r>
            <a:r>
              <a:rPr lang="en-IE" dirty="0"/>
              <a:t> Vas?</a:t>
            </a:r>
          </a:p>
        </p:txBody>
      </p:sp>
      <p:sp>
        <p:nvSpPr>
          <p:cNvPr id="6" name="Slide Number Placeholder 5">
            <a:extLst>
              <a:ext uri="{FF2B5EF4-FFF2-40B4-BE49-F238E27FC236}">
                <a16:creationId xmlns="" xmlns:a16="http://schemas.microsoft.com/office/drawing/2014/main" id="{D63D52CD-1708-46DC-A148-726546760E4B}"/>
              </a:ext>
            </a:extLst>
          </p:cNvPr>
          <p:cNvSpPr>
            <a:spLocks noGrp="1"/>
          </p:cNvSpPr>
          <p:nvPr>
            <p:ph type="sldNum" sz="quarter" idx="12"/>
          </p:nvPr>
        </p:nvSpPr>
        <p:spPr/>
        <p:txBody>
          <a:bodyPr/>
          <a:lstStyle/>
          <a:p>
            <a:fld id="{22DECF6A-13F7-418C-BBFC-95033FFCD5F1}" type="slidenum">
              <a:rPr lang="en-US" noProof="1" smtClean="0"/>
              <a:pPr/>
              <a:t>12</a:t>
            </a:fld>
            <a:endParaRPr lang="en-US" noProof="1"/>
          </a:p>
        </p:txBody>
      </p:sp>
    </p:spTree>
    <p:extLst>
      <p:ext uri="{BB962C8B-B14F-4D97-AF65-F5344CB8AC3E}">
        <p14:creationId xmlns:p14="http://schemas.microsoft.com/office/powerpoint/2010/main" val="31220158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EC9A5133-E153-4FD4-80FF-1A40B80215ED}"/>
              </a:ext>
            </a:extLst>
          </p:cNvPr>
          <p:cNvSpPr>
            <a:spLocks noGrp="1"/>
          </p:cNvSpPr>
          <p:nvPr>
            <p:ph type="title"/>
          </p:nvPr>
        </p:nvSpPr>
        <p:spPr/>
        <p:txBody>
          <a:bodyPr/>
          <a:lstStyle/>
          <a:p>
            <a:r>
              <a:rPr lang="sr-Latn-RS" dirty="0" smtClean="0"/>
              <a:t>7. Procedura evaluacije</a:t>
            </a:r>
            <a:endParaRPr lang="en-IE" dirty="0"/>
          </a:p>
        </p:txBody>
      </p:sp>
      <p:sp>
        <p:nvSpPr>
          <p:cNvPr id="6" name="Slide Number Placeholder 5">
            <a:extLst>
              <a:ext uri="{FF2B5EF4-FFF2-40B4-BE49-F238E27FC236}">
                <a16:creationId xmlns="" xmlns:a16="http://schemas.microsoft.com/office/drawing/2014/main" id="{02768DFB-12E4-4458-9B45-C0CC65DB26D7}"/>
              </a:ext>
            </a:extLst>
          </p:cNvPr>
          <p:cNvSpPr>
            <a:spLocks noGrp="1"/>
          </p:cNvSpPr>
          <p:nvPr>
            <p:ph type="sldNum" sz="quarter" idx="12"/>
          </p:nvPr>
        </p:nvSpPr>
        <p:spPr/>
        <p:txBody>
          <a:bodyPr/>
          <a:lstStyle/>
          <a:p>
            <a:fld id="{22DECF6A-13F7-418C-BBFC-95033FFCD5F1}" type="slidenum">
              <a:rPr lang="en-US" noProof="1" smtClean="0"/>
              <a:pPr/>
              <a:t>13</a:t>
            </a:fld>
            <a:endParaRPr lang="en-US" noProof="1"/>
          </a:p>
        </p:txBody>
      </p:sp>
      <p:sp>
        <p:nvSpPr>
          <p:cNvPr id="7" name="Content Placeholder 1">
            <a:extLst>
              <a:ext uri="{FF2B5EF4-FFF2-40B4-BE49-F238E27FC236}">
                <a16:creationId xmlns="" xmlns:a16="http://schemas.microsoft.com/office/drawing/2014/main" id="{25CE3AD2-BEB2-4CB6-A4F4-1D2A5BEF051B}"/>
              </a:ext>
            </a:extLst>
          </p:cNvPr>
          <p:cNvSpPr>
            <a:spLocks noGrp="1"/>
          </p:cNvSpPr>
          <p:nvPr>
            <p:ph idx="1"/>
          </p:nvPr>
        </p:nvSpPr>
        <p:spPr>
          <a:xfrm>
            <a:off x="336499" y="1016812"/>
            <a:ext cx="8471001" cy="3885927"/>
          </a:xfrm>
        </p:spPr>
        <p:txBody>
          <a:bodyPr>
            <a:noAutofit/>
          </a:bodyPr>
          <a:lstStyle/>
          <a:p>
            <a:pPr marL="457200" indent="-457200">
              <a:spcAft>
                <a:spcPts val="900"/>
              </a:spcAft>
              <a:buFont typeface="+mj-lt"/>
              <a:buAutoNum type="arabicPeriod"/>
            </a:pPr>
            <a:r>
              <a:rPr lang="sr-Latn-RS" sz="2100" dirty="0" smtClean="0"/>
              <a:t>Provera kompletnosti i potencijlnih konflikta interesa</a:t>
            </a:r>
          </a:p>
          <a:p>
            <a:pPr lvl="1">
              <a:spcAft>
                <a:spcPts val="900"/>
              </a:spcAft>
            </a:pPr>
            <a:r>
              <a:rPr lang="sr-Latn-RS" sz="1700" b="0" dirty="0" smtClean="0"/>
              <a:t>Ispravne prijave</a:t>
            </a:r>
          </a:p>
          <a:p>
            <a:pPr marL="457200" indent="-457200">
              <a:spcAft>
                <a:spcPts val="900"/>
              </a:spcAft>
              <a:buFont typeface="+mj-lt"/>
              <a:buAutoNum type="arabicPeriod"/>
            </a:pPr>
            <a:r>
              <a:rPr lang="sr-Latn-RS" sz="2100" dirty="0" smtClean="0"/>
              <a:t>Ekpertski panel </a:t>
            </a:r>
          </a:p>
          <a:p>
            <a:pPr lvl="1">
              <a:spcAft>
                <a:spcPts val="900"/>
              </a:spcAft>
            </a:pPr>
            <a:r>
              <a:rPr lang="sr-Latn-RS" sz="1700" b="0" dirty="0" smtClean="0"/>
              <a:t>ljudi van SMART4ALL projekta: 2 nezavisna eksperta po predlogu projekta </a:t>
            </a:r>
          </a:p>
          <a:p>
            <a:pPr lvl="1">
              <a:spcAft>
                <a:spcPts val="900"/>
              </a:spcAft>
            </a:pPr>
            <a:r>
              <a:rPr lang="sr-Latn-RS" sz="1700" b="0" dirty="0" smtClean="0"/>
              <a:t>Širi izbor (finalisti)</a:t>
            </a:r>
          </a:p>
          <a:p>
            <a:pPr marL="457200" indent="-457200">
              <a:spcAft>
                <a:spcPts val="900"/>
              </a:spcAft>
              <a:buFont typeface="+mj-lt"/>
              <a:buAutoNum type="arabicPeriod"/>
            </a:pPr>
            <a:r>
              <a:rPr lang="sr-Latn-RS" sz="2100" dirty="0" smtClean="0"/>
              <a:t>Komisija za izbor</a:t>
            </a:r>
          </a:p>
          <a:p>
            <a:pPr lvl="1">
              <a:spcAft>
                <a:spcPts val="900"/>
              </a:spcAft>
            </a:pPr>
            <a:r>
              <a:rPr lang="sr-Latn-RS" sz="1700" b="0" dirty="0" smtClean="0"/>
              <a:t>Članovi izvršnog odbora + 2 nezavisna eksperta</a:t>
            </a:r>
          </a:p>
          <a:p>
            <a:pPr lvl="1">
              <a:spcAft>
                <a:spcPts val="900"/>
              </a:spcAft>
            </a:pPr>
            <a:r>
              <a:rPr lang="sr-Latn-RS" sz="1700" b="0" dirty="0" smtClean="0"/>
              <a:t>Koncenzus o dobitnim prijavama</a:t>
            </a:r>
            <a:r>
              <a:rPr lang="en-GB" sz="1700" b="0" dirty="0"/>
              <a:t/>
            </a:r>
            <a:br>
              <a:rPr lang="en-GB" sz="1700" b="0" dirty="0"/>
            </a:br>
            <a:endParaRPr lang="en-GB" sz="1700" b="0" dirty="0"/>
          </a:p>
        </p:txBody>
      </p:sp>
    </p:spTree>
    <p:extLst>
      <p:ext uri="{BB962C8B-B14F-4D97-AF65-F5344CB8AC3E}">
        <p14:creationId xmlns:p14="http://schemas.microsoft.com/office/powerpoint/2010/main" val="16252132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 xmlns:a16="http://schemas.microsoft.com/office/drawing/2014/main" id="{C95D7977-B2BD-4BCC-A07F-B3D399616A19}"/>
              </a:ext>
            </a:extLst>
          </p:cNvPr>
          <p:cNvGraphicFramePr>
            <a:graphicFrameLocks noGrp="1"/>
          </p:cNvGraphicFramePr>
          <p:nvPr>
            <p:ph idx="1"/>
            <p:extLst>
              <p:ext uri="{D42A27DB-BD31-4B8C-83A1-F6EECF244321}">
                <p14:modId xmlns:p14="http://schemas.microsoft.com/office/powerpoint/2010/main" val="3026144309"/>
              </p:ext>
            </p:extLst>
          </p:nvPr>
        </p:nvGraphicFramePr>
        <p:xfrm>
          <a:off x="336500" y="800526"/>
          <a:ext cx="8026265" cy="2734297"/>
        </p:xfrm>
        <a:graphic>
          <a:graphicData uri="http://schemas.openxmlformats.org/drawingml/2006/table">
            <a:tbl>
              <a:tblPr firstRow="1" bandRow="1">
                <a:tableStyleId>{5C22544A-7EE6-4342-B048-85BDC9FD1C3A}</a:tableStyleId>
              </a:tblPr>
              <a:tblGrid>
                <a:gridCol w="2346577">
                  <a:extLst>
                    <a:ext uri="{9D8B030D-6E8A-4147-A177-3AD203B41FA5}">
                      <a16:colId xmlns="" xmlns:a16="http://schemas.microsoft.com/office/drawing/2014/main" val="247027689"/>
                    </a:ext>
                  </a:extLst>
                </a:gridCol>
                <a:gridCol w="5679688">
                  <a:extLst>
                    <a:ext uri="{9D8B030D-6E8A-4147-A177-3AD203B41FA5}">
                      <a16:colId xmlns="" xmlns:a16="http://schemas.microsoft.com/office/drawing/2014/main" val="2222238845"/>
                    </a:ext>
                  </a:extLst>
                </a:gridCol>
              </a:tblGrid>
              <a:tr h="272946">
                <a:tc>
                  <a:txBody>
                    <a:bodyPr/>
                    <a:lstStyle/>
                    <a:p>
                      <a:r>
                        <a:rPr lang="sr-Latn-RS" dirty="0" smtClean="0"/>
                        <a:t>Deo prijave</a:t>
                      </a:r>
                      <a:endParaRPr lang="es-ES" dirty="0"/>
                    </a:p>
                  </a:txBody>
                  <a:tcPr/>
                </a:tc>
                <a:tc>
                  <a:txBody>
                    <a:bodyPr/>
                    <a:lstStyle/>
                    <a:p>
                      <a:pPr algn="ctr"/>
                      <a:r>
                        <a:rPr lang="sr-Latn-RS" dirty="0" smtClean="0"/>
                        <a:t>CTTE poziv</a:t>
                      </a:r>
                      <a:endParaRPr lang="es-ES" dirty="0"/>
                    </a:p>
                  </a:txBody>
                  <a:tcPr/>
                </a:tc>
                <a:extLst>
                  <a:ext uri="{0D108BD9-81ED-4DB2-BD59-A6C34878D82A}">
                    <a16:rowId xmlns="" xmlns:a16="http://schemas.microsoft.com/office/drawing/2014/main" val="3996780417"/>
                  </a:ext>
                </a:extLst>
              </a:tr>
              <a:tr h="814057">
                <a:tc>
                  <a:txBody>
                    <a:bodyPr/>
                    <a:lstStyle/>
                    <a:p>
                      <a:r>
                        <a:rPr lang="en-IE" b="1" dirty="0" smtClean="0"/>
                        <a:t>Excellence</a:t>
                      </a:r>
                      <a:r>
                        <a:rPr lang="sr-Latn-RS" b="1" dirty="0" smtClean="0"/>
                        <a:t/>
                      </a:r>
                      <a:br>
                        <a:rPr lang="sr-Latn-RS" b="1" dirty="0" smtClean="0"/>
                      </a:br>
                      <a:r>
                        <a:rPr lang="sr-Latn-RS" b="1" dirty="0" smtClean="0"/>
                        <a:t>(izvrsnost)</a:t>
                      </a:r>
                      <a:endParaRPr lang="es-ES" b="1" dirty="0"/>
                    </a:p>
                  </a:txBody>
                  <a:tcPr/>
                </a:tc>
                <a:tc>
                  <a:txBody>
                    <a:bodyPr/>
                    <a:lstStyle/>
                    <a:p>
                      <a:pPr marL="285750" indent="-285750">
                        <a:buFont typeface="Arial" panose="020B0604020202020204" pitchFamily="34" charset="0"/>
                        <a:buChar char="•"/>
                      </a:pPr>
                      <a:r>
                        <a:rPr lang="sr-Latn-RS" b="0" dirty="0" smtClean="0"/>
                        <a:t>Ambicija</a:t>
                      </a:r>
                      <a:r>
                        <a:rPr lang="en-IE" b="0" dirty="0" smtClean="0"/>
                        <a:t>: </a:t>
                      </a:r>
                      <a:r>
                        <a:rPr lang="sr-Latn-RS" sz="1350" b="0" kern="1200" dirty="0" smtClean="0">
                          <a:solidFill>
                            <a:schemeClr val="dk1"/>
                          </a:solidFill>
                          <a:effectLst/>
                          <a:latin typeface="+mn-lt"/>
                          <a:ea typeface="+mn-ea"/>
                          <a:cs typeface="+mn-cs"/>
                        </a:rPr>
                        <a:t>npr. mora imati ciljeve (objectives) koji su iznad</a:t>
                      </a:r>
                      <a:r>
                        <a:rPr lang="sr-Latn-RS" sz="1350" b="0" kern="1200" baseline="0" dirty="0" smtClean="0">
                          <a:solidFill>
                            <a:schemeClr val="dk1"/>
                          </a:solidFill>
                          <a:effectLst/>
                          <a:latin typeface="+mn-lt"/>
                          <a:ea typeface="+mn-ea"/>
                          <a:cs typeface="+mn-cs"/>
                        </a:rPr>
                        <a:t> stanja tehnike</a:t>
                      </a:r>
                    </a:p>
                    <a:p>
                      <a:pPr marL="285750" indent="-285750">
                        <a:buFont typeface="Arial" panose="020B0604020202020204" pitchFamily="34" charset="0"/>
                        <a:buChar char="•"/>
                      </a:pPr>
                      <a:r>
                        <a:rPr lang="sr-Latn-RS" b="0" dirty="0" smtClean="0"/>
                        <a:t>Inovativnost</a:t>
                      </a:r>
                      <a:r>
                        <a:rPr lang="en-IE" b="0" dirty="0" smtClean="0"/>
                        <a:t>: </a:t>
                      </a:r>
                      <a:r>
                        <a:rPr lang="sr-Latn-RS" b="0" dirty="0" smtClean="0"/>
                        <a:t>obogaćenje resursa novim osobinama</a:t>
                      </a:r>
                      <a:endParaRPr lang="en-IE" b="0" dirty="0"/>
                    </a:p>
                    <a:p>
                      <a:pPr marL="285750" indent="-285750">
                        <a:buFont typeface="Arial" panose="020B0604020202020204" pitchFamily="34" charset="0"/>
                        <a:buChar char="•"/>
                      </a:pPr>
                      <a:r>
                        <a:rPr lang="sr-Latn-RS" b="0" dirty="0" smtClean="0"/>
                        <a:t>Izvodljivost (realističnost)</a:t>
                      </a:r>
                      <a:endParaRPr lang="es-ES" b="0" dirty="0"/>
                    </a:p>
                  </a:txBody>
                  <a:tcPr/>
                </a:tc>
                <a:extLst>
                  <a:ext uri="{0D108BD9-81ED-4DB2-BD59-A6C34878D82A}">
                    <a16:rowId xmlns="" xmlns:a16="http://schemas.microsoft.com/office/drawing/2014/main" val="1172556363"/>
                  </a:ext>
                </a:extLst>
              </a:tr>
              <a:tr h="814057">
                <a:tc>
                  <a:txBody>
                    <a:bodyPr/>
                    <a:lstStyle/>
                    <a:p>
                      <a:r>
                        <a:rPr lang="en-IE" b="1" dirty="0" smtClean="0"/>
                        <a:t>Impact</a:t>
                      </a:r>
                      <a:r>
                        <a:rPr lang="sr-Latn-RS" b="1" dirty="0" smtClean="0"/>
                        <a:t/>
                      </a:r>
                      <a:br>
                        <a:rPr lang="sr-Latn-RS" b="1" dirty="0" smtClean="0"/>
                      </a:br>
                      <a:r>
                        <a:rPr lang="sr-Latn-RS" b="1" dirty="0" smtClean="0"/>
                        <a:t>(značaj)</a:t>
                      </a:r>
                      <a:endParaRPr lang="es-ES" b="1" dirty="0"/>
                    </a:p>
                  </a:txBody>
                  <a:tcPr/>
                </a:tc>
                <a:tc>
                  <a:txBody>
                    <a:bodyPr/>
                    <a:lstStyle/>
                    <a:p>
                      <a:pPr marL="285750" indent="-285750">
                        <a:buFont typeface="Arial" panose="020B0604020202020204" pitchFamily="34" charset="0"/>
                        <a:buChar char="•"/>
                      </a:pPr>
                      <a:r>
                        <a:rPr lang="sr-Latn-RS" sz="1350" b="0" kern="1200" dirty="0" smtClean="0">
                          <a:solidFill>
                            <a:schemeClr val="dk1"/>
                          </a:solidFill>
                          <a:effectLst/>
                          <a:latin typeface="+mn-lt"/>
                          <a:ea typeface="+mn-ea"/>
                          <a:cs typeface="+mn-cs"/>
                        </a:rPr>
                        <a:t>Značaj saradnje</a:t>
                      </a:r>
                      <a:endParaRPr lang="en-GB" sz="1350" b="0" kern="1200" dirty="0">
                        <a:solidFill>
                          <a:schemeClr val="dk1"/>
                        </a:solidFill>
                        <a:effectLst/>
                        <a:latin typeface="+mn-lt"/>
                        <a:ea typeface="+mn-ea"/>
                        <a:cs typeface="+mn-cs"/>
                      </a:endParaRPr>
                    </a:p>
                    <a:p>
                      <a:pPr marL="285750" indent="-285750">
                        <a:buFont typeface="Arial" panose="020B0604020202020204" pitchFamily="34" charset="0"/>
                        <a:buChar char="•"/>
                      </a:pPr>
                      <a:r>
                        <a:rPr lang="sr-Latn-RS" sz="1350" b="0" kern="1200" dirty="0" smtClean="0">
                          <a:solidFill>
                            <a:schemeClr val="dk1"/>
                          </a:solidFill>
                          <a:effectLst/>
                          <a:latin typeface="+mn-lt"/>
                          <a:ea typeface="+mn-ea"/>
                          <a:cs typeface="+mn-cs"/>
                        </a:rPr>
                        <a:t>Tržišne prilike</a:t>
                      </a:r>
                      <a:endParaRPr lang="en-GB" sz="1350" b="0" kern="1200" dirty="0">
                        <a:solidFill>
                          <a:schemeClr val="dk1"/>
                        </a:solidFill>
                        <a:effectLst/>
                        <a:latin typeface="+mn-lt"/>
                        <a:ea typeface="+mn-ea"/>
                        <a:cs typeface="+mn-cs"/>
                      </a:endParaRPr>
                    </a:p>
                    <a:p>
                      <a:pPr marL="285750" indent="-285750">
                        <a:buFont typeface="Arial" panose="020B0604020202020204" pitchFamily="34" charset="0"/>
                        <a:buChar char="•"/>
                      </a:pPr>
                      <a:r>
                        <a:rPr lang="sr-Latn-RS" sz="1350" b="0" kern="1200" dirty="0" smtClean="0">
                          <a:solidFill>
                            <a:schemeClr val="dk1"/>
                          </a:solidFill>
                          <a:effectLst/>
                          <a:latin typeface="+mn-lt"/>
                          <a:ea typeface="+mn-ea"/>
                          <a:cs typeface="+mn-cs"/>
                        </a:rPr>
                        <a:t>Konkurencija</a:t>
                      </a:r>
                      <a:endParaRPr lang="en-GB" sz="1350" b="0" kern="1200" dirty="0">
                        <a:solidFill>
                          <a:schemeClr val="dk1"/>
                        </a:solidFill>
                        <a:effectLst/>
                        <a:latin typeface="+mn-lt"/>
                        <a:ea typeface="+mn-ea"/>
                        <a:cs typeface="+mn-cs"/>
                      </a:endParaRPr>
                    </a:p>
                    <a:p>
                      <a:pPr marL="285750" indent="-285750">
                        <a:buFont typeface="Arial" panose="020B0604020202020204" pitchFamily="34" charset="0"/>
                        <a:buChar char="•"/>
                      </a:pPr>
                      <a:r>
                        <a:rPr lang="sr-Latn-RS" sz="1350" b="0" kern="1200" dirty="0" smtClean="0">
                          <a:solidFill>
                            <a:schemeClr val="dk1"/>
                          </a:solidFill>
                          <a:effectLst/>
                          <a:latin typeface="+mn-lt"/>
                          <a:ea typeface="+mn-ea"/>
                          <a:cs typeface="+mn-cs"/>
                        </a:rPr>
                        <a:t>Strategija komercijalizacije i prilagodljivost</a:t>
                      </a:r>
                      <a:endParaRPr lang="es-ES" b="0" dirty="0"/>
                    </a:p>
                  </a:txBody>
                  <a:tcPr/>
                </a:tc>
                <a:extLst>
                  <a:ext uri="{0D108BD9-81ED-4DB2-BD59-A6C34878D82A}">
                    <a16:rowId xmlns="" xmlns:a16="http://schemas.microsoft.com/office/drawing/2014/main" val="3561970659"/>
                  </a:ext>
                </a:extLst>
              </a:tr>
              <a:tr h="517036">
                <a:tc>
                  <a:txBody>
                    <a:bodyPr/>
                    <a:lstStyle/>
                    <a:p>
                      <a:r>
                        <a:rPr lang="en-IE" b="1" dirty="0" smtClean="0"/>
                        <a:t>Implementation</a:t>
                      </a:r>
                      <a:r>
                        <a:rPr lang="sr-Latn-RS" b="1" dirty="0" smtClean="0"/>
                        <a:t/>
                      </a:r>
                      <a:br>
                        <a:rPr lang="sr-Latn-RS" b="1" dirty="0" smtClean="0"/>
                      </a:br>
                      <a:r>
                        <a:rPr lang="sr-Latn-RS" b="1" dirty="0" smtClean="0"/>
                        <a:t>(plan</a:t>
                      </a:r>
                      <a:r>
                        <a:rPr lang="sr-Latn-RS" b="1" baseline="0" dirty="0" smtClean="0"/>
                        <a:t> izvršenja)</a:t>
                      </a:r>
                      <a:endParaRPr lang="es-ES" b="1" dirty="0"/>
                    </a:p>
                  </a:txBody>
                  <a:tcPr/>
                </a:tc>
                <a:tc>
                  <a:txBody>
                    <a:bodyPr/>
                    <a:lstStyle/>
                    <a:p>
                      <a:pPr marL="285750" indent="-285750">
                        <a:buFont typeface="Arial" panose="020B0604020202020204" pitchFamily="34" charset="0"/>
                        <a:buChar char="•"/>
                      </a:pPr>
                      <a:r>
                        <a:rPr lang="sr-Latn-RS" sz="1350" b="0" kern="1200" dirty="0" smtClean="0">
                          <a:solidFill>
                            <a:schemeClr val="dk1"/>
                          </a:solidFill>
                          <a:effectLst/>
                          <a:latin typeface="+mn-lt"/>
                          <a:ea typeface="+mn-ea"/>
                          <a:cs typeface="+mn-cs"/>
                        </a:rPr>
                        <a:t>Radni plan</a:t>
                      </a:r>
                      <a:endParaRPr lang="en-GB" sz="1350" b="0" kern="1200" dirty="0">
                        <a:solidFill>
                          <a:schemeClr val="dk1"/>
                        </a:solidFill>
                        <a:effectLst/>
                        <a:latin typeface="+mn-lt"/>
                        <a:ea typeface="+mn-ea"/>
                        <a:cs typeface="+mn-cs"/>
                      </a:endParaRPr>
                    </a:p>
                    <a:p>
                      <a:pPr marL="285750" indent="-285750">
                        <a:buFont typeface="Arial" panose="020B0604020202020204" pitchFamily="34" charset="0"/>
                        <a:buChar char="•"/>
                      </a:pPr>
                      <a:r>
                        <a:rPr lang="sr-Latn-RS" sz="1350" b="0" kern="1200" dirty="0" smtClean="0">
                          <a:solidFill>
                            <a:schemeClr val="dk1"/>
                          </a:solidFill>
                          <a:effectLst/>
                          <a:latin typeface="+mn-lt"/>
                          <a:ea typeface="+mn-ea"/>
                          <a:cs typeface="+mn-cs"/>
                        </a:rPr>
                        <a:t>Tim</a:t>
                      </a:r>
                      <a:endParaRPr lang="en-GB" sz="1350" b="0" kern="1200" dirty="0">
                        <a:solidFill>
                          <a:schemeClr val="dk1"/>
                        </a:solidFill>
                        <a:effectLst/>
                        <a:latin typeface="+mn-lt"/>
                        <a:ea typeface="+mn-ea"/>
                        <a:cs typeface="+mn-cs"/>
                      </a:endParaRPr>
                    </a:p>
                    <a:p>
                      <a:pPr marL="285750" indent="-285750">
                        <a:buFont typeface="Arial" panose="020B0604020202020204" pitchFamily="34" charset="0"/>
                        <a:buChar char="•"/>
                      </a:pPr>
                      <a:r>
                        <a:rPr lang="sr-Latn-RS" sz="1350" b="0" kern="1200" dirty="0" smtClean="0">
                          <a:solidFill>
                            <a:schemeClr val="dk1"/>
                          </a:solidFill>
                          <a:effectLst/>
                          <a:latin typeface="+mn-lt"/>
                          <a:ea typeface="+mn-ea"/>
                          <a:cs typeface="+mn-cs"/>
                        </a:rPr>
                        <a:t>Resursi</a:t>
                      </a:r>
                      <a:endParaRPr lang="es-ES" b="0" dirty="0"/>
                    </a:p>
                  </a:txBody>
                  <a:tcPr/>
                </a:tc>
                <a:extLst>
                  <a:ext uri="{0D108BD9-81ED-4DB2-BD59-A6C34878D82A}">
                    <a16:rowId xmlns="" xmlns:a16="http://schemas.microsoft.com/office/drawing/2014/main" val="134492435"/>
                  </a:ext>
                </a:extLst>
              </a:tr>
            </a:tbl>
          </a:graphicData>
        </a:graphic>
      </p:graphicFrame>
      <p:sp>
        <p:nvSpPr>
          <p:cNvPr id="3" name="Title 2">
            <a:extLst>
              <a:ext uri="{FF2B5EF4-FFF2-40B4-BE49-F238E27FC236}">
                <a16:creationId xmlns="" xmlns:a16="http://schemas.microsoft.com/office/drawing/2014/main" id="{36E0957D-3B8E-4405-AB9D-133044183446}"/>
              </a:ext>
            </a:extLst>
          </p:cNvPr>
          <p:cNvSpPr>
            <a:spLocks noGrp="1"/>
          </p:cNvSpPr>
          <p:nvPr>
            <p:ph type="title"/>
          </p:nvPr>
        </p:nvSpPr>
        <p:spPr/>
        <p:txBody>
          <a:bodyPr/>
          <a:lstStyle/>
          <a:p>
            <a:r>
              <a:rPr lang="sr-Latn-RS" dirty="0" smtClean="0"/>
              <a:t>Kriterijumi evaluacije</a:t>
            </a:r>
            <a:endParaRPr lang="en-GB" dirty="0"/>
          </a:p>
        </p:txBody>
      </p:sp>
      <p:sp>
        <p:nvSpPr>
          <p:cNvPr id="6" name="Slide Number Placeholder 5">
            <a:extLst>
              <a:ext uri="{FF2B5EF4-FFF2-40B4-BE49-F238E27FC236}">
                <a16:creationId xmlns="" xmlns:a16="http://schemas.microsoft.com/office/drawing/2014/main" id="{92B560BD-F447-40D3-AD51-FA7D6940AB6D}"/>
              </a:ext>
            </a:extLst>
          </p:cNvPr>
          <p:cNvSpPr>
            <a:spLocks noGrp="1"/>
          </p:cNvSpPr>
          <p:nvPr>
            <p:ph type="sldNum" sz="quarter" idx="12"/>
          </p:nvPr>
        </p:nvSpPr>
        <p:spPr/>
        <p:txBody>
          <a:bodyPr/>
          <a:lstStyle/>
          <a:p>
            <a:fld id="{22DECF6A-13F7-418C-BBFC-95033FFCD5F1}" type="slidenum">
              <a:rPr lang="en-US" noProof="1" smtClean="0"/>
              <a:pPr/>
              <a:t>14</a:t>
            </a:fld>
            <a:endParaRPr lang="en-US" noProof="1"/>
          </a:p>
        </p:txBody>
      </p:sp>
      <p:sp>
        <p:nvSpPr>
          <p:cNvPr id="9" name="Cloud 8">
            <a:extLst>
              <a:ext uri="{FF2B5EF4-FFF2-40B4-BE49-F238E27FC236}">
                <a16:creationId xmlns="" xmlns:a16="http://schemas.microsoft.com/office/drawing/2014/main" id="{5690682F-6C39-4A4F-8789-C2208CBF5BAF}"/>
              </a:ext>
            </a:extLst>
          </p:cNvPr>
          <p:cNvSpPr/>
          <p:nvPr/>
        </p:nvSpPr>
        <p:spPr>
          <a:xfrm>
            <a:off x="136187" y="3872834"/>
            <a:ext cx="8581093" cy="1004567"/>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RS" sz="1400" dirty="0" smtClean="0"/>
              <a:t>Svaki od delova nosi od 0 do 5 poena</a:t>
            </a:r>
            <a:r>
              <a:rPr lang="en-GB" sz="1400" dirty="0" smtClean="0"/>
              <a:t>. </a:t>
            </a:r>
            <a:r>
              <a:rPr lang="sr-Latn-RS" sz="1400" dirty="0" smtClean="0"/>
              <a:t>Iz svaog dela se mora imati najmanje 3 poena, s tim da se ukupno mora imati bar 10 poena od maksimalnih 15</a:t>
            </a:r>
            <a:r>
              <a:rPr lang="en-GB" sz="1400" dirty="0" smtClean="0"/>
              <a:t>.  </a:t>
            </a:r>
            <a:endParaRPr lang="es-ES" sz="1400" dirty="0"/>
          </a:p>
        </p:txBody>
      </p:sp>
    </p:spTree>
    <p:extLst>
      <p:ext uri="{BB962C8B-B14F-4D97-AF65-F5344CB8AC3E}">
        <p14:creationId xmlns:p14="http://schemas.microsoft.com/office/powerpoint/2010/main" val="2443128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74789567-AAD8-4A53-A2DF-8E52952DA655}"/>
              </a:ext>
            </a:extLst>
          </p:cNvPr>
          <p:cNvSpPr>
            <a:spLocks noGrp="1"/>
          </p:cNvSpPr>
          <p:nvPr>
            <p:ph idx="1"/>
          </p:nvPr>
        </p:nvSpPr>
        <p:spPr/>
        <p:txBody>
          <a:bodyPr>
            <a:normAutofit/>
          </a:bodyPr>
          <a:lstStyle/>
          <a:p>
            <a:r>
              <a:rPr lang="sr-Latn-RS" b="0" dirty="0" smtClean="0"/>
              <a:t>Oni koji uključe ber jednog partnera iz </a:t>
            </a:r>
            <a:r>
              <a:rPr lang="en-US" dirty="0" smtClean="0">
                <a:solidFill>
                  <a:schemeClr val="accent1"/>
                </a:solidFill>
              </a:rPr>
              <a:t>SEE region</a:t>
            </a:r>
            <a:r>
              <a:rPr lang="sr-Latn-RS" dirty="0" smtClean="0">
                <a:solidFill>
                  <a:schemeClr val="accent1"/>
                </a:solidFill>
              </a:rPr>
              <a:t>a</a:t>
            </a:r>
            <a:r>
              <a:rPr lang="en-US" dirty="0" smtClean="0">
                <a:solidFill>
                  <a:schemeClr val="accent1"/>
                </a:solidFill>
              </a:rPr>
              <a:t> </a:t>
            </a:r>
            <a:r>
              <a:rPr lang="sr-Latn-RS" b="0" dirty="0" smtClean="0"/>
              <a:t>dobiće</a:t>
            </a:r>
            <a:r>
              <a:rPr lang="en-US" b="0" dirty="0" smtClean="0"/>
              <a:t> </a:t>
            </a:r>
            <a:r>
              <a:rPr lang="en-US" dirty="0">
                <a:solidFill>
                  <a:schemeClr val="accent1"/>
                </a:solidFill>
              </a:rPr>
              <a:t>1 </a:t>
            </a:r>
            <a:r>
              <a:rPr lang="sr-Latn-RS" dirty="0" smtClean="0">
                <a:solidFill>
                  <a:schemeClr val="accent1"/>
                </a:solidFill>
              </a:rPr>
              <a:t>bonus</a:t>
            </a:r>
            <a:r>
              <a:rPr lang="en-US" dirty="0" smtClean="0">
                <a:solidFill>
                  <a:schemeClr val="accent1"/>
                </a:solidFill>
              </a:rPr>
              <a:t> p</a:t>
            </a:r>
            <a:r>
              <a:rPr lang="sr-Latn-RS" dirty="0" smtClean="0">
                <a:solidFill>
                  <a:schemeClr val="accent1"/>
                </a:solidFill>
              </a:rPr>
              <a:t>oen</a:t>
            </a:r>
            <a:r>
              <a:rPr lang="en-US" dirty="0" smtClean="0">
                <a:solidFill>
                  <a:schemeClr val="accent1"/>
                </a:solidFill>
              </a:rPr>
              <a:t> </a:t>
            </a:r>
            <a:r>
              <a:rPr lang="sr-Latn-RS" b="0" dirty="0" smtClean="0"/>
              <a:t>na ukupan skor</a:t>
            </a:r>
            <a:r>
              <a:rPr lang="en-US" b="0" dirty="0" smtClean="0"/>
              <a:t>.</a:t>
            </a:r>
            <a:endParaRPr lang="en-US" b="0" dirty="0"/>
          </a:p>
          <a:p>
            <a:endParaRPr lang="en-US" dirty="0"/>
          </a:p>
          <a:p>
            <a:endParaRPr lang="en-US" dirty="0"/>
          </a:p>
          <a:p>
            <a:endParaRPr lang="en-US" dirty="0"/>
          </a:p>
          <a:p>
            <a:pPr marL="0" indent="0">
              <a:buNone/>
            </a:pPr>
            <a:endParaRPr lang="en-US" dirty="0"/>
          </a:p>
          <a:p>
            <a:r>
              <a:rPr lang="sr-Latn-RS" b="0" dirty="0" smtClean="0"/>
              <a:t>Predlozi koji se budu bavili problemima i borbom protiv stanja nastalog </a:t>
            </a:r>
            <a:r>
              <a:rPr lang="en-GB" dirty="0" smtClean="0">
                <a:solidFill>
                  <a:schemeClr val="accent1"/>
                </a:solidFill>
              </a:rPr>
              <a:t>COVID-19 </a:t>
            </a:r>
            <a:r>
              <a:rPr lang="sr-Latn-RS" dirty="0" smtClean="0">
                <a:solidFill>
                  <a:schemeClr val="accent1"/>
                </a:solidFill>
              </a:rPr>
              <a:t>krizom</a:t>
            </a:r>
            <a:r>
              <a:rPr lang="en-GB" dirty="0" smtClean="0">
                <a:solidFill>
                  <a:schemeClr val="accent1"/>
                </a:solidFill>
              </a:rPr>
              <a:t> </a:t>
            </a:r>
            <a:r>
              <a:rPr lang="sr-Latn-RS" b="0" dirty="0" smtClean="0"/>
              <a:t>dobiće</a:t>
            </a:r>
            <a:r>
              <a:rPr lang="en-GB" b="0" dirty="0" smtClean="0"/>
              <a:t> </a:t>
            </a:r>
            <a:r>
              <a:rPr lang="en-GB" dirty="0">
                <a:solidFill>
                  <a:schemeClr val="accent1"/>
                </a:solidFill>
              </a:rPr>
              <a:t>1 </a:t>
            </a:r>
            <a:r>
              <a:rPr lang="sr-Latn-RS" dirty="0" smtClean="0">
                <a:solidFill>
                  <a:schemeClr val="accent1"/>
                </a:solidFill>
              </a:rPr>
              <a:t>bonus</a:t>
            </a:r>
            <a:r>
              <a:rPr lang="en-GB" dirty="0" smtClean="0">
                <a:solidFill>
                  <a:schemeClr val="accent1"/>
                </a:solidFill>
              </a:rPr>
              <a:t> </a:t>
            </a:r>
            <a:r>
              <a:rPr lang="sr-Latn-RS" dirty="0" smtClean="0">
                <a:solidFill>
                  <a:schemeClr val="accent1"/>
                </a:solidFill>
              </a:rPr>
              <a:t>poen</a:t>
            </a:r>
            <a:r>
              <a:rPr lang="en-GB" dirty="0" smtClean="0">
                <a:solidFill>
                  <a:schemeClr val="accent1"/>
                </a:solidFill>
              </a:rPr>
              <a:t> </a:t>
            </a:r>
            <a:r>
              <a:rPr lang="sr-Latn-RS" b="0" dirty="0" smtClean="0"/>
              <a:t>na ukupan skor</a:t>
            </a:r>
            <a:r>
              <a:rPr lang="en-GB" b="0" dirty="0" smtClean="0"/>
              <a:t>.</a:t>
            </a:r>
            <a:endParaRPr lang="es-ES" b="0" dirty="0"/>
          </a:p>
        </p:txBody>
      </p:sp>
      <p:sp>
        <p:nvSpPr>
          <p:cNvPr id="3" name="Title 2">
            <a:extLst>
              <a:ext uri="{FF2B5EF4-FFF2-40B4-BE49-F238E27FC236}">
                <a16:creationId xmlns="" xmlns:a16="http://schemas.microsoft.com/office/drawing/2014/main" id="{515D333E-2876-4D4B-B6D1-2ADFDE103BDC}"/>
              </a:ext>
            </a:extLst>
          </p:cNvPr>
          <p:cNvSpPr>
            <a:spLocks noGrp="1"/>
          </p:cNvSpPr>
          <p:nvPr>
            <p:ph type="title"/>
          </p:nvPr>
        </p:nvSpPr>
        <p:spPr/>
        <p:txBody>
          <a:bodyPr/>
          <a:lstStyle/>
          <a:p>
            <a:r>
              <a:rPr lang="sr-Latn-RS" dirty="0" smtClean="0"/>
              <a:t>Dodatni poeni </a:t>
            </a:r>
            <a:r>
              <a:rPr lang="en-GB" dirty="0" smtClean="0"/>
              <a:t>(SEE </a:t>
            </a:r>
            <a:r>
              <a:rPr lang="en-GB" dirty="0"/>
              <a:t>/ Covid-19)</a:t>
            </a:r>
          </a:p>
        </p:txBody>
      </p:sp>
      <p:sp>
        <p:nvSpPr>
          <p:cNvPr id="6" name="Slide Number Placeholder 5">
            <a:extLst>
              <a:ext uri="{FF2B5EF4-FFF2-40B4-BE49-F238E27FC236}">
                <a16:creationId xmlns="" xmlns:a16="http://schemas.microsoft.com/office/drawing/2014/main" id="{DEC365B2-8759-40C7-ADB1-D169D7499807}"/>
              </a:ext>
            </a:extLst>
          </p:cNvPr>
          <p:cNvSpPr>
            <a:spLocks noGrp="1"/>
          </p:cNvSpPr>
          <p:nvPr>
            <p:ph type="sldNum" sz="quarter" idx="12"/>
          </p:nvPr>
        </p:nvSpPr>
        <p:spPr/>
        <p:txBody>
          <a:bodyPr/>
          <a:lstStyle/>
          <a:p>
            <a:fld id="{22DECF6A-13F7-418C-BBFC-95033FFCD5F1}" type="slidenum">
              <a:rPr lang="en-US" noProof="1" smtClean="0"/>
              <a:pPr/>
              <a:t>15</a:t>
            </a:fld>
            <a:endParaRPr lang="en-US" noProof="1"/>
          </a:p>
        </p:txBody>
      </p:sp>
      <p:graphicFrame>
        <p:nvGraphicFramePr>
          <p:cNvPr id="7" name="Table 7">
            <a:extLst>
              <a:ext uri="{FF2B5EF4-FFF2-40B4-BE49-F238E27FC236}">
                <a16:creationId xmlns="" xmlns:a16="http://schemas.microsoft.com/office/drawing/2014/main" id="{D80160C9-DD20-49E9-83FC-A61FB57DB174}"/>
              </a:ext>
            </a:extLst>
          </p:cNvPr>
          <p:cNvGraphicFramePr>
            <a:graphicFrameLocks noGrp="1"/>
          </p:cNvGraphicFramePr>
          <p:nvPr>
            <p:extLst>
              <p:ext uri="{D42A27DB-BD31-4B8C-83A1-F6EECF244321}">
                <p14:modId xmlns:p14="http://schemas.microsoft.com/office/powerpoint/2010/main" val="708259332"/>
              </p:ext>
            </p:extLst>
          </p:nvPr>
        </p:nvGraphicFramePr>
        <p:xfrm>
          <a:off x="1056639" y="1855893"/>
          <a:ext cx="6142813" cy="1452935"/>
        </p:xfrm>
        <a:graphic>
          <a:graphicData uri="http://schemas.openxmlformats.org/drawingml/2006/table">
            <a:tbl>
              <a:tblPr firstRow="1" bandRow="1">
                <a:tableStyleId>{5C22544A-7EE6-4342-B048-85BDC9FD1C3A}</a:tableStyleId>
              </a:tblPr>
              <a:tblGrid>
                <a:gridCol w="6142813">
                  <a:extLst>
                    <a:ext uri="{9D8B030D-6E8A-4147-A177-3AD203B41FA5}">
                      <a16:colId xmlns="" xmlns:a16="http://schemas.microsoft.com/office/drawing/2014/main" val="2812456024"/>
                    </a:ext>
                  </a:extLst>
                </a:gridCol>
              </a:tblGrid>
              <a:tr h="395914">
                <a:tc>
                  <a:txBody>
                    <a:bodyPr/>
                    <a:lstStyle/>
                    <a:p>
                      <a:pPr algn="ctr"/>
                      <a:r>
                        <a:rPr lang="sr-Latn-RS" sz="1600" dirty="0" smtClean="0"/>
                        <a:t>Lista </a:t>
                      </a:r>
                      <a:r>
                        <a:rPr lang="en-IE" sz="1600" dirty="0" smtClean="0"/>
                        <a:t>SEE </a:t>
                      </a:r>
                      <a:r>
                        <a:rPr lang="sr-Latn-RS" sz="1600" dirty="0" smtClean="0"/>
                        <a:t>zemalja</a:t>
                      </a:r>
                      <a:endParaRPr lang="es-ES" sz="1600" dirty="0"/>
                    </a:p>
                  </a:txBody>
                  <a:tcPr anchor="ctr"/>
                </a:tc>
                <a:extLst>
                  <a:ext uri="{0D108BD9-81ED-4DB2-BD59-A6C34878D82A}">
                    <a16:rowId xmlns="" xmlns:a16="http://schemas.microsoft.com/office/drawing/2014/main" val="2673183627"/>
                  </a:ext>
                </a:extLst>
              </a:tr>
              <a:tr h="1046978">
                <a:tc>
                  <a:txBody>
                    <a:bodyPr/>
                    <a:lstStyle/>
                    <a:p>
                      <a:pPr marL="0" marR="0" lvl="0" indent="0" algn="l" defTabSz="685800" rtl="0" eaLnBrk="1" fontAlgn="auto" latinLnBrk="0" hangingPunct="1">
                        <a:lnSpc>
                          <a:spcPct val="120000"/>
                        </a:lnSpc>
                        <a:spcBef>
                          <a:spcPts val="0"/>
                        </a:spcBef>
                        <a:spcAft>
                          <a:spcPts val="300"/>
                        </a:spcAft>
                        <a:buClrTx/>
                        <a:buSzTx/>
                        <a:buFontTx/>
                        <a:buNone/>
                        <a:tabLst/>
                        <a:defRPr/>
                      </a:pPr>
                      <a:r>
                        <a:rPr lang="sr-Latn-RS" sz="1800" dirty="0" smtClean="0"/>
                        <a:t>Albanij</a:t>
                      </a:r>
                      <a:r>
                        <a:rPr lang="en-US" sz="1800" dirty="0" smtClean="0"/>
                        <a:t>a</a:t>
                      </a:r>
                      <a:r>
                        <a:rPr lang="en-US" sz="1800" dirty="0"/>
                        <a:t>, </a:t>
                      </a:r>
                      <a:r>
                        <a:rPr lang="en-US" sz="1800" dirty="0" smtClean="0"/>
                        <a:t>Bosna </a:t>
                      </a:r>
                      <a:r>
                        <a:rPr lang="sr-Latn-RS" sz="1800" dirty="0" smtClean="0"/>
                        <a:t>i</a:t>
                      </a:r>
                      <a:r>
                        <a:rPr lang="en-US" sz="1800" dirty="0" smtClean="0"/>
                        <a:t> </a:t>
                      </a:r>
                      <a:r>
                        <a:rPr lang="sr-Latn-RS" sz="1800" dirty="0" smtClean="0"/>
                        <a:t>Hercegovina</a:t>
                      </a:r>
                      <a:r>
                        <a:rPr lang="en-US" sz="1800" dirty="0" smtClean="0"/>
                        <a:t>, </a:t>
                      </a:r>
                      <a:r>
                        <a:rPr lang="sr-Latn-RS" sz="1800" dirty="0" smtClean="0"/>
                        <a:t>Bugarska</a:t>
                      </a:r>
                      <a:r>
                        <a:rPr lang="en-US" sz="1800" dirty="0" smtClean="0"/>
                        <a:t>, </a:t>
                      </a:r>
                      <a:r>
                        <a:rPr lang="sr-Latn-RS" sz="1800" dirty="0" smtClean="0"/>
                        <a:t>Crna Gora</a:t>
                      </a:r>
                      <a:r>
                        <a:rPr lang="en-US" sz="1800" dirty="0" smtClean="0"/>
                        <a:t>, </a:t>
                      </a:r>
                      <a:r>
                        <a:rPr lang="sr-Latn-RS" sz="1800" dirty="0" smtClean="0"/>
                        <a:t>Grčka</a:t>
                      </a:r>
                      <a:r>
                        <a:rPr lang="en-US" sz="1800" dirty="0" smtClean="0"/>
                        <a:t>, </a:t>
                      </a:r>
                      <a:r>
                        <a:rPr lang="sr-Latn-RS" sz="1800" dirty="0" smtClean="0"/>
                        <a:t>Hrvatska</a:t>
                      </a:r>
                      <a:r>
                        <a:rPr lang="en-US" sz="1800" dirty="0" smtClean="0"/>
                        <a:t>, Kosovo</a:t>
                      </a:r>
                      <a:r>
                        <a:rPr lang="sr-Latn-RS" sz="1800" dirty="0" smtClean="0"/>
                        <a:t>*</a:t>
                      </a:r>
                      <a:r>
                        <a:rPr lang="en-US" sz="1800" dirty="0" smtClean="0"/>
                        <a:t>, </a:t>
                      </a:r>
                      <a:r>
                        <a:rPr lang="sr-Latn-RS" sz="1800" dirty="0" smtClean="0"/>
                        <a:t>Mađarska</a:t>
                      </a:r>
                      <a:r>
                        <a:rPr lang="en-US" sz="1800" dirty="0" smtClean="0"/>
                        <a:t>, </a:t>
                      </a:r>
                      <a:r>
                        <a:rPr lang="sr-Latn-RS" sz="1800" dirty="0" smtClean="0"/>
                        <a:t>Moldavija</a:t>
                      </a:r>
                      <a:r>
                        <a:rPr lang="en-US" sz="1800" dirty="0" smtClean="0"/>
                        <a:t>, </a:t>
                      </a:r>
                      <a:r>
                        <a:rPr lang="sr-Latn-RS" sz="1800" dirty="0" smtClean="0"/>
                        <a:t>Rumunija</a:t>
                      </a:r>
                      <a:r>
                        <a:rPr lang="en-US" sz="1800" dirty="0" smtClean="0"/>
                        <a:t>, </a:t>
                      </a:r>
                      <a:r>
                        <a:rPr lang="sr-Latn-RS" sz="1800" dirty="0" smtClean="0"/>
                        <a:t>Severna Makedonija</a:t>
                      </a:r>
                      <a:r>
                        <a:rPr lang="en-US" sz="1800" dirty="0" smtClean="0"/>
                        <a:t>, </a:t>
                      </a:r>
                      <a:r>
                        <a:rPr lang="sr-Latn-RS" sz="1800" dirty="0" smtClean="0"/>
                        <a:t>Slovačka</a:t>
                      </a:r>
                      <a:r>
                        <a:rPr lang="en-US" sz="1800" dirty="0" smtClean="0"/>
                        <a:t>, </a:t>
                      </a:r>
                      <a:r>
                        <a:rPr lang="sr-Latn-RS" sz="1800" dirty="0" smtClean="0"/>
                        <a:t>Slovenija</a:t>
                      </a:r>
                      <a:r>
                        <a:rPr lang="en-US" sz="1800" dirty="0" smtClean="0"/>
                        <a:t> </a:t>
                      </a:r>
                      <a:r>
                        <a:rPr lang="sr-Latn-RS" sz="1800" dirty="0" smtClean="0"/>
                        <a:t>i Srbija</a:t>
                      </a:r>
                      <a:endParaRPr lang="en-US" sz="1800" dirty="0"/>
                    </a:p>
                  </a:txBody>
                  <a:tcPr/>
                </a:tc>
                <a:extLst>
                  <a:ext uri="{0D108BD9-81ED-4DB2-BD59-A6C34878D82A}">
                    <a16:rowId xmlns="" xmlns:a16="http://schemas.microsoft.com/office/drawing/2014/main" val="189226541"/>
                  </a:ext>
                </a:extLst>
              </a:tr>
            </a:tbl>
          </a:graphicData>
        </a:graphic>
      </p:graphicFrame>
    </p:spTree>
    <p:extLst>
      <p:ext uri="{BB962C8B-B14F-4D97-AF65-F5344CB8AC3E}">
        <p14:creationId xmlns:p14="http://schemas.microsoft.com/office/powerpoint/2010/main" val="8625054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2E98F600-4F69-429B-91BD-D7481F110498}"/>
              </a:ext>
            </a:extLst>
          </p:cNvPr>
          <p:cNvSpPr>
            <a:spLocks noGrp="1"/>
          </p:cNvSpPr>
          <p:nvPr>
            <p:ph type="title"/>
          </p:nvPr>
        </p:nvSpPr>
        <p:spPr/>
        <p:txBody>
          <a:bodyPr/>
          <a:lstStyle/>
          <a:p>
            <a:r>
              <a:rPr lang="sr-Latn-RS" dirty="0" smtClean="0"/>
              <a:t>8. Tok finansiranja</a:t>
            </a:r>
            <a:endParaRPr lang="en-GB" dirty="0"/>
          </a:p>
        </p:txBody>
      </p:sp>
      <p:sp>
        <p:nvSpPr>
          <p:cNvPr id="6" name="Slide Number Placeholder 5">
            <a:extLst>
              <a:ext uri="{FF2B5EF4-FFF2-40B4-BE49-F238E27FC236}">
                <a16:creationId xmlns="" xmlns:a16="http://schemas.microsoft.com/office/drawing/2014/main" id="{FAAD4C85-72F2-407F-A19D-5FA7C5C1EF5C}"/>
              </a:ext>
            </a:extLst>
          </p:cNvPr>
          <p:cNvSpPr>
            <a:spLocks noGrp="1"/>
          </p:cNvSpPr>
          <p:nvPr>
            <p:ph type="sldNum" sz="quarter" idx="12"/>
          </p:nvPr>
        </p:nvSpPr>
        <p:spPr/>
        <p:txBody>
          <a:bodyPr/>
          <a:lstStyle/>
          <a:p>
            <a:fld id="{22DECF6A-13F7-418C-BBFC-95033FFCD5F1}" type="slidenum">
              <a:rPr lang="en-US" noProof="1" smtClean="0"/>
              <a:pPr/>
              <a:t>16</a:t>
            </a:fld>
            <a:endParaRPr lang="en-US" noProof="1"/>
          </a:p>
        </p:txBody>
      </p:sp>
      <p:graphicFrame>
        <p:nvGraphicFramePr>
          <p:cNvPr id="10" name="Content Placeholder 9">
            <a:extLst>
              <a:ext uri="{FF2B5EF4-FFF2-40B4-BE49-F238E27FC236}">
                <a16:creationId xmlns="" xmlns:a16="http://schemas.microsoft.com/office/drawing/2014/main" id="{BC53AD1D-4FCB-7448-A0EA-7EFF64EB8EB5}"/>
              </a:ext>
            </a:extLst>
          </p:cNvPr>
          <p:cNvGraphicFramePr>
            <a:graphicFrameLocks noGrp="1"/>
          </p:cNvGraphicFramePr>
          <p:nvPr>
            <p:ph idx="1"/>
            <p:extLst>
              <p:ext uri="{D42A27DB-BD31-4B8C-83A1-F6EECF244321}">
                <p14:modId xmlns:p14="http://schemas.microsoft.com/office/powerpoint/2010/main" val="1396778413"/>
              </p:ext>
            </p:extLst>
          </p:nvPr>
        </p:nvGraphicFramePr>
        <p:xfrm>
          <a:off x="793697" y="2361554"/>
          <a:ext cx="7305547" cy="1468800"/>
        </p:xfrm>
        <a:graphic>
          <a:graphicData uri="http://schemas.openxmlformats.org/drawingml/2006/table">
            <a:tbl>
              <a:tblPr firstRow="1" bandRow="1">
                <a:tableStyleId>{5C22544A-7EE6-4342-B048-85BDC9FD1C3A}</a:tableStyleId>
              </a:tblPr>
              <a:tblGrid>
                <a:gridCol w="2361235">
                  <a:extLst>
                    <a:ext uri="{9D8B030D-6E8A-4147-A177-3AD203B41FA5}">
                      <a16:colId xmlns="" xmlns:a16="http://schemas.microsoft.com/office/drawing/2014/main" val="3221182770"/>
                    </a:ext>
                  </a:extLst>
                </a:gridCol>
                <a:gridCol w="2472156">
                  <a:extLst>
                    <a:ext uri="{9D8B030D-6E8A-4147-A177-3AD203B41FA5}">
                      <a16:colId xmlns="" xmlns:a16="http://schemas.microsoft.com/office/drawing/2014/main" val="304623780"/>
                    </a:ext>
                  </a:extLst>
                </a:gridCol>
                <a:gridCol w="2472156">
                  <a:extLst>
                    <a:ext uri="{9D8B030D-6E8A-4147-A177-3AD203B41FA5}">
                      <a16:colId xmlns="" xmlns:a16="http://schemas.microsoft.com/office/drawing/2014/main" val="1279784788"/>
                    </a:ext>
                  </a:extLst>
                </a:gridCol>
              </a:tblGrid>
              <a:tr h="367200">
                <a:tc>
                  <a:txBody>
                    <a:bodyPr/>
                    <a:lstStyle/>
                    <a:p>
                      <a:r>
                        <a:rPr lang="sr-Latn-RS" sz="1800" noProof="0" dirty="0" smtClean="0"/>
                        <a:t>Šta treba obezbediti</a:t>
                      </a:r>
                      <a:endParaRPr lang="en-GB" sz="1800" noProof="0" dirty="0"/>
                    </a:p>
                  </a:txBody>
                  <a:tcPr anchor="ctr"/>
                </a:tc>
                <a:tc>
                  <a:txBody>
                    <a:bodyPr/>
                    <a:lstStyle/>
                    <a:p>
                      <a:pPr algn="ctr"/>
                      <a:r>
                        <a:rPr lang="sr-Latn-RS" sz="1800" noProof="0" dirty="0" smtClean="0"/>
                        <a:t>Do kada</a:t>
                      </a:r>
                      <a:endParaRPr lang="en-GB" sz="1800" noProof="0" dirty="0"/>
                    </a:p>
                  </a:txBody>
                  <a:tcPr anchor="ctr"/>
                </a:tc>
                <a:tc>
                  <a:txBody>
                    <a:bodyPr/>
                    <a:lstStyle/>
                    <a:p>
                      <a:pPr algn="ctr"/>
                      <a:r>
                        <a:rPr lang="sr-Latn-RS" sz="1800" noProof="0" dirty="0" smtClean="0"/>
                        <a:t>Procenat uplate</a:t>
                      </a:r>
                      <a:endParaRPr lang="en-GB" sz="1800" noProof="0" dirty="0"/>
                    </a:p>
                  </a:txBody>
                  <a:tcPr anchor="ctr"/>
                </a:tc>
                <a:extLst>
                  <a:ext uri="{0D108BD9-81ED-4DB2-BD59-A6C34878D82A}">
                    <a16:rowId xmlns="" xmlns:a16="http://schemas.microsoft.com/office/drawing/2014/main" val="3347855171"/>
                  </a:ext>
                </a:extLst>
              </a:tr>
              <a:tr h="367200">
                <a:tc>
                  <a:txBody>
                    <a:bodyPr/>
                    <a:lstStyle/>
                    <a:p>
                      <a:r>
                        <a:rPr lang="sr-Latn-RS" sz="1800" b="1" noProof="0" dirty="0" smtClean="0"/>
                        <a:t>Početni plan</a:t>
                      </a:r>
                      <a:endParaRPr lang="en-GB" sz="1800" b="1" noProof="0" dirty="0"/>
                    </a:p>
                  </a:txBody>
                  <a:tcPr anchor="ctr"/>
                </a:tc>
                <a:tc>
                  <a:txBody>
                    <a:bodyPr/>
                    <a:lstStyle/>
                    <a:p>
                      <a:r>
                        <a:rPr lang="sr-Latn-RS" sz="1800" b="0" i="0" kern="1200" noProof="0" dirty="0" smtClean="0">
                          <a:solidFill>
                            <a:schemeClr val="dk1"/>
                          </a:solidFill>
                          <a:effectLst/>
                          <a:latin typeface="+mn-lt"/>
                          <a:ea typeface="+mn-ea"/>
                          <a:cs typeface="+mn-cs"/>
                        </a:rPr>
                        <a:t>Kraj </a:t>
                      </a:r>
                      <a:r>
                        <a:rPr lang="en-GB" sz="1800" b="0" i="0" kern="1200" noProof="0" dirty="0" smtClean="0">
                          <a:solidFill>
                            <a:schemeClr val="dk1"/>
                          </a:solidFill>
                          <a:effectLst/>
                          <a:latin typeface="+mn-lt"/>
                          <a:ea typeface="+mn-ea"/>
                          <a:cs typeface="+mn-cs"/>
                        </a:rPr>
                        <a:t>M03</a:t>
                      </a:r>
                      <a:endParaRPr lang="en-GB" sz="1800" b="0" i="0" noProof="0" dirty="0"/>
                    </a:p>
                  </a:txBody>
                  <a:tcPr anchor="ctr"/>
                </a:tc>
                <a:tc>
                  <a:txBody>
                    <a:bodyPr/>
                    <a:lstStyle/>
                    <a:p>
                      <a:pPr algn="ctr"/>
                      <a:r>
                        <a:rPr lang="en-GB" sz="1800" b="0" i="0" kern="1200" noProof="0" dirty="0">
                          <a:solidFill>
                            <a:schemeClr val="dk1"/>
                          </a:solidFill>
                          <a:effectLst/>
                          <a:latin typeface="+mn-lt"/>
                          <a:ea typeface="+mn-ea"/>
                          <a:cs typeface="+mn-cs"/>
                        </a:rPr>
                        <a:t>30%</a:t>
                      </a:r>
                      <a:endParaRPr lang="en-GB" sz="1800" b="0" i="0" noProof="0" dirty="0"/>
                    </a:p>
                  </a:txBody>
                  <a:tcPr anchor="ctr"/>
                </a:tc>
                <a:extLst>
                  <a:ext uri="{0D108BD9-81ED-4DB2-BD59-A6C34878D82A}">
                    <a16:rowId xmlns="" xmlns:a16="http://schemas.microsoft.com/office/drawing/2014/main" val="3608064204"/>
                  </a:ext>
                </a:extLst>
              </a:tr>
              <a:tr h="367200">
                <a:tc>
                  <a:txBody>
                    <a:bodyPr/>
                    <a:lstStyle/>
                    <a:p>
                      <a:r>
                        <a:rPr lang="sr-Latn-RS" sz="1800" b="1" noProof="0" dirty="0" smtClean="0"/>
                        <a:t>Prvi izveštaj</a:t>
                      </a:r>
                      <a:endParaRPr lang="en-GB" sz="1800" b="1" noProof="0" dirty="0"/>
                    </a:p>
                  </a:txBody>
                  <a:tcPr anchor="ctr"/>
                </a:tc>
                <a:tc>
                  <a:txBody>
                    <a:bodyPr/>
                    <a:lstStyle/>
                    <a:p>
                      <a:r>
                        <a:rPr lang="sr-Latn-RS" sz="1800" b="0" i="0" noProof="0" dirty="0" smtClean="0"/>
                        <a:t>Kraj </a:t>
                      </a:r>
                      <a:r>
                        <a:rPr lang="en-GB" sz="1800" b="0" i="0" noProof="0" dirty="0" smtClean="0"/>
                        <a:t>M06</a:t>
                      </a:r>
                      <a:endParaRPr lang="en-GB" sz="1800" b="0" i="0" noProof="0" dirty="0"/>
                    </a:p>
                  </a:txBody>
                  <a:tcPr anchor="ctr"/>
                </a:tc>
                <a:tc>
                  <a:txBody>
                    <a:bodyPr/>
                    <a:lstStyle/>
                    <a:p>
                      <a:pPr algn="ctr"/>
                      <a:r>
                        <a:rPr lang="en-GB" sz="1800" b="0" i="0" kern="1200" noProof="0" dirty="0">
                          <a:solidFill>
                            <a:schemeClr val="dk1"/>
                          </a:solidFill>
                          <a:effectLst/>
                          <a:latin typeface="+mn-lt"/>
                          <a:ea typeface="+mn-ea"/>
                          <a:cs typeface="+mn-cs"/>
                        </a:rPr>
                        <a:t>50%</a:t>
                      </a:r>
                      <a:endParaRPr lang="en-GB" sz="1800" b="0" i="0" noProof="0" dirty="0"/>
                    </a:p>
                  </a:txBody>
                  <a:tcPr anchor="ctr"/>
                </a:tc>
                <a:extLst>
                  <a:ext uri="{0D108BD9-81ED-4DB2-BD59-A6C34878D82A}">
                    <a16:rowId xmlns="" xmlns:a16="http://schemas.microsoft.com/office/drawing/2014/main" val="1396799592"/>
                  </a:ext>
                </a:extLst>
              </a:tr>
              <a:tr h="367200">
                <a:tc>
                  <a:txBody>
                    <a:bodyPr/>
                    <a:lstStyle/>
                    <a:p>
                      <a:r>
                        <a:rPr lang="sr-Latn-RS" sz="1800" b="1" noProof="0" dirty="0" smtClean="0"/>
                        <a:t>Konačan izveštaj</a:t>
                      </a:r>
                      <a:endParaRPr lang="en-GB" sz="1800" b="1" noProof="0" dirty="0"/>
                    </a:p>
                  </a:txBody>
                  <a:tcPr anchor="ctr"/>
                </a:tc>
                <a:tc>
                  <a:txBody>
                    <a:bodyPr/>
                    <a:lstStyle/>
                    <a:p>
                      <a:r>
                        <a:rPr lang="sr-Latn-RS" sz="1800" b="0" i="0" noProof="0" dirty="0" smtClean="0"/>
                        <a:t>Kraj </a:t>
                      </a:r>
                      <a:r>
                        <a:rPr lang="en-GB" sz="1800" b="0" i="0" noProof="0" dirty="0" smtClean="0"/>
                        <a:t>M09</a:t>
                      </a:r>
                      <a:endParaRPr lang="en-GB" sz="1800" b="0" i="0" noProof="0" dirty="0"/>
                    </a:p>
                  </a:txBody>
                  <a:tcPr anchor="ctr"/>
                </a:tc>
                <a:tc>
                  <a:txBody>
                    <a:bodyPr/>
                    <a:lstStyle/>
                    <a:p>
                      <a:pPr marL="0" algn="ctr" defTabSz="685800" rtl="0" eaLnBrk="1" latinLnBrk="0" hangingPunct="1"/>
                      <a:r>
                        <a:rPr lang="en-GB" sz="1800" b="0" i="0" kern="1200" noProof="0" dirty="0">
                          <a:solidFill>
                            <a:schemeClr val="dk1"/>
                          </a:solidFill>
                          <a:effectLst/>
                          <a:latin typeface="+mn-lt"/>
                          <a:ea typeface="+mn-ea"/>
                          <a:cs typeface="+mn-cs"/>
                        </a:rPr>
                        <a:t>20%</a:t>
                      </a:r>
                    </a:p>
                  </a:txBody>
                  <a:tcPr anchor="ctr"/>
                </a:tc>
                <a:extLst>
                  <a:ext uri="{0D108BD9-81ED-4DB2-BD59-A6C34878D82A}">
                    <a16:rowId xmlns="" xmlns:a16="http://schemas.microsoft.com/office/drawing/2014/main" val="220537475"/>
                  </a:ext>
                </a:extLst>
              </a:tr>
            </a:tbl>
          </a:graphicData>
        </a:graphic>
      </p:graphicFrame>
      <p:sp>
        <p:nvSpPr>
          <p:cNvPr id="8" name="Content Placeholder 1">
            <a:extLst>
              <a:ext uri="{FF2B5EF4-FFF2-40B4-BE49-F238E27FC236}">
                <a16:creationId xmlns="" xmlns:a16="http://schemas.microsoft.com/office/drawing/2014/main" id="{74789567-AAD8-4A53-A2DF-8E52952DA655}"/>
              </a:ext>
            </a:extLst>
          </p:cNvPr>
          <p:cNvSpPr txBox="1">
            <a:spLocks/>
          </p:cNvSpPr>
          <p:nvPr/>
        </p:nvSpPr>
        <p:spPr>
          <a:xfrm>
            <a:off x="336499" y="1016813"/>
            <a:ext cx="8471002" cy="3615910"/>
          </a:xfrm>
          <a:prstGeom prst="rect">
            <a:avLst/>
          </a:prstGeom>
        </p:spPr>
        <p:txBody>
          <a:bodyPr wrap="square">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400" b="1"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000" b="1"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b="1"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2000" b="1"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2000" b="1" kern="1200">
                <a:solidFill>
                  <a:schemeClr val="tx1"/>
                </a:solidFill>
                <a:latin typeface="+mn-lt"/>
                <a:ea typeface="+mn-ea"/>
                <a:cs typeface="+mn-cs"/>
              </a:defRPr>
            </a:lvl5pPr>
            <a:lvl6pPr marL="1885950" marR="0"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sz="2000" b="1"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2000" b="1"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2000" b="1"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2000" b="1" kern="1200">
                <a:solidFill>
                  <a:schemeClr val="tx1"/>
                </a:solidFill>
                <a:latin typeface="+mn-lt"/>
                <a:ea typeface="+mn-ea"/>
                <a:cs typeface="+mn-cs"/>
              </a:defRPr>
            </a:lvl9pPr>
          </a:lstStyle>
          <a:p>
            <a:r>
              <a:rPr lang="sr-Latn-RS" b="0" dirty="0" smtClean="0"/>
              <a:t>Iznos od 80.000 EUR se uplaćuje </a:t>
            </a:r>
            <a:r>
              <a:rPr lang="sr-Latn-RS" dirty="0" smtClean="0">
                <a:solidFill>
                  <a:srgbClr val="4472C4"/>
                </a:solidFill>
              </a:rPr>
              <a:t>glavnom podnosiocu prijave </a:t>
            </a:r>
            <a:r>
              <a:rPr lang="sr-Latn-RS" b="0" dirty="0" smtClean="0"/>
              <a:t>koji ta sredstva prosleđuje partnerima</a:t>
            </a:r>
            <a:r>
              <a:rPr lang="en-US" b="0" dirty="0" smtClean="0"/>
              <a:t>.</a:t>
            </a:r>
            <a:endParaRPr lang="sr-Latn-RS" dirty="0"/>
          </a:p>
          <a:p>
            <a:r>
              <a:rPr lang="sr-Latn-RS" b="0" dirty="0" smtClean="0"/>
              <a:t>Ne uplaćuju se sva sredstva odjednom, već u ratama</a:t>
            </a:r>
            <a:endParaRPr lang="en-US" b="0" dirty="0" smtClean="0"/>
          </a:p>
        </p:txBody>
      </p:sp>
    </p:spTree>
    <p:extLst>
      <p:ext uri="{BB962C8B-B14F-4D97-AF65-F5344CB8AC3E}">
        <p14:creationId xmlns:p14="http://schemas.microsoft.com/office/powerpoint/2010/main" val="11594012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2E98F600-4F69-429B-91BD-D7481F110498}"/>
              </a:ext>
            </a:extLst>
          </p:cNvPr>
          <p:cNvSpPr>
            <a:spLocks noGrp="1"/>
          </p:cNvSpPr>
          <p:nvPr>
            <p:ph type="title"/>
          </p:nvPr>
        </p:nvSpPr>
        <p:spPr/>
        <p:txBody>
          <a:bodyPr/>
          <a:lstStyle/>
          <a:p>
            <a:r>
              <a:rPr lang="sr-Latn-RS" dirty="0" smtClean="0"/>
              <a:t>Može li doći do obustave finansiranja?</a:t>
            </a:r>
            <a:endParaRPr lang="en-GB" dirty="0"/>
          </a:p>
        </p:txBody>
      </p:sp>
      <p:sp>
        <p:nvSpPr>
          <p:cNvPr id="6" name="Slide Number Placeholder 5">
            <a:extLst>
              <a:ext uri="{FF2B5EF4-FFF2-40B4-BE49-F238E27FC236}">
                <a16:creationId xmlns="" xmlns:a16="http://schemas.microsoft.com/office/drawing/2014/main" id="{FAAD4C85-72F2-407F-A19D-5FA7C5C1EF5C}"/>
              </a:ext>
            </a:extLst>
          </p:cNvPr>
          <p:cNvSpPr>
            <a:spLocks noGrp="1"/>
          </p:cNvSpPr>
          <p:nvPr>
            <p:ph type="sldNum" sz="quarter" idx="12"/>
          </p:nvPr>
        </p:nvSpPr>
        <p:spPr/>
        <p:txBody>
          <a:bodyPr/>
          <a:lstStyle/>
          <a:p>
            <a:fld id="{22DECF6A-13F7-418C-BBFC-95033FFCD5F1}" type="slidenum">
              <a:rPr lang="en-US" noProof="1" smtClean="0"/>
              <a:pPr/>
              <a:t>17</a:t>
            </a:fld>
            <a:endParaRPr lang="en-US" noProof="1"/>
          </a:p>
        </p:txBody>
      </p:sp>
      <p:sp>
        <p:nvSpPr>
          <p:cNvPr id="8" name="Content Placeholder 1">
            <a:extLst>
              <a:ext uri="{FF2B5EF4-FFF2-40B4-BE49-F238E27FC236}">
                <a16:creationId xmlns="" xmlns:a16="http://schemas.microsoft.com/office/drawing/2014/main" id="{74789567-AAD8-4A53-A2DF-8E52952DA655}"/>
              </a:ext>
            </a:extLst>
          </p:cNvPr>
          <p:cNvSpPr txBox="1">
            <a:spLocks/>
          </p:cNvSpPr>
          <p:nvPr/>
        </p:nvSpPr>
        <p:spPr>
          <a:xfrm>
            <a:off x="336499" y="1016813"/>
            <a:ext cx="8471002" cy="3615910"/>
          </a:xfrm>
          <a:prstGeom prst="rect">
            <a:avLst/>
          </a:prstGeom>
        </p:spPr>
        <p:txBody>
          <a:bodyPr wrap="square">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400" b="1"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000" b="1"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b="1"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2000" b="1"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2000" b="1" kern="1200">
                <a:solidFill>
                  <a:schemeClr val="tx1"/>
                </a:solidFill>
                <a:latin typeface="+mn-lt"/>
                <a:ea typeface="+mn-ea"/>
                <a:cs typeface="+mn-cs"/>
              </a:defRPr>
            </a:lvl5pPr>
            <a:lvl6pPr marL="1885950" marR="0"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sz="2000" b="1"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2000" b="1"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2000" b="1"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2000" b="1" kern="1200">
                <a:solidFill>
                  <a:schemeClr val="tx1"/>
                </a:solidFill>
                <a:latin typeface="+mn-lt"/>
                <a:ea typeface="+mn-ea"/>
                <a:cs typeface="+mn-cs"/>
              </a:defRPr>
            </a:lvl9pPr>
          </a:lstStyle>
          <a:p>
            <a:r>
              <a:rPr lang="sr-Latn-RS" b="0" dirty="0" smtClean="0"/>
              <a:t>Da, ako ne dokažete da ste obavili zahtevani posao</a:t>
            </a:r>
            <a:r>
              <a:rPr lang="en-US" b="0" dirty="0" smtClean="0"/>
              <a:t>.</a:t>
            </a:r>
            <a:endParaRPr lang="sr-Latn-RS" dirty="0"/>
          </a:p>
          <a:p>
            <a:r>
              <a:rPr lang="sr-Latn-RS" b="0" dirty="0" smtClean="0"/>
              <a:t>Ne podnose se finansijski izveštaji, već samo tehnički</a:t>
            </a:r>
          </a:p>
        </p:txBody>
      </p:sp>
      <p:grpSp>
        <p:nvGrpSpPr>
          <p:cNvPr id="22" name="Group 21"/>
          <p:cNvGrpSpPr/>
          <p:nvPr/>
        </p:nvGrpSpPr>
        <p:grpSpPr>
          <a:xfrm>
            <a:off x="523739" y="2247876"/>
            <a:ext cx="8096521" cy="1906873"/>
            <a:chOff x="569517" y="2292265"/>
            <a:chExt cx="8096521" cy="1906873"/>
          </a:xfrm>
        </p:grpSpPr>
        <p:sp>
          <p:nvSpPr>
            <p:cNvPr id="4" name="TextBox 3"/>
            <p:cNvSpPr txBox="1"/>
            <p:nvPr/>
          </p:nvSpPr>
          <p:spPr>
            <a:xfrm>
              <a:off x="3922768" y="3225682"/>
              <a:ext cx="862295" cy="973456"/>
            </a:xfrm>
            <a:prstGeom prst="rect">
              <a:avLst/>
            </a:prstGeom>
            <a:solidFill>
              <a:schemeClr val="bg1"/>
            </a:solidFill>
            <a:ln>
              <a:solidFill>
                <a:schemeClr val="tx1"/>
              </a:solidFill>
            </a:ln>
          </p:spPr>
          <p:txBody>
            <a:bodyPr wrap="square" lIns="0" tIns="0" rIns="0" bIns="0" rtlCol="0" anchor="ctr" anchorCtr="0">
              <a:noAutofit/>
            </a:bodyPr>
            <a:lstStyle/>
            <a:p>
              <a:pPr algn="ctr"/>
              <a:r>
                <a:rPr lang="sr-Latn-RS" sz="1200" b="1" dirty="0" smtClean="0"/>
                <a:t>Poštovanje rokova</a:t>
              </a:r>
              <a:br>
                <a:rPr lang="sr-Latn-RS" sz="1200" b="1" dirty="0" smtClean="0"/>
              </a:br>
              <a:r>
                <a:rPr lang="sr-Latn-RS" sz="1200" b="1" dirty="0" smtClean="0"/>
                <a:t>(10%)</a:t>
              </a:r>
              <a:endParaRPr lang="en-US" sz="1400" b="1" dirty="0"/>
            </a:p>
          </p:txBody>
        </p:sp>
        <p:sp>
          <p:nvSpPr>
            <p:cNvPr id="9" name="TextBox 8"/>
            <p:cNvSpPr txBox="1"/>
            <p:nvPr/>
          </p:nvSpPr>
          <p:spPr>
            <a:xfrm>
              <a:off x="2753489" y="3225682"/>
              <a:ext cx="1065319" cy="973456"/>
            </a:xfrm>
            <a:prstGeom prst="rect">
              <a:avLst/>
            </a:prstGeom>
            <a:solidFill>
              <a:schemeClr val="bg1"/>
            </a:solidFill>
            <a:ln>
              <a:solidFill>
                <a:schemeClr val="tx1"/>
              </a:solidFill>
            </a:ln>
          </p:spPr>
          <p:txBody>
            <a:bodyPr wrap="square" lIns="0" tIns="0" rIns="0" bIns="0" rtlCol="0" anchor="ctr" anchorCtr="0">
              <a:noAutofit/>
            </a:bodyPr>
            <a:lstStyle/>
            <a:p>
              <a:pPr algn="ctr"/>
              <a:r>
                <a:rPr lang="sr-Latn-RS" sz="1200" b="1" dirty="0" smtClean="0"/>
                <a:t>Indikator poslovanja</a:t>
              </a:r>
              <a:br>
                <a:rPr lang="sr-Latn-RS" sz="1200" b="1" dirty="0" smtClean="0"/>
              </a:br>
              <a:r>
                <a:rPr lang="sr-Latn-RS" sz="1200" b="1" dirty="0" smtClean="0"/>
                <a:t>(30%)</a:t>
              </a:r>
              <a:endParaRPr lang="en-US" sz="1400" b="1" dirty="0"/>
            </a:p>
          </p:txBody>
        </p:sp>
        <p:sp>
          <p:nvSpPr>
            <p:cNvPr id="11" name="TextBox 10"/>
            <p:cNvSpPr txBox="1"/>
            <p:nvPr/>
          </p:nvSpPr>
          <p:spPr>
            <a:xfrm>
              <a:off x="569517" y="3225682"/>
              <a:ext cx="1019585" cy="973456"/>
            </a:xfrm>
            <a:prstGeom prst="rect">
              <a:avLst/>
            </a:prstGeom>
            <a:solidFill>
              <a:schemeClr val="bg1"/>
            </a:solidFill>
            <a:ln>
              <a:solidFill>
                <a:schemeClr val="tx1"/>
              </a:solidFill>
            </a:ln>
          </p:spPr>
          <p:txBody>
            <a:bodyPr wrap="square" lIns="0" tIns="0" rIns="0" bIns="0" rtlCol="0" anchor="ctr" anchorCtr="0">
              <a:noAutofit/>
            </a:bodyPr>
            <a:lstStyle/>
            <a:p>
              <a:pPr algn="ctr"/>
              <a:r>
                <a:rPr lang="sr-Latn-RS" sz="1200" b="1" dirty="0" smtClean="0"/>
                <a:t>Izveštaj</a:t>
              </a:r>
              <a:br>
                <a:rPr lang="sr-Latn-RS" sz="1200" b="1" dirty="0" smtClean="0"/>
              </a:br>
              <a:r>
                <a:rPr lang="sr-Latn-RS" sz="1200" b="1" dirty="0" smtClean="0"/>
                <a:t>(30%)</a:t>
              </a:r>
              <a:endParaRPr lang="en-US" sz="1400" b="1" dirty="0"/>
            </a:p>
          </p:txBody>
        </p:sp>
        <p:sp>
          <p:nvSpPr>
            <p:cNvPr id="12" name="TextBox 11"/>
            <p:cNvSpPr txBox="1"/>
            <p:nvPr/>
          </p:nvSpPr>
          <p:spPr>
            <a:xfrm>
              <a:off x="1693063" y="3225682"/>
              <a:ext cx="956465" cy="973456"/>
            </a:xfrm>
            <a:prstGeom prst="rect">
              <a:avLst/>
            </a:prstGeom>
            <a:solidFill>
              <a:schemeClr val="bg1"/>
            </a:solidFill>
            <a:ln>
              <a:solidFill>
                <a:schemeClr val="tx1"/>
              </a:solidFill>
            </a:ln>
          </p:spPr>
          <p:txBody>
            <a:bodyPr wrap="square" lIns="0" tIns="0" rIns="0" bIns="0" rtlCol="0" anchor="ctr" anchorCtr="0">
              <a:noAutofit/>
            </a:bodyPr>
            <a:lstStyle/>
            <a:p>
              <a:pPr algn="ctr"/>
              <a:r>
                <a:rPr lang="sr-Latn-RS" sz="1200" b="1" dirty="0" smtClean="0"/>
                <a:t>Tehničke performanse</a:t>
              </a:r>
              <a:br>
                <a:rPr lang="sr-Latn-RS" sz="1200" b="1" dirty="0" smtClean="0"/>
              </a:br>
              <a:r>
                <a:rPr lang="sr-Latn-RS" sz="1200" b="1" dirty="0" smtClean="0"/>
                <a:t>(30%)</a:t>
              </a:r>
              <a:endParaRPr lang="en-US" sz="1400" b="1" dirty="0"/>
            </a:p>
          </p:txBody>
        </p:sp>
        <p:sp>
          <p:nvSpPr>
            <p:cNvPr id="13" name="TextBox 12"/>
            <p:cNvSpPr txBox="1"/>
            <p:nvPr/>
          </p:nvSpPr>
          <p:spPr>
            <a:xfrm>
              <a:off x="569517" y="2292266"/>
              <a:ext cx="4215546" cy="841843"/>
            </a:xfrm>
            <a:prstGeom prst="rect">
              <a:avLst/>
            </a:prstGeom>
            <a:solidFill>
              <a:srgbClr val="87C5DB"/>
            </a:solidFill>
            <a:ln>
              <a:solidFill>
                <a:schemeClr val="tx1"/>
              </a:solidFill>
            </a:ln>
          </p:spPr>
          <p:txBody>
            <a:bodyPr wrap="square" lIns="0" tIns="0" rIns="0" bIns="0" rtlCol="0" anchor="ctr" anchorCtr="0">
              <a:noAutofit/>
            </a:bodyPr>
            <a:lstStyle/>
            <a:p>
              <a:pPr algn="ctr"/>
              <a:r>
                <a:rPr lang="sr-Latn-RS" sz="1200" b="1" dirty="0" smtClean="0"/>
                <a:t>TEHNIČKA I POSLOVNA EVALUACIJA</a:t>
              </a:r>
              <a:br>
                <a:rPr lang="sr-Latn-RS" sz="1200" b="1" dirty="0" smtClean="0"/>
              </a:br>
              <a:r>
                <a:rPr lang="sr-Latn-RS" sz="1200" b="1" dirty="0" smtClean="0"/>
                <a:t>(Mentorska komisija)</a:t>
              </a:r>
              <a:endParaRPr lang="en-US" sz="1400" b="1" dirty="0"/>
            </a:p>
          </p:txBody>
        </p:sp>
        <p:sp>
          <p:nvSpPr>
            <p:cNvPr id="14" name="TextBox 13"/>
            <p:cNvSpPr txBox="1"/>
            <p:nvPr/>
          </p:nvSpPr>
          <p:spPr>
            <a:xfrm>
              <a:off x="4858912" y="2292265"/>
              <a:ext cx="1728319" cy="841843"/>
            </a:xfrm>
            <a:prstGeom prst="rect">
              <a:avLst/>
            </a:prstGeom>
            <a:solidFill>
              <a:srgbClr val="87C5DB"/>
            </a:solidFill>
            <a:ln>
              <a:solidFill>
                <a:schemeClr val="tx1"/>
              </a:solidFill>
            </a:ln>
          </p:spPr>
          <p:txBody>
            <a:bodyPr wrap="square" lIns="0" tIns="0" rIns="0" bIns="0" rtlCol="0" anchor="ctr" anchorCtr="0">
              <a:noAutofit/>
            </a:bodyPr>
            <a:lstStyle/>
            <a:p>
              <a:pPr algn="ctr"/>
              <a:r>
                <a:rPr lang="sr-Latn-RS" sz="1200" b="1" dirty="0" smtClean="0"/>
                <a:t>PROVERA</a:t>
              </a:r>
              <a:br>
                <a:rPr lang="sr-Latn-RS" sz="1200" b="1" dirty="0" smtClean="0"/>
              </a:br>
              <a:r>
                <a:rPr lang="sr-Latn-RS" sz="1200" b="1" dirty="0" smtClean="0"/>
                <a:t>(Izbona komisija)</a:t>
              </a:r>
              <a:endParaRPr lang="en-US" sz="1400" b="1" dirty="0"/>
            </a:p>
          </p:txBody>
        </p:sp>
        <p:sp>
          <p:nvSpPr>
            <p:cNvPr id="15" name="TextBox 14"/>
            <p:cNvSpPr txBox="1"/>
            <p:nvPr/>
          </p:nvSpPr>
          <p:spPr>
            <a:xfrm>
              <a:off x="4858913" y="3665621"/>
              <a:ext cx="559490" cy="437065"/>
            </a:xfrm>
            <a:prstGeom prst="rect">
              <a:avLst/>
            </a:prstGeom>
            <a:solidFill>
              <a:schemeClr val="bg1"/>
            </a:solidFill>
            <a:ln>
              <a:noFill/>
            </a:ln>
          </p:spPr>
          <p:txBody>
            <a:bodyPr wrap="square" lIns="0" tIns="0" rIns="0" bIns="0" rtlCol="0" anchor="ctr" anchorCtr="0">
              <a:noAutofit/>
            </a:bodyPr>
            <a:lstStyle/>
            <a:p>
              <a:pPr algn="ctr"/>
              <a:r>
                <a:rPr lang="sr-Latn-RS" sz="1200" b="1" dirty="0" smtClean="0">
                  <a:solidFill>
                    <a:srgbClr val="C00000"/>
                  </a:solidFill>
                </a:rPr>
                <a:t>Ispod</a:t>
              </a:r>
              <a:br>
                <a:rPr lang="sr-Latn-RS" sz="1200" b="1" dirty="0" smtClean="0">
                  <a:solidFill>
                    <a:srgbClr val="C00000"/>
                  </a:solidFill>
                </a:rPr>
              </a:br>
              <a:r>
                <a:rPr lang="sr-Latn-RS" sz="1200" b="1" dirty="0" smtClean="0">
                  <a:solidFill>
                    <a:srgbClr val="C00000"/>
                  </a:solidFill>
                </a:rPr>
                <a:t>praga</a:t>
              </a:r>
              <a:endParaRPr lang="en-US" sz="1400" b="1" dirty="0">
                <a:solidFill>
                  <a:srgbClr val="C00000"/>
                </a:solidFill>
              </a:endParaRPr>
            </a:p>
          </p:txBody>
        </p:sp>
        <p:sp>
          <p:nvSpPr>
            <p:cNvPr id="17" name="TextBox 16"/>
            <p:cNvSpPr txBox="1"/>
            <p:nvPr/>
          </p:nvSpPr>
          <p:spPr>
            <a:xfrm>
              <a:off x="7104851" y="3821078"/>
              <a:ext cx="1561187" cy="348035"/>
            </a:xfrm>
            <a:prstGeom prst="rect">
              <a:avLst/>
            </a:prstGeom>
            <a:solidFill>
              <a:schemeClr val="bg1"/>
            </a:solidFill>
            <a:ln>
              <a:noFill/>
            </a:ln>
          </p:spPr>
          <p:txBody>
            <a:bodyPr wrap="square" lIns="0" tIns="0" rIns="0" bIns="0" rtlCol="0" anchor="ctr" anchorCtr="0">
              <a:noAutofit/>
            </a:bodyPr>
            <a:lstStyle/>
            <a:p>
              <a:pPr algn="ctr"/>
              <a:r>
                <a:rPr lang="sr-Latn-RS" sz="1200" b="1" dirty="0" smtClean="0">
                  <a:solidFill>
                    <a:srgbClr val="C00000"/>
                  </a:solidFill>
                </a:rPr>
                <a:t>Obustava finansiranja</a:t>
              </a:r>
              <a:endParaRPr lang="en-US" sz="1400" b="1" dirty="0">
                <a:solidFill>
                  <a:srgbClr val="C00000"/>
                </a:solidFill>
              </a:endParaRPr>
            </a:p>
          </p:txBody>
        </p:sp>
        <p:sp>
          <p:nvSpPr>
            <p:cNvPr id="18" name="TextBox 17"/>
            <p:cNvSpPr txBox="1"/>
            <p:nvPr/>
          </p:nvSpPr>
          <p:spPr>
            <a:xfrm>
              <a:off x="4913315" y="3157536"/>
              <a:ext cx="800471" cy="437065"/>
            </a:xfrm>
            <a:prstGeom prst="rect">
              <a:avLst/>
            </a:prstGeom>
            <a:solidFill>
              <a:schemeClr val="bg1"/>
            </a:solidFill>
            <a:ln>
              <a:noFill/>
            </a:ln>
          </p:spPr>
          <p:txBody>
            <a:bodyPr wrap="square" lIns="0" tIns="0" rIns="0" bIns="0" rtlCol="0" anchor="ctr" anchorCtr="0">
              <a:noAutofit/>
            </a:bodyPr>
            <a:lstStyle/>
            <a:p>
              <a:pPr algn="ctr"/>
              <a:r>
                <a:rPr lang="sr-Latn-RS" sz="1200" b="1" dirty="0" smtClean="0">
                  <a:solidFill>
                    <a:srgbClr val="4472C4"/>
                  </a:solidFill>
                </a:rPr>
                <a:t>Iznad praga</a:t>
              </a:r>
              <a:endParaRPr lang="en-US" sz="1400" b="1" dirty="0">
                <a:solidFill>
                  <a:srgbClr val="4472C4"/>
                </a:solidFill>
              </a:endParaRPr>
            </a:p>
          </p:txBody>
        </p:sp>
        <p:sp>
          <p:nvSpPr>
            <p:cNvPr id="5" name="Right Arrow 4"/>
            <p:cNvSpPr/>
            <p:nvPr/>
          </p:nvSpPr>
          <p:spPr>
            <a:xfrm>
              <a:off x="5832629" y="3275180"/>
              <a:ext cx="1225119" cy="1643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Arrow 18"/>
            <p:cNvSpPr/>
            <p:nvPr/>
          </p:nvSpPr>
          <p:spPr>
            <a:xfrm>
              <a:off x="6686365" y="3621465"/>
              <a:ext cx="371383" cy="1704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p:cNvSpPr/>
            <p:nvPr/>
          </p:nvSpPr>
          <p:spPr>
            <a:xfrm>
              <a:off x="6686365" y="3909875"/>
              <a:ext cx="371383" cy="170442"/>
            </a:xfrm>
            <a:prstGeom prst="rightArrow">
              <a:avLst/>
            </a:prstGeom>
            <a:solidFill>
              <a:srgbClr val="C00000"/>
            </a:solidFill>
            <a:ln>
              <a:solidFill>
                <a:srgbClr val="6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7120804" y="3269621"/>
              <a:ext cx="1004067" cy="521432"/>
            </a:xfrm>
            <a:prstGeom prst="rect">
              <a:avLst/>
            </a:prstGeom>
            <a:solidFill>
              <a:schemeClr val="bg1"/>
            </a:solidFill>
            <a:ln>
              <a:noFill/>
            </a:ln>
          </p:spPr>
          <p:txBody>
            <a:bodyPr wrap="square" lIns="0" tIns="0" rIns="0" bIns="0" rtlCol="0" anchor="ctr" anchorCtr="0">
              <a:noAutofit/>
            </a:bodyPr>
            <a:lstStyle/>
            <a:p>
              <a:pPr algn="ctr"/>
              <a:r>
                <a:rPr lang="sr-Latn-RS" sz="1200" b="1" dirty="0" smtClean="0">
                  <a:solidFill>
                    <a:srgbClr val="4472C4"/>
                  </a:solidFill>
                </a:rPr>
                <a:t>Nastavak finansiranja</a:t>
              </a:r>
              <a:endParaRPr lang="en-US" sz="1400" b="1" dirty="0">
                <a:solidFill>
                  <a:srgbClr val="4472C4"/>
                </a:solidFill>
              </a:endParaRPr>
            </a:p>
          </p:txBody>
        </p:sp>
        <p:sp>
          <p:nvSpPr>
            <p:cNvPr id="16" name="TextBox 15"/>
            <p:cNvSpPr txBox="1"/>
            <p:nvPr/>
          </p:nvSpPr>
          <p:spPr>
            <a:xfrm>
              <a:off x="5659382" y="3645108"/>
              <a:ext cx="927849" cy="554030"/>
            </a:xfrm>
            <a:prstGeom prst="rect">
              <a:avLst/>
            </a:prstGeom>
            <a:solidFill>
              <a:srgbClr val="87C5DB"/>
            </a:solidFill>
            <a:ln>
              <a:solidFill>
                <a:schemeClr val="tx1"/>
              </a:solidFill>
            </a:ln>
          </p:spPr>
          <p:txBody>
            <a:bodyPr wrap="square" lIns="0" tIns="0" rIns="0" bIns="0" rtlCol="0" anchor="ctr" anchorCtr="0">
              <a:noAutofit/>
            </a:bodyPr>
            <a:lstStyle/>
            <a:p>
              <a:pPr algn="ctr"/>
              <a:r>
                <a:rPr lang="sr-Latn-RS" sz="1400" b="1" dirty="0" smtClean="0"/>
                <a:t>IZBORNA KOMISIJA</a:t>
              </a:r>
              <a:endParaRPr lang="en-US" sz="1400" b="1" dirty="0"/>
            </a:p>
          </p:txBody>
        </p:sp>
      </p:grpSp>
      <p:sp>
        <p:nvSpPr>
          <p:cNvPr id="23" name="TextBox 22"/>
          <p:cNvSpPr txBox="1"/>
          <p:nvPr/>
        </p:nvSpPr>
        <p:spPr>
          <a:xfrm>
            <a:off x="4913315" y="3157536"/>
            <a:ext cx="800471" cy="437065"/>
          </a:xfrm>
          <a:prstGeom prst="rect">
            <a:avLst/>
          </a:prstGeom>
          <a:solidFill>
            <a:schemeClr val="bg1"/>
          </a:solidFill>
          <a:ln>
            <a:noFill/>
          </a:ln>
        </p:spPr>
        <p:txBody>
          <a:bodyPr wrap="square" lIns="0" tIns="0" rIns="0" bIns="0" rtlCol="0" anchor="ctr" anchorCtr="0">
            <a:noAutofit/>
          </a:bodyPr>
          <a:lstStyle/>
          <a:p>
            <a:pPr algn="ctr"/>
            <a:r>
              <a:rPr lang="sr-Latn-RS" sz="1200" b="1" dirty="0" smtClean="0">
                <a:solidFill>
                  <a:srgbClr val="4472C4"/>
                </a:solidFill>
              </a:rPr>
              <a:t>Iznad praga</a:t>
            </a:r>
            <a:endParaRPr lang="en-US" sz="1400" b="1" dirty="0">
              <a:solidFill>
                <a:srgbClr val="4472C4"/>
              </a:solidFill>
            </a:endParaRPr>
          </a:p>
        </p:txBody>
      </p:sp>
    </p:spTree>
    <p:extLst>
      <p:ext uri="{BB962C8B-B14F-4D97-AF65-F5344CB8AC3E}">
        <p14:creationId xmlns:p14="http://schemas.microsoft.com/office/powerpoint/2010/main" val="15707166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extLst>
              <p:ext uri="{D42A27DB-BD31-4B8C-83A1-F6EECF244321}">
                <p14:modId xmlns:p14="http://schemas.microsoft.com/office/powerpoint/2010/main" val="3683508951"/>
              </p:ext>
            </p:extLst>
          </p:nvPr>
        </p:nvGraphicFramePr>
        <p:xfrm>
          <a:off x="136187" y="1091407"/>
          <a:ext cx="4204453" cy="3616325"/>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a:extLst>
              <a:ext uri="{FF2B5EF4-FFF2-40B4-BE49-F238E27FC236}">
                <a16:creationId xmlns="" xmlns:a16="http://schemas.microsoft.com/office/drawing/2014/main" id="{1E82B5DF-BCF1-4AC9-A28D-C87178AD03D7}"/>
              </a:ext>
            </a:extLst>
          </p:cNvPr>
          <p:cNvSpPr>
            <a:spLocks noGrp="1"/>
          </p:cNvSpPr>
          <p:nvPr>
            <p:ph type="title"/>
          </p:nvPr>
        </p:nvSpPr>
        <p:spPr/>
        <p:txBody>
          <a:bodyPr/>
          <a:lstStyle/>
          <a:p>
            <a:r>
              <a:rPr lang="sr-Latn-RS" dirty="0" smtClean="0"/>
              <a:t>9. Statistika prethodnog KTE poziva</a:t>
            </a:r>
            <a:endParaRPr lang="en-GB" dirty="0"/>
          </a:p>
        </p:txBody>
      </p:sp>
      <p:sp>
        <p:nvSpPr>
          <p:cNvPr id="6" name="Slide Number Placeholder 5">
            <a:extLst>
              <a:ext uri="{FF2B5EF4-FFF2-40B4-BE49-F238E27FC236}">
                <a16:creationId xmlns="" xmlns:a16="http://schemas.microsoft.com/office/drawing/2014/main" id="{8A61E19B-ADAD-4594-8A61-5C92D6A631BE}"/>
              </a:ext>
            </a:extLst>
          </p:cNvPr>
          <p:cNvSpPr>
            <a:spLocks noGrp="1"/>
          </p:cNvSpPr>
          <p:nvPr>
            <p:ph type="sldNum" sz="quarter" idx="12"/>
          </p:nvPr>
        </p:nvSpPr>
        <p:spPr/>
        <p:txBody>
          <a:bodyPr/>
          <a:lstStyle/>
          <a:p>
            <a:fld id="{22DECF6A-13F7-418C-BBFC-95033FFCD5F1}" type="slidenum">
              <a:rPr lang="en-US" noProof="1" smtClean="0"/>
              <a:pPr/>
              <a:t>18</a:t>
            </a:fld>
            <a:endParaRPr lang="en-US" noProof="1"/>
          </a:p>
        </p:txBody>
      </p:sp>
      <p:graphicFrame>
        <p:nvGraphicFramePr>
          <p:cNvPr id="14" name="Chart 13"/>
          <p:cNvGraphicFramePr/>
          <p:nvPr>
            <p:extLst>
              <p:ext uri="{D42A27DB-BD31-4B8C-83A1-F6EECF244321}">
                <p14:modId xmlns:p14="http://schemas.microsoft.com/office/powerpoint/2010/main" val="870745171"/>
              </p:ext>
            </p:extLst>
          </p:nvPr>
        </p:nvGraphicFramePr>
        <p:xfrm>
          <a:off x="3611739" y="1031876"/>
          <a:ext cx="5532261" cy="36163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412688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1E82B5DF-BCF1-4AC9-A28D-C87178AD03D7}"/>
              </a:ext>
            </a:extLst>
          </p:cNvPr>
          <p:cNvSpPr>
            <a:spLocks noGrp="1"/>
          </p:cNvSpPr>
          <p:nvPr>
            <p:ph type="title"/>
          </p:nvPr>
        </p:nvSpPr>
        <p:spPr/>
        <p:txBody>
          <a:bodyPr/>
          <a:lstStyle/>
          <a:p>
            <a:r>
              <a:rPr lang="sr-Latn-RS" dirty="0" smtClean="0"/>
              <a:t>Rezultati KTE poziva – finansirani projekti</a:t>
            </a:r>
            <a:endParaRPr lang="en-GB" dirty="0"/>
          </a:p>
        </p:txBody>
      </p:sp>
      <p:sp>
        <p:nvSpPr>
          <p:cNvPr id="6" name="Slide Number Placeholder 5">
            <a:extLst>
              <a:ext uri="{FF2B5EF4-FFF2-40B4-BE49-F238E27FC236}">
                <a16:creationId xmlns="" xmlns:a16="http://schemas.microsoft.com/office/drawing/2014/main" id="{8A61E19B-ADAD-4594-8A61-5C92D6A631BE}"/>
              </a:ext>
            </a:extLst>
          </p:cNvPr>
          <p:cNvSpPr>
            <a:spLocks noGrp="1"/>
          </p:cNvSpPr>
          <p:nvPr>
            <p:ph type="sldNum" sz="quarter" idx="12"/>
          </p:nvPr>
        </p:nvSpPr>
        <p:spPr/>
        <p:txBody>
          <a:bodyPr/>
          <a:lstStyle/>
          <a:p>
            <a:fld id="{22DECF6A-13F7-418C-BBFC-95033FFCD5F1}" type="slidenum">
              <a:rPr lang="en-US" noProof="1" smtClean="0"/>
              <a:pPr/>
              <a:t>19</a:t>
            </a:fld>
            <a:endParaRPr lang="en-US" noProof="1"/>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r="31704"/>
          <a:stretch/>
        </p:blipFill>
        <p:spPr>
          <a:xfrm>
            <a:off x="307118" y="1220811"/>
            <a:ext cx="8345133" cy="3219453"/>
          </a:xfrm>
        </p:spPr>
      </p:pic>
    </p:spTree>
    <p:extLst>
      <p:ext uri="{BB962C8B-B14F-4D97-AF65-F5344CB8AC3E}">
        <p14:creationId xmlns:p14="http://schemas.microsoft.com/office/powerpoint/2010/main" val="42239622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extLst>
              <p:ext uri="{D42A27DB-BD31-4B8C-83A1-F6EECF244321}">
                <p14:modId xmlns:p14="http://schemas.microsoft.com/office/powerpoint/2010/main" val="2627205606"/>
              </p:ext>
            </p:extLst>
          </p:nvPr>
        </p:nvGraphicFramePr>
        <p:xfrm>
          <a:off x="136187" y="1091407"/>
          <a:ext cx="4204453" cy="3616325"/>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a:extLst>
              <a:ext uri="{FF2B5EF4-FFF2-40B4-BE49-F238E27FC236}">
                <a16:creationId xmlns="" xmlns:a16="http://schemas.microsoft.com/office/drawing/2014/main" id="{1E82B5DF-BCF1-4AC9-A28D-C87178AD03D7}"/>
              </a:ext>
            </a:extLst>
          </p:cNvPr>
          <p:cNvSpPr>
            <a:spLocks noGrp="1"/>
          </p:cNvSpPr>
          <p:nvPr>
            <p:ph type="title"/>
          </p:nvPr>
        </p:nvSpPr>
        <p:spPr/>
        <p:txBody>
          <a:bodyPr/>
          <a:lstStyle/>
          <a:p>
            <a:r>
              <a:rPr lang="sr-Latn-RS" dirty="0" smtClean="0"/>
              <a:t>Statistika prethodnog FTTE poziva</a:t>
            </a:r>
            <a:endParaRPr lang="en-GB" dirty="0"/>
          </a:p>
        </p:txBody>
      </p:sp>
      <p:sp>
        <p:nvSpPr>
          <p:cNvPr id="6" name="Slide Number Placeholder 5">
            <a:extLst>
              <a:ext uri="{FF2B5EF4-FFF2-40B4-BE49-F238E27FC236}">
                <a16:creationId xmlns="" xmlns:a16="http://schemas.microsoft.com/office/drawing/2014/main" id="{8A61E19B-ADAD-4594-8A61-5C92D6A631BE}"/>
              </a:ext>
            </a:extLst>
          </p:cNvPr>
          <p:cNvSpPr>
            <a:spLocks noGrp="1"/>
          </p:cNvSpPr>
          <p:nvPr>
            <p:ph type="sldNum" sz="quarter" idx="12"/>
          </p:nvPr>
        </p:nvSpPr>
        <p:spPr/>
        <p:txBody>
          <a:bodyPr/>
          <a:lstStyle/>
          <a:p>
            <a:fld id="{22DECF6A-13F7-418C-BBFC-95033FFCD5F1}" type="slidenum">
              <a:rPr lang="en-US" noProof="1" smtClean="0"/>
              <a:pPr/>
              <a:t>20</a:t>
            </a:fld>
            <a:endParaRPr lang="en-US" noProof="1"/>
          </a:p>
        </p:txBody>
      </p:sp>
      <p:graphicFrame>
        <p:nvGraphicFramePr>
          <p:cNvPr id="14" name="Chart 13"/>
          <p:cNvGraphicFramePr/>
          <p:nvPr>
            <p:extLst/>
          </p:nvPr>
        </p:nvGraphicFramePr>
        <p:xfrm>
          <a:off x="3611739" y="1031876"/>
          <a:ext cx="5532261" cy="36163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728043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1A2A0AC5-2297-48FC-92FB-BB3D165B5BF2}"/>
              </a:ext>
            </a:extLst>
          </p:cNvPr>
          <p:cNvSpPr>
            <a:spLocks noGrp="1"/>
          </p:cNvSpPr>
          <p:nvPr>
            <p:ph idx="1"/>
          </p:nvPr>
        </p:nvSpPr>
        <p:spPr>
          <a:xfrm>
            <a:off x="336499" y="1074689"/>
            <a:ext cx="8471002" cy="3615910"/>
          </a:xfrm>
        </p:spPr>
        <p:txBody>
          <a:bodyPr>
            <a:noAutofit/>
          </a:bodyPr>
          <a:lstStyle/>
          <a:p>
            <a:r>
              <a:rPr lang="sr-Latn-RS" sz="2100" b="0" dirty="0" smtClean="0">
                <a:latin typeface="Calibri" panose="020F0502020204030204" pitchFamily="34" charset="0"/>
                <a:cs typeface="Calibri" panose="020F0502020204030204" pitchFamily="34" charset="0"/>
              </a:rPr>
              <a:t>Nađite partnere</a:t>
            </a:r>
          </a:p>
          <a:p>
            <a:r>
              <a:rPr lang="sr-Latn-RS" sz="2100" b="0" dirty="0" smtClean="0">
                <a:latin typeface="Calibri" panose="020F0502020204030204" pitchFamily="34" charset="0"/>
                <a:cs typeface="Calibri" panose="020F0502020204030204" pitchFamily="34" charset="0"/>
              </a:rPr>
              <a:t>Dogovrite se oko toga šta će tačno preneti</a:t>
            </a:r>
          </a:p>
          <a:p>
            <a:r>
              <a:rPr lang="sr-Latn-RS" sz="2100" b="0" dirty="0" smtClean="0">
                <a:latin typeface="Calibri" panose="020F0502020204030204" pitchFamily="34" charset="0"/>
                <a:cs typeface="Calibri" panose="020F0502020204030204" pitchFamily="34" charset="0"/>
              </a:rPr>
              <a:t>Tehnologija mora biti spremna. Nema vremena za istaživanje i razvoj</a:t>
            </a:r>
          </a:p>
          <a:p>
            <a:r>
              <a:rPr lang="sr-Latn-RS" sz="2100" b="0" dirty="0" smtClean="0">
                <a:latin typeface="Calibri" panose="020F0502020204030204" pitchFamily="34" charset="0"/>
                <a:cs typeface="Calibri" panose="020F0502020204030204" pitchFamily="34" charset="0"/>
              </a:rPr>
              <a:t>Budite konkretni i razjasnite sebi šta je cilj transfera tehnologije</a:t>
            </a:r>
          </a:p>
          <a:p>
            <a:r>
              <a:rPr lang="sr-Latn-RS" sz="2100" b="0" dirty="0" smtClean="0">
                <a:latin typeface="Calibri" panose="020F0502020204030204" pitchFamily="34" charset="0"/>
                <a:cs typeface="Calibri" panose="020F0502020204030204" pitchFamily="34" charset="0"/>
              </a:rPr>
              <a:t>Rezervišite dovoljno vremena za pripremu prijave</a:t>
            </a:r>
          </a:p>
          <a:p>
            <a:r>
              <a:rPr lang="sr-Latn-RS" sz="2100" b="0" dirty="0" smtClean="0">
                <a:latin typeface="Calibri" panose="020F0502020204030204" pitchFamily="34" charset="0"/>
                <a:cs typeface="Calibri" panose="020F0502020204030204" pitchFamily="34" charset="0"/>
              </a:rPr>
              <a:t>REGISTRUJTE SE na FUNDINGBOX portalu</a:t>
            </a:r>
          </a:p>
          <a:p>
            <a:pPr lvl="1"/>
            <a:r>
              <a:rPr lang="en-IE" sz="1700" b="0" dirty="0">
                <a:latin typeface="Calibri" panose="020F0502020204030204" pitchFamily="34" charset="0"/>
                <a:cs typeface="Calibri" panose="020F0502020204030204" pitchFamily="34" charset="0"/>
                <a:hlinkClick r:id="rId2"/>
              </a:rPr>
              <a:t>https://</a:t>
            </a:r>
            <a:r>
              <a:rPr lang="en-IE" sz="1700" b="0" dirty="0" smtClean="0">
                <a:latin typeface="Calibri" panose="020F0502020204030204" pitchFamily="34" charset="0"/>
                <a:cs typeface="Calibri" panose="020F0502020204030204" pitchFamily="34" charset="0"/>
                <a:hlinkClick r:id="rId2"/>
              </a:rPr>
              <a:t>smart4all-ctte.fundingbox.com/signup</a:t>
            </a:r>
            <a:r>
              <a:rPr lang="sr-Latn-RS" sz="1700" b="0" dirty="0" smtClean="0">
                <a:latin typeface="Calibri" panose="020F0502020204030204" pitchFamily="34" charset="0"/>
                <a:cs typeface="Calibri" panose="020F0502020204030204" pitchFamily="34" charset="0"/>
              </a:rPr>
              <a:t> </a:t>
            </a:r>
          </a:p>
          <a:p>
            <a:r>
              <a:rPr lang="sr-Latn-RS" sz="2100" b="0" dirty="0" smtClean="0">
                <a:latin typeface="Calibri" panose="020F0502020204030204" pitchFamily="34" charset="0"/>
                <a:cs typeface="Calibri" panose="020F0502020204030204" pitchFamily="34" charset="0"/>
              </a:rPr>
              <a:t>Skinite Application Form u excel formatu i dobro ga proučite</a:t>
            </a:r>
          </a:p>
          <a:p>
            <a:pPr lvl="1"/>
            <a:r>
              <a:rPr lang="sr-Latn-RS" sz="1700" b="0" dirty="0" smtClean="0">
                <a:latin typeface="Calibri" panose="020F0502020204030204" pitchFamily="34" charset="0"/>
                <a:cs typeface="Calibri" panose="020F0502020204030204" pitchFamily="34" charset="0"/>
              </a:rPr>
              <a:t>Važna napomena: taj excel fajl je samo za Vašu upotrebu. On se ne mora popuniti i ne podnosi se kao deo prijave!</a:t>
            </a:r>
            <a:endParaRPr lang="en-IE" sz="1700" b="0" dirty="0">
              <a:latin typeface="Calibri" panose="020F0502020204030204" pitchFamily="34" charset="0"/>
              <a:cs typeface="Calibri" panose="020F0502020204030204" pitchFamily="34" charset="0"/>
            </a:endParaRPr>
          </a:p>
        </p:txBody>
      </p:sp>
      <p:sp>
        <p:nvSpPr>
          <p:cNvPr id="3" name="Title 2">
            <a:extLst>
              <a:ext uri="{FF2B5EF4-FFF2-40B4-BE49-F238E27FC236}">
                <a16:creationId xmlns="" xmlns:a16="http://schemas.microsoft.com/office/drawing/2014/main" id="{1E82B5DF-BCF1-4AC9-A28D-C87178AD03D7}"/>
              </a:ext>
            </a:extLst>
          </p:cNvPr>
          <p:cNvSpPr>
            <a:spLocks noGrp="1"/>
          </p:cNvSpPr>
          <p:nvPr>
            <p:ph type="title"/>
          </p:nvPr>
        </p:nvSpPr>
        <p:spPr/>
        <p:txBody>
          <a:bodyPr/>
          <a:lstStyle/>
          <a:p>
            <a:r>
              <a:rPr lang="sr-Latn-RS" dirty="0" smtClean="0"/>
              <a:t>10. Pre nego što se prijavite...</a:t>
            </a:r>
            <a:endParaRPr lang="en-GB" dirty="0"/>
          </a:p>
        </p:txBody>
      </p:sp>
      <p:sp>
        <p:nvSpPr>
          <p:cNvPr id="6" name="Slide Number Placeholder 5">
            <a:extLst>
              <a:ext uri="{FF2B5EF4-FFF2-40B4-BE49-F238E27FC236}">
                <a16:creationId xmlns="" xmlns:a16="http://schemas.microsoft.com/office/drawing/2014/main" id="{8A61E19B-ADAD-4594-8A61-5C92D6A631BE}"/>
              </a:ext>
            </a:extLst>
          </p:cNvPr>
          <p:cNvSpPr>
            <a:spLocks noGrp="1"/>
          </p:cNvSpPr>
          <p:nvPr>
            <p:ph type="sldNum" sz="quarter" idx="12"/>
          </p:nvPr>
        </p:nvSpPr>
        <p:spPr/>
        <p:txBody>
          <a:bodyPr/>
          <a:lstStyle/>
          <a:p>
            <a:fld id="{22DECF6A-13F7-418C-BBFC-95033FFCD5F1}" type="slidenum">
              <a:rPr lang="en-US" noProof="1" smtClean="0"/>
              <a:pPr/>
              <a:t>21</a:t>
            </a:fld>
            <a:endParaRPr lang="en-US" noProof="1"/>
          </a:p>
        </p:txBody>
      </p:sp>
    </p:spTree>
    <p:extLst>
      <p:ext uri="{BB962C8B-B14F-4D97-AF65-F5344CB8AC3E}">
        <p14:creationId xmlns:p14="http://schemas.microsoft.com/office/powerpoint/2010/main" val="35468538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1A2A0AC5-2297-48FC-92FB-BB3D165B5BF2}"/>
              </a:ext>
            </a:extLst>
          </p:cNvPr>
          <p:cNvSpPr>
            <a:spLocks noGrp="1"/>
          </p:cNvSpPr>
          <p:nvPr>
            <p:ph idx="1"/>
          </p:nvPr>
        </p:nvSpPr>
        <p:spPr>
          <a:xfrm>
            <a:off x="336499" y="1074689"/>
            <a:ext cx="8471002" cy="2254437"/>
          </a:xfrm>
        </p:spPr>
        <p:txBody>
          <a:bodyPr>
            <a:noAutofit/>
          </a:bodyPr>
          <a:lstStyle/>
          <a:p>
            <a:r>
              <a:rPr lang="en-IE" sz="2000" b="0" dirty="0">
                <a:latin typeface="Calibri" panose="020F0502020204030204" pitchFamily="34" charset="0"/>
                <a:cs typeface="Calibri" panose="020F0502020204030204" pitchFamily="34" charset="0"/>
                <a:hlinkClick r:id="rId2"/>
              </a:rPr>
              <a:t>https://matchmaking.smart4all-project.eu</a:t>
            </a:r>
            <a:r>
              <a:rPr lang="en-IE" sz="2000" b="0" dirty="0" smtClean="0">
                <a:latin typeface="Calibri" panose="020F0502020204030204" pitchFamily="34" charset="0"/>
                <a:cs typeface="Calibri" panose="020F0502020204030204" pitchFamily="34" charset="0"/>
                <a:hlinkClick r:id="rId2"/>
              </a:rPr>
              <a:t>/</a:t>
            </a:r>
            <a:endParaRPr lang="sr-Latn-RS" sz="2000" b="0" dirty="0" smtClean="0">
              <a:latin typeface="Calibri" panose="020F0502020204030204" pitchFamily="34" charset="0"/>
              <a:cs typeface="Calibri" panose="020F0502020204030204" pitchFamily="34" charset="0"/>
            </a:endParaRPr>
          </a:p>
        </p:txBody>
      </p:sp>
      <p:sp>
        <p:nvSpPr>
          <p:cNvPr id="3" name="Title 2">
            <a:extLst>
              <a:ext uri="{FF2B5EF4-FFF2-40B4-BE49-F238E27FC236}">
                <a16:creationId xmlns="" xmlns:a16="http://schemas.microsoft.com/office/drawing/2014/main" id="{1E82B5DF-BCF1-4AC9-A28D-C87178AD03D7}"/>
              </a:ext>
            </a:extLst>
          </p:cNvPr>
          <p:cNvSpPr>
            <a:spLocks noGrp="1"/>
          </p:cNvSpPr>
          <p:nvPr>
            <p:ph type="title"/>
          </p:nvPr>
        </p:nvSpPr>
        <p:spPr/>
        <p:txBody>
          <a:bodyPr/>
          <a:lstStyle/>
          <a:p>
            <a:r>
              <a:rPr lang="sr-Latn-RS" dirty="0" smtClean="0"/>
              <a:t>11. Gde naći partnera, ako ga već nemate?</a:t>
            </a:r>
            <a:endParaRPr lang="en-GB" dirty="0"/>
          </a:p>
        </p:txBody>
      </p:sp>
      <p:sp>
        <p:nvSpPr>
          <p:cNvPr id="6" name="Slide Number Placeholder 5">
            <a:extLst>
              <a:ext uri="{FF2B5EF4-FFF2-40B4-BE49-F238E27FC236}">
                <a16:creationId xmlns="" xmlns:a16="http://schemas.microsoft.com/office/drawing/2014/main" id="{8A61E19B-ADAD-4594-8A61-5C92D6A631BE}"/>
              </a:ext>
            </a:extLst>
          </p:cNvPr>
          <p:cNvSpPr>
            <a:spLocks noGrp="1"/>
          </p:cNvSpPr>
          <p:nvPr>
            <p:ph type="sldNum" sz="quarter" idx="12"/>
          </p:nvPr>
        </p:nvSpPr>
        <p:spPr/>
        <p:txBody>
          <a:bodyPr/>
          <a:lstStyle/>
          <a:p>
            <a:fld id="{22DECF6A-13F7-418C-BBFC-95033FFCD5F1}" type="slidenum">
              <a:rPr lang="en-US" noProof="1" smtClean="0"/>
              <a:pPr/>
              <a:t>22</a:t>
            </a:fld>
            <a:endParaRPr lang="en-US" noProof="1"/>
          </a:p>
        </p:txBody>
      </p:sp>
      <p:pic>
        <p:nvPicPr>
          <p:cNvPr id="4" name="Picture 3"/>
          <p:cNvPicPr>
            <a:picLocks noChangeAspect="1"/>
          </p:cNvPicPr>
          <p:nvPr/>
        </p:nvPicPr>
        <p:blipFill>
          <a:blip r:embed="rId3"/>
          <a:stretch>
            <a:fillRect/>
          </a:stretch>
        </p:blipFill>
        <p:spPr>
          <a:xfrm>
            <a:off x="628308" y="1784859"/>
            <a:ext cx="7887383" cy="2263336"/>
          </a:xfrm>
          <a:prstGeom prst="rect">
            <a:avLst/>
          </a:prstGeom>
        </p:spPr>
      </p:pic>
    </p:spTree>
    <p:extLst>
      <p:ext uri="{BB962C8B-B14F-4D97-AF65-F5344CB8AC3E}">
        <p14:creationId xmlns:p14="http://schemas.microsoft.com/office/powerpoint/2010/main" val="17856244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1A2A0AC5-2297-48FC-92FB-BB3D165B5BF2}"/>
              </a:ext>
            </a:extLst>
          </p:cNvPr>
          <p:cNvSpPr>
            <a:spLocks noGrp="1"/>
          </p:cNvSpPr>
          <p:nvPr>
            <p:ph idx="1"/>
          </p:nvPr>
        </p:nvSpPr>
        <p:spPr>
          <a:xfrm>
            <a:off x="336499" y="1074689"/>
            <a:ext cx="8471002" cy="3444045"/>
          </a:xfrm>
        </p:spPr>
        <p:txBody>
          <a:bodyPr>
            <a:noAutofit/>
          </a:bodyPr>
          <a:lstStyle/>
          <a:p>
            <a:r>
              <a:rPr lang="sr-Latn-RS" sz="2000" b="0" dirty="0" smtClean="0">
                <a:latin typeface="Calibri" panose="020F0502020204030204" pitchFamily="34" charset="0"/>
                <a:cs typeface="Calibri" panose="020F0502020204030204" pitchFamily="34" charset="0"/>
              </a:rPr>
              <a:t>Servis SMART4ALL projekta koji je dostupan i preko samog portala za prijavu</a:t>
            </a:r>
          </a:p>
          <a:p>
            <a:endParaRPr lang="sr-Latn-RS" sz="2000" b="0" dirty="0" smtClean="0">
              <a:latin typeface="Calibri" panose="020F0502020204030204" pitchFamily="34" charset="0"/>
              <a:cs typeface="Calibri" panose="020F0502020204030204" pitchFamily="34" charset="0"/>
            </a:endParaRPr>
          </a:p>
          <a:p>
            <a:r>
              <a:rPr lang="sr-Latn-RS" sz="2000" b="0" dirty="0" smtClean="0">
                <a:latin typeface="Calibri" panose="020F0502020204030204" pitchFamily="34" charset="0"/>
                <a:cs typeface="Calibri" panose="020F0502020204030204" pitchFamily="34" charset="0"/>
              </a:rPr>
              <a:t>Morate biti registrovani</a:t>
            </a:r>
          </a:p>
          <a:p>
            <a:endParaRPr lang="sr-Latn-RS" sz="2000" b="0" dirty="0" smtClean="0">
              <a:latin typeface="Calibri" panose="020F0502020204030204" pitchFamily="34" charset="0"/>
              <a:cs typeface="Calibri" panose="020F0502020204030204" pitchFamily="34" charset="0"/>
            </a:endParaRPr>
          </a:p>
          <a:p>
            <a:r>
              <a:rPr lang="sr-Latn-RS" sz="2000" b="0" dirty="0" smtClean="0">
                <a:latin typeface="Calibri" panose="020F0502020204030204" pitchFamily="34" charset="0"/>
                <a:cs typeface="Calibri" panose="020F0502020204030204" pitchFamily="34" charset="0"/>
              </a:rPr>
              <a:t>Podnošenjem zahteva otvarate tiket i neko od nas će ga opslužiti u direktnoj komunikaciji čovek-čovek putem onlajn sistema za dopisivanje i komentarisanje</a:t>
            </a:r>
          </a:p>
          <a:p>
            <a:endParaRPr lang="sr-Latn-RS" sz="2000" b="0" dirty="0" smtClean="0">
              <a:latin typeface="Calibri" panose="020F0502020204030204" pitchFamily="34" charset="0"/>
              <a:cs typeface="Calibri" panose="020F0502020204030204" pitchFamily="34" charset="0"/>
            </a:endParaRPr>
          </a:p>
          <a:p>
            <a:r>
              <a:rPr lang="sr-Latn-RS" sz="2000" b="0" dirty="0" smtClean="0">
                <a:latin typeface="Calibri" panose="020F0502020204030204" pitchFamily="34" charset="0"/>
                <a:cs typeface="Calibri" panose="020F0502020204030204" pitchFamily="34" charset="0"/>
              </a:rPr>
              <a:t>Podnesite zahtev na vreme i budite stpljivi</a:t>
            </a:r>
          </a:p>
        </p:txBody>
      </p:sp>
      <p:sp>
        <p:nvSpPr>
          <p:cNvPr id="3" name="Title 2">
            <a:extLst>
              <a:ext uri="{FF2B5EF4-FFF2-40B4-BE49-F238E27FC236}">
                <a16:creationId xmlns="" xmlns:a16="http://schemas.microsoft.com/office/drawing/2014/main" id="{1E82B5DF-BCF1-4AC9-A28D-C87178AD03D7}"/>
              </a:ext>
            </a:extLst>
          </p:cNvPr>
          <p:cNvSpPr>
            <a:spLocks noGrp="1"/>
          </p:cNvSpPr>
          <p:nvPr>
            <p:ph type="title"/>
          </p:nvPr>
        </p:nvSpPr>
        <p:spPr/>
        <p:txBody>
          <a:bodyPr/>
          <a:lstStyle/>
          <a:p>
            <a:r>
              <a:rPr lang="sr-Latn-RS" dirty="0" smtClean="0"/>
              <a:t>Matchmaking servis – kako funkcioniše?</a:t>
            </a:r>
            <a:endParaRPr lang="en-GB" dirty="0"/>
          </a:p>
        </p:txBody>
      </p:sp>
      <p:sp>
        <p:nvSpPr>
          <p:cNvPr id="6" name="Slide Number Placeholder 5">
            <a:extLst>
              <a:ext uri="{FF2B5EF4-FFF2-40B4-BE49-F238E27FC236}">
                <a16:creationId xmlns="" xmlns:a16="http://schemas.microsoft.com/office/drawing/2014/main" id="{8A61E19B-ADAD-4594-8A61-5C92D6A631BE}"/>
              </a:ext>
            </a:extLst>
          </p:cNvPr>
          <p:cNvSpPr>
            <a:spLocks noGrp="1"/>
          </p:cNvSpPr>
          <p:nvPr>
            <p:ph type="sldNum" sz="quarter" idx="12"/>
          </p:nvPr>
        </p:nvSpPr>
        <p:spPr/>
        <p:txBody>
          <a:bodyPr/>
          <a:lstStyle/>
          <a:p>
            <a:fld id="{22DECF6A-13F7-418C-BBFC-95033FFCD5F1}" type="slidenum">
              <a:rPr lang="en-US" noProof="1" smtClean="0"/>
              <a:pPr/>
              <a:t>23</a:t>
            </a:fld>
            <a:endParaRPr lang="en-US" noProof="1"/>
          </a:p>
        </p:txBody>
      </p:sp>
    </p:spTree>
    <p:extLst>
      <p:ext uri="{BB962C8B-B14F-4D97-AF65-F5344CB8AC3E}">
        <p14:creationId xmlns:p14="http://schemas.microsoft.com/office/powerpoint/2010/main" val="12766270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1A2A0AC5-2297-48FC-92FB-BB3D165B5BF2}"/>
              </a:ext>
            </a:extLst>
          </p:cNvPr>
          <p:cNvSpPr>
            <a:spLocks noGrp="1"/>
          </p:cNvSpPr>
          <p:nvPr>
            <p:ph idx="1"/>
          </p:nvPr>
        </p:nvSpPr>
        <p:spPr>
          <a:xfrm>
            <a:off x="336499" y="1074689"/>
            <a:ext cx="8471002" cy="3615910"/>
          </a:xfrm>
        </p:spPr>
        <p:txBody>
          <a:bodyPr>
            <a:noAutofit/>
          </a:bodyPr>
          <a:lstStyle/>
          <a:p>
            <a:pPr marL="0" indent="0">
              <a:buNone/>
            </a:pPr>
            <a:r>
              <a:rPr lang="sr-Latn-RS" sz="2100" b="0" dirty="0" smtClean="0">
                <a:latin typeface="Calibri" panose="020F0502020204030204" pitchFamily="34" charset="0"/>
                <a:cs typeface="Calibri" panose="020F0502020204030204" pitchFamily="34" charset="0"/>
              </a:rPr>
              <a:t>FUNDINGBOX portal</a:t>
            </a:r>
            <a:r>
              <a:rPr lang="en-IE" sz="2100" b="0" dirty="0" smtClean="0">
                <a:latin typeface="Calibri" panose="020F0502020204030204" pitchFamily="34" charset="0"/>
                <a:cs typeface="Calibri" panose="020F0502020204030204" pitchFamily="34" charset="0"/>
              </a:rPr>
              <a:t>?</a:t>
            </a:r>
            <a:endParaRPr lang="en-IE" sz="2100" b="0" dirty="0">
              <a:latin typeface="Calibri" panose="020F0502020204030204" pitchFamily="34" charset="0"/>
              <a:cs typeface="Calibri" panose="020F0502020204030204" pitchFamily="34" charset="0"/>
            </a:endParaRPr>
          </a:p>
          <a:p>
            <a:pPr lvl="1"/>
            <a:r>
              <a:rPr lang="sr-Latn-RS" sz="2100" b="0" dirty="0" smtClean="0">
                <a:latin typeface="Calibri" panose="020F0502020204030204" pitchFamily="34" charset="0"/>
                <a:cs typeface="Calibri" panose="020F0502020204030204" pitchFamily="34" charset="0"/>
              </a:rPr>
              <a:t>C</a:t>
            </a:r>
            <a:r>
              <a:rPr lang="en-IE" sz="2100" b="0" dirty="0" smtClean="0">
                <a:latin typeface="Calibri" panose="020F0502020204030204" pitchFamily="34" charset="0"/>
                <a:cs typeface="Calibri" panose="020F0502020204030204" pitchFamily="34" charset="0"/>
              </a:rPr>
              <a:t>TTE</a:t>
            </a:r>
            <a:r>
              <a:rPr lang="en-IE" sz="2100" b="0" dirty="0">
                <a:latin typeface="Calibri" panose="020F0502020204030204" pitchFamily="34" charset="0"/>
                <a:cs typeface="Calibri" panose="020F0502020204030204" pitchFamily="34" charset="0"/>
              </a:rPr>
              <a:t>: </a:t>
            </a:r>
            <a:r>
              <a:rPr lang="en-IE" sz="2100" b="0" dirty="0">
                <a:latin typeface="Calibri" panose="020F0502020204030204" pitchFamily="34" charset="0"/>
                <a:cs typeface="Calibri" panose="020F0502020204030204" pitchFamily="34" charset="0"/>
                <a:hlinkClick r:id="rId2"/>
              </a:rPr>
              <a:t>https://smart4all-</a:t>
            </a:r>
            <a:r>
              <a:rPr lang="sr-Latn-RS" sz="2100" b="0" dirty="0">
                <a:latin typeface="Calibri" panose="020F0502020204030204" pitchFamily="34" charset="0"/>
                <a:cs typeface="Calibri" panose="020F0502020204030204" pitchFamily="34" charset="0"/>
                <a:hlinkClick r:id="rId2"/>
              </a:rPr>
              <a:t>c</a:t>
            </a:r>
            <a:r>
              <a:rPr lang="en-IE" sz="2100" b="0" dirty="0">
                <a:latin typeface="Calibri" panose="020F0502020204030204" pitchFamily="34" charset="0"/>
                <a:cs typeface="Calibri" panose="020F0502020204030204" pitchFamily="34" charset="0"/>
                <a:hlinkClick r:id="rId2"/>
              </a:rPr>
              <a:t>tte.fundingbox.com/apply</a:t>
            </a:r>
            <a:r>
              <a:rPr lang="en-IE" sz="2100" b="0" dirty="0">
                <a:latin typeface="Calibri" panose="020F0502020204030204" pitchFamily="34" charset="0"/>
                <a:cs typeface="Calibri" panose="020F0502020204030204" pitchFamily="34" charset="0"/>
              </a:rPr>
              <a:t> </a:t>
            </a:r>
            <a:endParaRPr lang="sr-Latn-RS" sz="2100" b="0" dirty="0" smtClean="0">
              <a:latin typeface="Calibri" panose="020F0502020204030204" pitchFamily="34" charset="0"/>
              <a:cs typeface="Calibri" panose="020F0502020204030204" pitchFamily="34" charset="0"/>
            </a:endParaRPr>
          </a:p>
          <a:p>
            <a:pPr marL="342900" lvl="1" indent="0">
              <a:buNone/>
            </a:pPr>
            <a:endParaRPr lang="sr-Latn-RS" sz="2100" b="0" dirty="0" smtClean="0">
              <a:latin typeface="Calibri" panose="020F0502020204030204" pitchFamily="34" charset="0"/>
              <a:cs typeface="Calibri" panose="020F0502020204030204" pitchFamily="34" charset="0"/>
            </a:endParaRPr>
          </a:p>
          <a:p>
            <a:pPr marL="342900" lvl="1" indent="0">
              <a:buNone/>
            </a:pPr>
            <a:r>
              <a:rPr lang="sr-Latn-RS" sz="2100" b="0" dirty="0" smtClean="0">
                <a:latin typeface="Calibri" panose="020F0502020204030204" pitchFamily="34" charset="0"/>
                <a:cs typeface="Calibri" panose="020F0502020204030204" pitchFamily="34" charset="0"/>
              </a:rPr>
              <a:t>A jednog dana i...</a:t>
            </a:r>
            <a:endParaRPr lang="en-IE" sz="2100" b="0" dirty="0">
              <a:latin typeface="Calibri" panose="020F0502020204030204" pitchFamily="34" charset="0"/>
              <a:cs typeface="Calibri" panose="020F0502020204030204" pitchFamily="34" charset="0"/>
            </a:endParaRPr>
          </a:p>
          <a:p>
            <a:pPr lvl="1"/>
            <a:r>
              <a:rPr lang="en-IE" sz="2100" b="0" dirty="0">
                <a:latin typeface="Calibri" panose="020F0502020204030204" pitchFamily="34" charset="0"/>
                <a:cs typeface="Calibri" panose="020F0502020204030204" pitchFamily="34" charset="0"/>
              </a:rPr>
              <a:t>KTE: </a:t>
            </a:r>
            <a:r>
              <a:rPr lang="en-IE" sz="2100" b="0" dirty="0">
                <a:latin typeface="Calibri" panose="020F0502020204030204" pitchFamily="34" charset="0"/>
                <a:cs typeface="Calibri" panose="020F0502020204030204" pitchFamily="34" charset="0"/>
                <a:hlinkClick r:id="rId3"/>
              </a:rPr>
              <a:t>https://smart4all.fundingbox.com/apply</a:t>
            </a:r>
            <a:endParaRPr lang="en-IE" sz="2100" b="0" dirty="0">
              <a:latin typeface="Calibri" panose="020F0502020204030204" pitchFamily="34" charset="0"/>
              <a:cs typeface="Calibri" panose="020F0502020204030204" pitchFamily="34" charset="0"/>
            </a:endParaRPr>
          </a:p>
          <a:p>
            <a:pPr lvl="1"/>
            <a:r>
              <a:rPr lang="en-IE" sz="2100" b="0" dirty="0">
                <a:latin typeface="Calibri" panose="020F0502020204030204" pitchFamily="34" charset="0"/>
                <a:cs typeface="Calibri" panose="020F0502020204030204" pitchFamily="34" charset="0"/>
              </a:rPr>
              <a:t>FTTE: </a:t>
            </a:r>
            <a:r>
              <a:rPr lang="en-IE" sz="2100" b="0" dirty="0">
                <a:latin typeface="Calibri" panose="020F0502020204030204" pitchFamily="34" charset="0"/>
                <a:cs typeface="Calibri" panose="020F0502020204030204" pitchFamily="34" charset="0"/>
                <a:hlinkClick r:id="rId4"/>
              </a:rPr>
              <a:t>https://smart4all-</a:t>
            </a:r>
            <a:r>
              <a:rPr lang="sr-Latn-RS" sz="2100" b="0" dirty="0">
                <a:latin typeface="Calibri" panose="020F0502020204030204" pitchFamily="34" charset="0"/>
                <a:cs typeface="Calibri" panose="020F0502020204030204" pitchFamily="34" charset="0"/>
                <a:hlinkClick r:id="rId4"/>
              </a:rPr>
              <a:t>f</a:t>
            </a:r>
            <a:r>
              <a:rPr lang="en-IE" sz="2100" b="0" dirty="0">
                <a:latin typeface="Calibri" panose="020F0502020204030204" pitchFamily="34" charset="0"/>
                <a:cs typeface="Calibri" panose="020F0502020204030204" pitchFamily="34" charset="0"/>
                <a:hlinkClick r:id="rId4"/>
              </a:rPr>
              <a:t>tte.fundingbox.com/apply</a:t>
            </a:r>
            <a:r>
              <a:rPr lang="en-IE" sz="2100" b="0" dirty="0">
                <a:latin typeface="Calibri" panose="020F0502020204030204" pitchFamily="34" charset="0"/>
                <a:cs typeface="Calibri" panose="020F0502020204030204" pitchFamily="34" charset="0"/>
              </a:rPr>
              <a:t> </a:t>
            </a:r>
            <a:endParaRPr lang="sr-Latn-RS" sz="2100" b="0" dirty="0">
              <a:latin typeface="Calibri" panose="020F0502020204030204" pitchFamily="34" charset="0"/>
              <a:cs typeface="Calibri" panose="020F0502020204030204" pitchFamily="34" charset="0"/>
            </a:endParaRPr>
          </a:p>
          <a:p>
            <a:pPr lvl="1"/>
            <a:endParaRPr lang="en-IE" sz="2100" b="0" dirty="0">
              <a:latin typeface="Calibri" panose="020F0502020204030204" pitchFamily="34" charset="0"/>
              <a:cs typeface="Calibri" panose="020F0502020204030204" pitchFamily="34" charset="0"/>
            </a:endParaRPr>
          </a:p>
          <a:p>
            <a:pPr marL="0" indent="0">
              <a:buNone/>
            </a:pPr>
            <a:r>
              <a:rPr lang="sr-Latn-RS" sz="2100" b="0" dirty="0" smtClean="0">
                <a:latin typeface="Calibri" panose="020F0502020204030204" pitchFamily="34" charset="0"/>
                <a:cs typeface="Calibri" panose="020F0502020204030204" pitchFamily="34" charset="0"/>
              </a:rPr>
              <a:t>Upustva i propratna dokumenta</a:t>
            </a:r>
            <a:r>
              <a:rPr lang="en-US" sz="2100" b="0" dirty="0" smtClean="0">
                <a:latin typeface="Calibri" panose="020F0502020204030204" pitchFamily="34" charset="0"/>
                <a:cs typeface="Calibri" panose="020F0502020204030204" pitchFamily="34" charset="0"/>
              </a:rPr>
              <a:t>: </a:t>
            </a:r>
            <a:r>
              <a:rPr lang="en-IE" sz="2100" b="0" dirty="0">
                <a:latin typeface="Calibri" panose="020F0502020204030204" pitchFamily="34" charset="0"/>
                <a:cs typeface="Calibri" panose="020F0502020204030204" pitchFamily="34" charset="0"/>
                <a:hlinkClick r:id="rId5"/>
              </a:rPr>
              <a:t>https://smart4all.fundingbox.com</a:t>
            </a:r>
            <a:endParaRPr lang="en-IE" sz="2100" b="0" dirty="0">
              <a:latin typeface="Calibri" panose="020F0502020204030204" pitchFamily="34" charset="0"/>
              <a:cs typeface="Calibri" panose="020F0502020204030204" pitchFamily="34" charset="0"/>
            </a:endParaRPr>
          </a:p>
          <a:p>
            <a:pPr marL="0" indent="0">
              <a:buNone/>
            </a:pPr>
            <a:r>
              <a:rPr lang="en-IE" sz="2100" b="0" dirty="0">
                <a:latin typeface="Calibri" panose="020F0502020204030204" pitchFamily="34" charset="0"/>
                <a:cs typeface="Calibri" panose="020F0502020204030204" pitchFamily="34" charset="0"/>
              </a:rPr>
              <a:t/>
            </a:r>
            <a:br>
              <a:rPr lang="en-IE" sz="2100" b="0" dirty="0">
                <a:latin typeface="Calibri" panose="020F0502020204030204" pitchFamily="34" charset="0"/>
                <a:cs typeface="Calibri" panose="020F0502020204030204" pitchFamily="34" charset="0"/>
              </a:rPr>
            </a:br>
            <a:r>
              <a:rPr lang="sr-Latn-RS" sz="2100" b="0" dirty="0" smtClean="0">
                <a:latin typeface="Calibri" panose="020F0502020204030204" pitchFamily="34" charset="0"/>
                <a:cs typeface="Calibri" panose="020F0502020204030204" pitchFamily="34" charset="0"/>
              </a:rPr>
              <a:t>Ako ne mođete pronaći odgovor u delu </a:t>
            </a:r>
            <a:r>
              <a:rPr lang="en-US" sz="2100" dirty="0" smtClean="0">
                <a:latin typeface="Calibri" panose="020F0502020204030204" pitchFamily="34" charset="0"/>
                <a:cs typeface="Calibri" panose="020F0502020204030204" pitchFamily="34" charset="0"/>
              </a:rPr>
              <a:t>FAQ</a:t>
            </a:r>
            <a:r>
              <a:rPr lang="en-US" sz="2100" b="0" dirty="0">
                <a:latin typeface="Calibri" panose="020F0502020204030204" pitchFamily="34" charset="0"/>
                <a:cs typeface="Calibri" panose="020F0502020204030204" pitchFamily="34" charset="0"/>
              </a:rPr>
              <a:t>, </a:t>
            </a:r>
            <a:r>
              <a:rPr lang="sr-Latn-RS" sz="2100" b="0" dirty="0" smtClean="0">
                <a:latin typeface="Calibri" panose="020F0502020204030204" pitchFamily="34" charset="0"/>
                <a:cs typeface="Calibri" panose="020F0502020204030204" pitchFamily="34" charset="0"/>
              </a:rPr>
              <a:t>mođete podneti pitanje preko </a:t>
            </a:r>
            <a:r>
              <a:rPr lang="en-US" sz="2100" b="0" dirty="0" smtClean="0">
                <a:latin typeface="Calibri" panose="020F0502020204030204" pitchFamily="34" charset="0"/>
                <a:cs typeface="Calibri" panose="020F0502020204030204" pitchFamily="34" charset="0"/>
              </a:rPr>
              <a:t> </a:t>
            </a:r>
            <a:r>
              <a:rPr lang="en-US" sz="2100" b="0" dirty="0">
                <a:solidFill>
                  <a:schemeClr val="accent1"/>
                </a:solidFill>
                <a:latin typeface="Calibri" panose="020F0502020204030204" pitchFamily="34" charset="0"/>
                <a:cs typeface="Calibri" panose="020F0502020204030204" pitchFamily="34" charset="0"/>
              </a:rPr>
              <a:t>Q&amp;A </a:t>
            </a:r>
            <a:r>
              <a:rPr lang="en-US" sz="2100" b="0" dirty="0" smtClean="0">
                <a:solidFill>
                  <a:schemeClr val="accent1"/>
                </a:solidFill>
                <a:latin typeface="Calibri" panose="020F0502020204030204" pitchFamily="34" charset="0"/>
                <a:cs typeface="Calibri" panose="020F0502020204030204" pitchFamily="34" charset="0"/>
              </a:rPr>
              <a:t>Space</a:t>
            </a:r>
            <a:r>
              <a:rPr lang="sr-Latn-RS" sz="2100" b="0" dirty="0" smtClean="0">
                <a:solidFill>
                  <a:schemeClr val="accent1"/>
                </a:solidFill>
                <a:latin typeface="Calibri" panose="020F0502020204030204" pitchFamily="34" charset="0"/>
                <a:cs typeface="Calibri" panose="020F0502020204030204" pitchFamily="34" charset="0"/>
              </a:rPr>
              <a:t>-a</a:t>
            </a:r>
            <a:r>
              <a:rPr lang="en-US" sz="2100" b="0" dirty="0" smtClean="0">
                <a:solidFill>
                  <a:schemeClr val="accent1"/>
                </a:solidFill>
                <a:latin typeface="Calibri" panose="020F0502020204030204" pitchFamily="34" charset="0"/>
                <a:cs typeface="Calibri" panose="020F0502020204030204" pitchFamily="34" charset="0"/>
              </a:rPr>
              <a:t> </a:t>
            </a:r>
            <a:r>
              <a:rPr lang="sr-Latn-RS" sz="2100" b="0" dirty="0" smtClean="0">
                <a:latin typeface="Calibri" panose="020F0502020204030204" pitchFamily="34" charset="0"/>
                <a:cs typeface="Calibri" panose="020F0502020204030204" pitchFamily="34" charset="0"/>
              </a:rPr>
              <a:t>na</a:t>
            </a:r>
            <a:r>
              <a:rPr lang="en-US" sz="2100" b="0" dirty="0" smtClean="0">
                <a:latin typeface="Calibri" panose="020F0502020204030204" pitchFamily="34" charset="0"/>
                <a:cs typeface="Calibri" panose="020F0502020204030204" pitchFamily="34" charset="0"/>
              </a:rPr>
              <a:t> </a:t>
            </a:r>
            <a:r>
              <a:rPr lang="en-US" sz="2100" b="0" dirty="0">
                <a:latin typeface="Calibri" panose="020F0502020204030204" pitchFamily="34" charset="0"/>
                <a:cs typeface="Calibri" panose="020F0502020204030204" pitchFamily="34" charset="0"/>
              </a:rPr>
              <a:t>SMART4ALL </a:t>
            </a:r>
            <a:r>
              <a:rPr lang="sr-Latn-RS" sz="2100" b="0" dirty="0" smtClean="0">
                <a:latin typeface="Calibri" panose="020F0502020204030204" pitchFamily="34" charset="0"/>
                <a:cs typeface="Calibri" panose="020F0502020204030204" pitchFamily="34" charset="0"/>
              </a:rPr>
              <a:t>onlajn</a:t>
            </a:r>
            <a:r>
              <a:rPr lang="en-US" sz="2100" b="0" dirty="0" smtClean="0">
                <a:latin typeface="Calibri" panose="020F0502020204030204" pitchFamily="34" charset="0"/>
                <a:cs typeface="Calibri" panose="020F0502020204030204" pitchFamily="34" charset="0"/>
              </a:rPr>
              <a:t> </a:t>
            </a:r>
            <a:r>
              <a:rPr lang="en-IE" sz="2100" dirty="0" smtClean="0">
                <a:latin typeface="Calibri" panose="020F0502020204030204" pitchFamily="34" charset="0"/>
                <a:cs typeface="Calibri" panose="020F0502020204030204" pitchFamily="34" charset="0"/>
              </a:rPr>
              <a:t>Helpdesk</a:t>
            </a:r>
            <a:r>
              <a:rPr lang="sr-Latn-RS" sz="2100" dirty="0" smtClean="0">
                <a:latin typeface="Calibri" panose="020F0502020204030204" pitchFamily="34" charset="0"/>
                <a:cs typeface="Calibri" panose="020F0502020204030204" pitchFamily="34" charset="0"/>
              </a:rPr>
              <a:t>-u</a:t>
            </a:r>
            <a:r>
              <a:rPr lang="en-IE" sz="2100" b="0" dirty="0" smtClean="0">
                <a:latin typeface="Calibri" panose="020F0502020204030204" pitchFamily="34" charset="0"/>
                <a:cs typeface="Calibri" panose="020F0502020204030204" pitchFamily="34" charset="0"/>
              </a:rPr>
              <a:t>: </a:t>
            </a:r>
            <a:r>
              <a:rPr lang="en-IE" sz="2100" b="0" dirty="0">
                <a:latin typeface="Calibri" panose="020F0502020204030204" pitchFamily="34" charset="0"/>
                <a:cs typeface="Calibri" panose="020F0502020204030204" pitchFamily="34" charset="0"/>
                <a:hlinkClick r:id="rId6"/>
              </a:rPr>
              <a:t>https://spaces.fundingbox.com/spaces/smart4all-helpdesk</a:t>
            </a:r>
            <a:r>
              <a:rPr lang="en-IE" sz="2100" b="0" dirty="0">
                <a:latin typeface="Calibri" panose="020F0502020204030204" pitchFamily="34" charset="0"/>
                <a:cs typeface="Calibri" panose="020F0502020204030204" pitchFamily="34" charset="0"/>
              </a:rPr>
              <a:t>  </a:t>
            </a:r>
            <a:endParaRPr lang="es-ES" sz="2100" b="0" dirty="0">
              <a:latin typeface="Calibri" panose="020F0502020204030204" pitchFamily="34" charset="0"/>
              <a:cs typeface="Calibri" panose="020F0502020204030204" pitchFamily="34" charset="0"/>
            </a:endParaRPr>
          </a:p>
        </p:txBody>
      </p:sp>
      <p:sp>
        <p:nvSpPr>
          <p:cNvPr id="3" name="Title 2">
            <a:extLst>
              <a:ext uri="{FF2B5EF4-FFF2-40B4-BE49-F238E27FC236}">
                <a16:creationId xmlns="" xmlns:a16="http://schemas.microsoft.com/office/drawing/2014/main" id="{1E82B5DF-BCF1-4AC9-A28D-C87178AD03D7}"/>
              </a:ext>
            </a:extLst>
          </p:cNvPr>
          <p:cNvSpPr>
            <a:spLocks noGrp="1"/>
          </p:cNvSpPr>
          <p:nvPr>
            <p:ph type="title"/>
          </p:nvPr>
        </p:nvSpPr>
        <p:spPr/>
        <p:txBody>
          <a:bodyPr/>
          <a:lstStyle/>
          <a:p>
            <a:r>
              <a:rPr lang="sr-Latn-RS" dirty="0" smtClean="0"/>
              <a:t>12. Gde podneti prijavu</a:t>
            </a:r>
            <a:endParaRPr lang="en-GB" dirty="0"/>
          </a:p>
        </p:txBody>
      </p:sp>
      <p:sp>
        <p:nvSpPr>
          <p:cNvPr id="6" name="Slide Number Placeholder 5">
            <a:extLst>
              <a:ext uri="{FF2B5EF4-FFF2-40B4-BE49-F238E27FC236}">
                <a16:creationId xmlns="" xmlns:a16="http://schemas.microsoft.com/office/drawing/2014/main" id="{8A61E19B-ADAD-4594-8A61-5C92D6A631BE}"/>
              </a:ext>
            </a:extLst>
          </p:cNvPr>
          <p:cNvSpPr>
            <a:spLocks noGrp="1"/>
          </p:cNvSpPr>
          <p:nvPr>
            <p:ph type="sldNum" sz="quarter" idx="12"/>
          </p:nvPr>
        </p:nvSpPr>
        <p:spPr/>
        <p:txBody>
          <a:bodyPr/>
          <a:lstStyle/>
          <a:p>
            <a:fld id="{22DECF6A-13F7-418C-BBFC-95033FFCD5F1}" type="slidenum">
              <a:rPr lang="en-US" noProof="1" smtClean="0"/>
              <a:pPr/>
              <a:t>24</a:t>
            </a:fld>
            <a:endParaRPr lang="en-US" noProof="1"/>
          </a:p>
        </p:txBody>
      </p:sp>
    </p:spTree>
    <p:extLst>
      <p:ext uri="{BB962C8B-B14F-4D97-AF65-F5344CB8AC3E}">
        <p14:creationId xmlns:p14="http://schemas.microsoft.com/office/powerpoint/2010/main" val="40655367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6499" y="1016812"/>
            <a:ext cx="8471002" cy="3874784"/>
          </a:xfrm>
        </p:spPr>
        <p:txBody>
          <a:bodyPr>
            <a:normAutofit fontScale="85000" lnSpcReduction="20000"/>
          </a:bodyPr>
          <a:lstStyle/>
          <a:p>
            <a:r>
              <a:rPr lang="sr-Latn-RS" dirty="0" smtClean="0"/>
              <a:t>Informacije o podnosiocu prijave</a:t>
            </a:r>
          </a:p>
          <a:p>
            <a:pPr lvl="1"/>
            <a:r>
              <a:rPr lang="sr-Latn-RS" dirty="0" smtClean="0"/>
              <a:t>Ime</a:t>
            </a:r>
          </a:p>
          <a:p>
            <a:pPr lvl="1"/>
            <a:r>
              <a:rPr lang="sr-Latn-RS" dirty="0" smtClean="0"/>
              <a:t>Mejl</a:t>
            </a:r>
          </a:p>
          <a:p>
            <a:pPr lvl="1"/>
            <a:r>
              <a:rPr lang="sr-Latn-RS" dirty="0" smtClean="0"/>
              <a:t>Telefon</a:t>
            </a:r>
          </a:p>
          <a:p>
            <a:r>
              <a:rPr lang="sr-Latn-RS" dirty="0" smtClean="0"/>
              <a:t>Informacije o pravnim licima (za svakog od partnera po jedan formular)</a:t>
            </a:r>
          </a:p>
          <a:p>
            <a:pPr lvl="1"/>
            <a:r>
              <a:rPr lang="sr-Latn-RS" dirty="0" smtClean="0"/>
              <a:t>Tip organizacije</a:t>
            </a:r>
          </a:p>
          <a:p>
            <a:pPr lvl="2"/>
            <a:r>
              <a:rPr lang="en-US" b="0" dirty="0" smtClean="0"/>
              <a:t>University </a:t>
            </a:r>
            <a:r>
              <a:rPr lang="en-US" b="0" dirty="0"/>
              <a:t>/ Research Centre / Academic institution</a:t>
            </a:r>
          </a:p>
          <a:p>
            <a:pPr lvl="2"/>
            <a:r>
              <a:rPr lang="en-US" b="0" dirty="0"/>
              <a:t>Industrial SME/</a:t>
            </a:r>
            <a:r>
              <a:rPr lang="en-US" b="0" dirty="0" err="1"/>
              <a:t>Sligtly</a:t>
            </a:r>
            <a:r>
              <a:rPr lang="en-US" b="0" dirty="0"/>
              <a:t> bigger</a:t>
            </a:r>
          </a:p>
          <a:p>
            <a:pPr lvl="2"/>
            <a:r>
              <a:rPr lang="en-US" b="0" dirty="0"/>
              <a:t>System Integrator and/or Technology Provider in </a:t>
            </a:r>
            <a:r>
              <a:rPr lang="en-US" b="0" dirty="0" smtClean="0"/>
              <a:t>general</a:t>
            </a:r>
            <a:endParaRPr lang="sr-Latn-RS" b="0" dirty="0" smtClean="0"/>
          </a:p>
          <a:p>
            <a:pPr lvl="1"/>
            <a:r>
              <a:rPr lang="sr-Latn-RS" dirty="0" smtClean="0"/>
              <a:t>Mesto</a:t>
            </a:r>
          </a:p>
          <a:p>
            <a:pPr lvl="1"/>
            <a:r>
              <a:rPr lang="sr-Latn-RS" dirty="0" smtClean="0"/>
              <a:t>Zemlja</a:t>
            </a:r>
          </a:p>
          <a:p>
            <a:pPr lvl="1"/>
            <a:r>
              <a:rPr lang="sr-Latn-RS" dirty="0" smtClean="0"/>
              <a:t>Broj godina poslovanja</a:t>
            </a:r>
          </a:p>
          <a:p>
            <a:pPr lvl="1"/>
            <a:r>
              <a:rPr lang="sr-Latn-RS" dirty="0" smtClean="0"/>
              <a:t>Veličina</a:t>
            </a:r>
          </a:p>
          <a:p>
            <a:pPr lvl="1"/>
            <a:r>
              <a:rPr lang="sr-Latn-RS" dirty="0" smtClean="0"/>
              <a:t>Uloga</a:t>
            </a:r>
          </a:p>
          <a:p>
            <a:pPr lvl="2"/>
            <a:r>
              <a:rPr lang="sr-Latn-RS" b="0" dirty="0" smtClean="0"/>
              <a:t>Leading partner</a:t>
            </a:r>
          </a:p>
          <a:p>
            <a:pPr lvl="2"/>
            <a:r>
              <a:rPr lang="sr-Latn-RS" b="0" dirty="0" smtClean="0"/>
              <a:t>Partner</a:t>
            </a:r>
            <a:endParaRPr lang="sr-Latn-RS" b="0" dirty="0"/>
          </a:p>
        </p:txBody>
      </p:sp>
      <p:sp>
        <p:nvSpPr>
          <p:cNvPr id="3" name="Title 2"/>
          <p:cNvSpPr>
            <a:spLocks noGrp="1"/>
          </p:cNvSpPr>
          <p:nvPr>
            <p:ph type="title"/>
          </p:nvPr>
        </p:nvSpPr>
        <p:spPr/>
        <p:txBody>
          <a:bodyPr/>
          <a:lstStyle/>
          <a:p>
            <a:r>
              <a:rPr lang="sr-Latn-RS" dirty="0" smtClean="0"/>
              <a:t>13. Koraci u podnošenju prijave</a:t>
            </a:r>
            <a:endParaRPr lang="en-US" dirty="0"/>
          </a:p>
        </p:txBody>
      </p:sp>
      <p:sp>
        <p:nvSpPr>
          <p:cNvPr id="4" name="Footer Placeholder 3"/>
          <p:cNvSpPr>
            <a:spLocks noGrp="1"/>
          </p:cNvSpPr>
          <p:nvPr>
            <p:ph type="ftr" sz="quarter" idx="11"/>
          </p:nvPr>
        </p:nvSpPr>
        <p:spPr/>
        <p:txBody>
          <a:bodyPr/>
          <a:lstStyle/>
          <a:p>
            <a:r>
              <a:rPr lang="en-US" noProof="1" smtClean="0"/>
              <a:t>www.smart4all-project.eu</a:t>
            </a:r>
            <a:endParaRPr lang="en-US" noProof="1"/>
          </a:p>
        </p:txBody>
      </p:sp>
      <p:sp>
        <p:nvSpPr>
          <p:cNvPr id="5" name="Slide Number Placeholder 4"/>
          <p:cNvSpPr>
            <a:spLocks noGrp="1"/>
          </p:cNvSpPr>
          <p:nvPr>
            <p:ph type="sldNum" sz="quarter" idx="12"/>
          </p:nvPr>
        </p:nvSpPr>
        <p:spPr/>
        <p:txBody>
          <a:bodyPr/>
          <a:lstStyle/>
          <a:p>
            <a:fld id="{22DECF6A-13F7-418C-BBFC-95033FFCD5F1}" type="slidenum">
              <a:rPr lang="en-US" noProof="1" smtClean="0"/>
              <a:pPr/>
              <a:t>25</a:t>
            </a:fld>
            <a:endParaRPr lang="en-US" noProof="1"/>
          </a:p>
        </p:txBody>
      </p:sp>
    </p:spTree>
    <p:extLst>
      <p:ext uri="{BB962C8B-B14F-4D97-AF65-F5344CB8AC3E}">
        <p14:creationId xmlns:p14="http://schemas.microsoft.com/office/powerpoint/2010/main" val="4820431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6499" y="1016812"/>
            <a:ext cx="8471002" cy="3874784"/>
          </a:xfrm>
        </p:spPr>
        <p:txBody>
          <a:bodyPr>
            <a:normAutofit/>
          </a:bodyPr>
          <a:lstStyle/>
          <a:p>
            <a:r>
              <a:rPr lang="sr-Latn-RS" dirty="0" smtClean="0"/>
              <a:t>Ključne informacije o projektu</a:t>
            </a:r>
          </a:p>
          <a:p>
            <a:pPr lvl="1"/>
            <a:r>
              <a:rPr lang="sr-Latn-RS" b="0" dirty="0"/>
              <a:t>Project </a:t>
            </a:r>
            <a:r>
              <a:rPr lang="sr-Latn-RS" b="0" dirty="0" smtClean="0"/>
              <a:t>Name – Pun naziv projekta</a:t>
            </a:r>
            <a:endParaRPr lang="sr-Latn-RS" b="0" dirty="0"/>
          </a:p>
          <a:p>
            <a:pPr lvl="1"/>
            <a:r>
              <a:rPr lang="sr-Latn-RS" b="0" dirty="0" smtClean="0"/>
              <a:t>Tagline – Opis u jednoj rečenici</a:t>
            </a:r>
            <a:endParaRPr lang="sr-Latn-RS" b="0" dirty="0"/>
          </a:p>
          <a:p>
            <a:pPr lvl="1"/>
            <a:r>
              <a:rPr lang="sr-Latn-RS" b="0" dirty="0"/>
              <a:t>Brief </a:t>
            </a:r>
            <a:r>
              <a:rPr lang="sr-Latn-RS" b="0" dirty="0" smtClean="0"/>
              <a:t>Description – Opis u jednom paragrafu</a:t>
            </a:r>
            <a:endParaRPr lang="sr-Latn-RS" b="0" dirty="0"/>
          </a:p>
          <a:p>
            <a:pPr lvl="1"/>
            <a:r>
              <a:rPr lang="sr-Latn-RS" b="0" dirty="0" smtClean="0"/>
              <a:t>Vertical – Prioritetne oblasi (DAgr, DTra, DEnv, DAny)</a:t>
            </a:r>
            <a:endParaRPr lang="sr-Latn-RS" b="0" dirty="0"/>
          </a:p>
          <a:p>
            <a:r>
              <a:rPr lang="sr-Latn-RS" dirty="0" smtClean="0"/>
              <a:t>EXCELLENCE (boduje se)</a:t>
            </a:r>
          </a:p>
          <a:p>
            <a:pPr lvl="1"/>
            <a:r>
              <a:rPr lang="en-US" b="0" dirty="0"/>
              <a:t>Experiment </a:t>
            </a:r>
            <a:r>
              <a:rPr lang="en-US" b="0" dirty="0" smtClean="0"/>
              <a:t>description</a:t>
            </a:r>
            <a:r>
              <a:rPr lang="sr-Latn-RS" b="0" dirty="0" smtClean="0"/>
              <a:t> – 2000 karaktera</a:t>
            </a:r>
            <a:endParaRPr lang="en-US" b="0" dirty="0"/>
          </a:p>
          <a:p>
            <a:pPr lvl="1"/>
            <a:r>
              <a:rPr lang="en-US" b="0" dirty="0"/>
              <a:t>Innovation level </a:t>
            </a:r>
            <a:r>
              <a:rPr lang="en-US" b="0" dirty="0" smtClean="0"/>
              <a:t>description</a:t>
            </a:r>
            <a:r>
              <a:rPr lang="sr-Latn-RS" b="0" dirty="0" smtClean="0"/>
              <a:t> – 1000 karaktera</a:t>
            </a:r>
            <a:endParaRPr lang="en-US" b="0" dirty="0"/>
          </a:p>
          <a:p>
            <a:pPr lvl="1"/>
            <a:r>
              <a:rPr lang="en-US" b="0" dirty="0"/>
              <a:t>Soundness of the </a:t>
            </a:r>
            <a:r>
              <a:rPr lang="en-US" b="0" dirty="0" smtClean="0"/>
              <a:t>approach</a:t>
            </a:r>
            <a:r>
              <a:rPr lang="sr-Latn-RS" b="0" dirty="0" smtClean="0"/>
              <a:t> – 1000 karaktera</a:t>
            </a:r>
            <a:endParaRPr lang="sr-Latn-RS" b="0" dirty="0"/>
          </a:p>
        </p:txBody>
      </p:sp>
      <p:sp>
        <p:nvSpPr>
          <p:cNvPr id="3" name="Title 2"/>
          <p:cNvSpPr>
            <a:spLocks noGrp="1"/>
          </p:cNvSpPr>
          <p:nvPr>
            <p:ph type="title"/>
          </p:nvPr>
        </p:nvSpPr>
        <p:spPr/>
        <p:txBody>
          <a:bodyPr/>
          <a:lstStyle/>
          <a:p>
            <a:r>
              <a:rPr lang="sr-Latn-RS" dirty="0" smtClean="0"/>
              <a:t>13. Koraci u podnošenju prijave</a:t>
            </a:r>
            <a:endParaRPr lang="en-US" dirty="0"/>
          </a:p>
        </p:txBody>
      </p:sp>
      <p:sp>
        <p:nvSpPr>
          <p:cNvPr id="4" name="Footer Placeholder 3"/>
          <p:cNvSpPr>
            <a:spLocks noGrp="1"/>
          </p:cNvSpPr>
          <p:nvPr>
            <p:ph type="ftr" sz="quarter" idx="11"/>
          </p:nvPr>
        </p:nvSpPr>
        <p:spPr/>
        <p:txBody>
          <a:bodyPr/>
          <a:lstStyle/>
          <a:p>
            <a:r>
              <a:rPr lang="en-US" noProof="1" smtClean="0"/>
              <a:t>www.smart4all-project.eu</a:t>
            </a:r>
            <a:endParaRPr lang="en-US" noProof="1"/>
          </a:p>
        </p:txBody>
      </p:sp>
      <p:sp>
        <p:nvSpPr>
          <p:cNvPr id="5" name="Slide Number Placeholder 4"/>
          <p:cNvSpPr>
            <a:spLocks noGrp="1"/>
          </p:cNvSpPr>
          <p:nvPr>
            <p:ph type="sldNum" sz="quarter" idx="12"/>
          </p:nvPr>
        </p:nvSpPr>
        <p:spPr/>
        <p:txBody>
          <a:bodyPr/>
          <a:lstStyle/>
          <a:p>
            <a:fld id="{22DECF6A-13F7-418C-BBFC-95033FFCD5F1}" type="slidenum">
              <a:rPr lang="en-US" noProof="1" smtClean="0"/>
              <a:pPr/>
              <a:t>26</a:t>
            </a:fld>
            <a:endParaRPr lang="en-US" noProof="1"/>
          </a:p>
        </p:txBody>
      </p:sp>
    </p:spTree>
    <p:extLst>
      <p:ext uri="{BB962C8B-B14F-4D97-AF65-F5344CB8AC3E}">
        <p14:creationId xmlns:p14="http://schemas.microsoft.com/office/powerpoint/2010/main" val="5276799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6499" y="1016812"/>
            <a:ext cx="8471002" cy="3874784"/>
          </a:xfrm>
        </p:spPr>
        <p:txBody>
          <a:bodyPr>
            <a:normAutofit fontScale="85000" lnSpcReduction="20000"/>
          </a:bodyPr>
          <a:lstStyle/>
          <a:p>
            <a:r>
              <a:rPr lang="sr-Latn-RS" dirty="0" smtClean="0"/>
              <a:t>IMPACT (boduje se)</a:t>
            </a:r>
          </a:p>
          <a:p>
            <a:pPr lvl="1"/>
            <a:r>
              <a:rPr lang="en-US" b="0" dirty="0"/>
              <a:t>Benefits of the collaboration (Technology Provider benefit and Technology Receiver benefit</a:t>
            </a:r>
            <a:r>
              <a:rPr lang="en-US" b="0" dirty="0" smtClean="0"/>
              <a:t>)</a:t>
            </a:r>
            <a:r>
              <a:rPr lang="sr-Latn-RS" b="0" dirty="0" smtClean="0"/>
              <a:t> – 1000 kar</a:t>
            </a:r>
            <a:endParaRPr lang="en-US" b="0" dirty="0"/>
          </a:p>
          <a:p>
            <a:pPr lvl="1"/>
            <a:r>
              <a:rPr lang="en-US" b="0" dirty="0"/>
              <a:t>Market </a:t>
            </a:r>
            <a:r>
              <a:rPr lang="en-US" b="0" dirty="0" smtClean="0"/>
              <a:t>opportunity</a:t>
            </a:r>
            <a:r>
              <a:rPr lang="sr-Latn-RS" b="0" dirty="0" smtClean="0"/>
              <a:t> – 1500 kar</a:t>
            </a:r>
            <a:endParaRPr lang="en-US" b="0" dirty="0"/>
          </a:p>
          <a:p>
            <a:pPr lvl="1"/>
            <a:r>
              <a:rPr lang="en-US" b="0" dirty="0" smtClean="0"/>
              <a:t>Competition</a:t>
            </a:r>
            <a:r>
              <a:rPr lang="sr-Latn-RS" b="0" dirty="0" smtClean="0"/>
              <a:t> – 1500 kar</a:t>
            </a:r>
            <a:endParaRPr lang="en-US" b="0" dirty="0"/>
          </a:p>
          <a:p>
            <a:pPr lvl="1"/>
            <a:r>
              <a:rPr lang="en-US" b="0" dirty="0"/>
              <a:t>Commercial Strategy and </a:t>
            </a:r>
            <a:r>
              <a:rPr lang="en-US" b="0" dirty="0" smtClean="0"/>
              <a:t>Scalability</a:t>
            </a:r>
            <a:r>
              <a:rPr lang="sr-Latn-RS" b="0" dirty="0" smtClean="0"/>
              <a:t> – 2000 kar</a:t>
            </a:r>
          </a:p>
          <a:p>
            <a:r>
              <a:rPr lang="sr-Latn-RS" dirty="0" smtClean="0"/>
              <a:t>IMPLEMENTATION (boduje </a:t>
            </a:r>
            <a:r>
              <a:rPr lang="sr-Latn-RS" dirty="0"/>
              <a:t>se)</a:t>
            </a:r>
          </a:p>
          <a:p>
            <a:pPr lvl="1"/>
            <a:r>
              <a:rPr lang="en-US" b="0" dirty="0"/>
              <a:t>Work </a:t>
            </a:r>
            <a:r>
              <a:rPr lang="en-US" b="0" dirty="0" smtClean="0"/>
              <a:t>Plan</a:t>
            </a:r>
            <a:r>
              <a:rPr lang="sr-Latn-RS" b="0" dirty="0" smtClean="0"/>
              <a:t> – kratak opis šta će se raditi</a:t>
            </a:r>
            <a:endParaRPr lang="en-US" b="0" dirty="0"/>
          </a:p>
          <a:p>
            <a:pPr lvl="1"/>
            <a:r>
              <a:rPr lang="en-US" b="0" dirty="0" smtClean="0"/>
              <a:t>Consortium</a:t>
            </a:r>
            <a:r>
              <a:rPr lang="sr-Latn-RS" b="0" dirty="0" smtClean="0"/>
              <a:t> – opis sinergije učesnika</a:t>
            </a:r>
            <a:endParaRPr lang="en-US" b="0" dirty="0"/>
          </a:p>
          <a:p>
            <a:pPr lvl="1"/>
            <a:r>
              <a:rPr lang="en-US" b="0" dirty="0" smtClean="0"/>
              <a:t>Resources</a:t>
            </a:r>
            <a:r>
              <a:rPr lang="sr-Latn-RS" b="0" dirty="0" smtClean="0"/>
              <a:t> – šta će sve biti korišćeno osim SMART4ALL novaca</a:t>
            </a:r>
          </a:p>
          <a:p>
            <a:r>
              <a:rPr lang="sr-Latn-RS" dirty="0" smtClean="0"/>
              <a:t>Etička pitanja</a:t>
            </a:r>
          </a:p>
          <a:p>
            <a:pPr lvl="1"/>
            <a:r>
              <a:rPr lang="sr-Latn-RS" b="0" dirty="0" smtClean="0"/>
              <a:t>Uvek se odgovara sa NE, osim ako baš mora da se odgovori sa DA</a:t>
            </a:r>
          </a:p>
          <a:p>
            <a:r>
              <a:rPr lang="sr-Latn-RS" dirty="0" smtClean="0"/>
              <a:t>Ostalo...</a:t>
            </a:r>
          </a:p>
          <a:p>
            <a:r>
              <a:rPr lang="sr-Latn-RS" dirty="0" smtClean="0">
                <a:solidFill>
                  <a:srgbClr val="FF0000"/>
                </a:solidFill>
              </a:rPr>
              <a:t>Treba 1-2 radna dana da se sve popuni ako se dobro pripremi</a:t>
            </a:r>
            <a:endParaRPr lang="en-US" dirty="0">
              <a:solidFill>
                <a:srgbClr val="FF0000"/>
              </a:solidFill>
            </a:endParaRPr>
          </a:p>
        </p:txBody>
      </p:sp>
      <p:sp>
        <p:nvSpPr>
          <p:cNvPr id="3" name="Title 2"/>
          <p:cNvSpPr>
            <a:spLocks noGrp="1"/>
          </p:cNvSpPr>
          <p:nvPr>
            <p:ph type="title"/>
          </p:nvPr>
        </p:nvSpPr>
        <p:spPr/>
        <p:txBody>
          <a:bodyPr/>
          <a:lstStyle/>
          <a:p>
            <a:r>
              <a:rPr lang="sr-Latn-RS" dirty="0" smtClean="0"/>
              <a:t>13. Koraci u podnošenju prijave</a:t>
            </a:r>
            <a:endParaRPr lang="en-US" dirty="0"/>
          </a:p>
        </p:txBody>
      </p:sp>
      <p:sp>
        <p:nvSpPr>
          <p:cNvPr id="4" name="Footer Placeholder 3"/>
          <p:cNvSpPr>
            <a:spLocks noGrp="1"/>
          </p:cNvSpPr>
          <p:nvPr>
            <p:ph type="ftr" sz="quarter" idx="11"/>
          </p:nvPr>
        </p:nvSpPr>
        <p:spPr/>
        <p:txBody>
          <a:bodyPr/>
          <a:lstStyle/>
          <a:p>
            <a:r>
              <a:rPr lang="en-US" noProof="1" smtClean="0"/>
              <a:t>www.smart4all-project.eu</a:t>
            </a:r>
            <a:endParaRPr lang="en-US" noProof="1"/>
          </a:p>
        </p:txBody>
      </p:sp>
      <p:sp>
        <p:nvSpPr>
          <p:cNvPr id="5" name="Slide Number Placeholder 4"/>
          <p:cNvSpPr>
            <a:spLocks noGrp="1"/>
          </p:cNvSpPr>
          <p:nvPr>
            <p:ph type="sldNum" sz="quarter" idx="12"/>
          </p:nvPr>
        </p:nvSpPr>
        <p:spPr/>
        <p:txBody>
          <a:bodyPr/>
          <a:lstStyle/>
          <a:p>
            <a:fld id="{22DECF6A-13F7-418C-BBFC-95033FFCD5F1}" type="slidenum">
              <a:rPr lang="en-US" noProof="1" smtClean="0"/>
              <a:pPr/>
              <a:t>27</a:t>
            </a:fld>
            <a:endParaRPr lang="en-US" noProof="1"/>
          </a:p>
        </p:txBody>
      </p:sp>
    </p:spTree>
    <p:extLst>
      <p:ext uri="{BB962C8B-B14F-4D97-AF65-F5344CB8AC3E}">
        <p14:creationId xmlns:p14="http://schemas.microsoft.com/office/powerpoint/2010/main" val="11320032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EAC3F868-9842-4848-B987-299AF936102F}"/>
              </a:ext>
            </a:extLst>
          </p:cNvPr>
          <p:cNvSpPr>
            <a:spLocks noGrp="1"/>
          </p:cNvSpPr>
          <p:nvPr>
            <p:ph type="title"/>
          </p:nvPr>
        </p:nvSpPr>
        <p:spPr/>
        <p:txBody>
          <a:bodyPr/>
          <a:lstStyle/>
          <a:p>
            <a:r>
              <a:rPr lang="sr-Latn-RS" dirty="0" smtClean="0"/>
              <a:t>Trajanje postupka i moguć početak projekta</a:t>
            </a:r>
            <a:endParaRPr lang="en-GB" dirty="0"/>
          </a:p>
        </p:txBody>
      </p:sp>
      <p:sp>
        <p:nvSpPr>
          <p:cNvPr id="6" name="Slide Number Placeholder 5">
            <a:extLst>
              <a:ext uri="{FF2B5EF4-FFF2-40B4-BE49-F238E27FC236}">
                <a16:creationId xmlns="" xmlns:a16="http://schemas.microsoft.com/office/drawing/2014/main" id="{37364C27-F45B-43B2-B6D7-10063AD85BD3}"/>
              </a:ext>
            </a:extLst>
          </p:cNvPr>
          <p:cNvSpPr>
            <a:spLocks noGrp="1"/>
          </p:cNvSpPr>
          <p:nvPr>
            <p:ph type="sldNum" sz="quarter" idx="12"/>
          </p:nvPr>
        </p:nvSpPr>
        <p:spPr/>
        <p:txBody>
          <a:bodyPr/>
          <a:lstStyle/>
          <a:p>
            <a:fld id="{22DECF6A-13F7-418C-BBFC-95033FFCD5F1}" type="slidenum">
              <a:rPr lang="en-US" noProof="1" smtClean="0"/>
              <a:pPr/>
              <a:t>28</a:t>
            </a:fld>
            <a:endParaRPr lang="en-US" noProof="1"/>
          </a:p>
        </p:txBody>
      </p:sp>
      <p:grpSp>
        <p:nvGrpSpPr>
          <p:cNvPr id="10" name="Group 9"/>
          <p:cNvGrpSpPr/>
          <p:nvPr/>
        </p:nvGrpSpPr>
        <p:grpSpPr>
          <a:xfrm>
            <a:off x="0" y="972157"/>
            <a:ext cx="9144000" cy="3592731"/>
            <a:chOff x="0" y="972157"/>
            <a:chExt cx="9144000" cy="3592731"/>
          </a:xfrm>
        </p:grpSpPr>
        <p:pic>
          <p:nvPicPr>
            <p:cNvPr id="16" name="Imagen 15">
              <a:extLst>
                <a:ext uri="{FF2B5EF4-FFF2-40B4-BE49-F238E27FC236}">
                  <a16:creationId xmlns="" xmlns:a16="http://schemas.microsoft.com/office/drawing/2014/main" id="{3382202D-4965-4B4B-9C4C-E802044F7547}"/>
                </a:ext>
              </a:extLst>
            </p:cNvPr>
            <p:cNvPicPr>
              <a:picLocks noChangeAspect="1"/>
            </p:cNvPicPr>
            <p:nvPr/>
          </p:nvPicPr>
          <p:blipFill>
            <a:blip r:embed="rId2"/>
            <a:stretch>
              <a:fillRect/>
            </a:stretch>
          </p:blipFill>
          <p:spPr>
            <a:xfrm>
              <a:off x="0" y="972157"/>
              <a:ext cx="9144000" cy="3592731"/>
            </a:xfrm>
            <a:prstGeom prst="rect">
              <a:avLst/>
            </a:prstGeom>
          </p:spPr>
        </p:pic>
        <p:sp>
          <p:nvSpPr>
            <p:cNvPr id="2" name="TextBox 1"/>
            <p:cNvSpPr txBox="1"/>
            <p:nvPr/>
          </p:nvSpPr>
          <p:spPr>
            <a:xfrm>
              <a:off x="270299" y="2068137"/>
              <a:ext cx="999208" cy="553998"/>
            </a:xfrm>
            <a:prstGeom prst="rect">
              <a:avLst/>
            </a:prstGeom>
            <a:solidFill>
              <a:schemeClr val="bg1"/>
            </a:solidFill>
          </p:spPr>
          <p:txBody>
            <a:bodyPr wrap="square" lIns="0" tIns="0" rIns="0" bIns="0" rtlCol="0">
              <a:spAutoFit/>
            </a:bodyPr>
            <a:lstStyle/>
            <a:p>
              <a:pPr algn="ctr"/>
              <a:r>
                <a:rPr lang="sr-Latn-RS" dirty="0" smtClean="0"/>
                <a:t>Priprema poziva</a:t>
              </a:r>
              <a:endParaRPr lang="en-US" dirty="0"/>
            </a:p>
          </p:txBody>
        </p:sp>
        <p:sp>
          <p:nvSpPr>
            <p:cNvPr id="7" name="TextBox 6"/>
            <p:cNvSpPr txBox="1"/>
            <p:nvPr/>
          </p:nvSpPr>
          <p:spPr>
            <a:xfrm>
              <a:off x="1416998" y="2068137"/>
              <a:ext cx="944463" cy="553998"/>
            </a:xfrm>
            <a:prstGeom prst="rect">
              <a:avLst/>
            </a:prstGeom>
            <a:solidFill>
              <a:schemeClr val="bg1"/>
            </a:solidFill>
          </p:spPr>
          <p:txBody>
            <a:bodyPr wrap="square" lIns="0" tIns="0" rIns="0" bIns="0" rtlCol="0">
              <a:spAutoFit/>
            </a:bodyPr>
            <a:lstStyle/>
            <a:p>
              <a:pPr algn="ctr"/>
              <a:r>
                <a:rPr lang="sr-Latn-RS" dirty="0" smtClean="0"/>
                <a:t>Poziv otvoren</a:t>
              </a:r>
              <a:endParaRPr lang="en-US" dirty="0"/>
            </a:p>
          </p:txBody>
        </p:sp>
        <p:sp>
          <p:nvSpPr>
            <p:cNvPr id="8" name="TextBox 7"/>
            <p:cNvSpPr txBox="1"/>
            <p:nvPr/>
          </p:nvSpPr>
          <p:spPr>
            <a:xfrm>
              <a:off x="2508953" y="2094771"/>
              <a:ext cx="891196" cy="492443"/>
            </a:xfrm>
            <a:prstGeom prst="rect">
              <a:avLst/>
            </a:prstGeom>
            <a:solidFill>
              <a:schemeClr val="bg1"/>
            </a:solidFill>
          </p:spPr>
          <p:txBody>
            <a:bodyPr wrap="square" lIns="0" tIns="0" rIns="0" bIns="0" rtlCol="0">
              <a:spAutoFit/>
            </a:bodyPr>
            <a:lstStyle/>
            <a:p>
              <a:pPr algn="ctr"/>
              <a:r>
                <a:rPr lang="sr-Latn-RS" sz="1600" dirty="0" smtClean="0"/>
                <a:t>Proces evaluacije</a:t>
              </a:r>
              <a:endParaRPr lang="en-US" sz="1600" dirty="0"/>
            </a:p>
          </p:txBody>
        </p:sp>
        <p:grpSp>
          <p:nvGrpSpPr>
            <p:cNvPr id="5" name="Group 4"/>
            <p:cNvGrpSpPr/>
            <p:nvPr/>
          </p:nvGrpSpPr>
          <p:grpSpPr>
            <a:xfrm>
              <a:off x="3506681" y="2129692"/>
              <a:ext cx="792000" cy="457522"/>
              <a:chOff x="3506681" y="2129692"/>
              <a:chExt cx="792000" cy="457522"/>
            </a:xfrm>
          </p:grpSpPr>
          <p:sp>
            <p:nvSpPr>
              <p:cNvPr id="4" name="Rectangle 3"/>
              <p:cNvSpPr/>
              <p:nvPr/>
            </p:nvSpPr>
            <p:spPr>
              <a:xfrm>
                <a:off x="3506681" y="2361460"/>
                <a:ext cx="792000" cy="1597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547641" y="2129692"/>
                <a:ext cx="624864" cy="457522"/>
              </a:xfrm>
              <a:prstGeom prst="rect">
                <a:avLst/>
              </a:prstGeom>
              <a:solidFill>
                <a:schemeClr val="bg1"/>
              </a:solidFill>
            </p:spPr>
            <p:txBody>
              <a:bodyPr wrap="square" lIns="0" tIns="0" rIns="0" bIns="0" rtlCol="0" anchor="ctr">
                <a:noAutofit/>
              </a:bodyPr>
              <a:lstStyle/>
              <a:p>
                <a:pPr algn="ctr"/>
                <a:r>
                  <a:rPr lang="sr-Latn-RS" sz="1600" dirty="0" smtClean="0"/>
                  <a:t>Ugovor</a:t>
                </a:r>
                <a:endParaRPr lang="en-US" sz="1600" dirty="0"/>
              </a:p>
            </p:txBody>
          </p:sp>
        </p:grpSp>
        <p:sp>
          <p:nvSpPr>
            <p:cNvPr id="11" name="TextBox 10"/>
            <p:cNvSpPr txBox="1"/>
            <p:nvPr/>
          </p:nvSpPr>
          <p:spPr>
            <a:xfrm>
              <a:off x="4998128" y="2217881"/>
              <a:ext cx="2923561" cy="246221"/>
            </a:xfrm>
            <a:prstGeom prst="rect">
              <a:avLst/>
            </a:prstGeom>
            <a:solidFill>
              <a:schemeClr val="bg1"/>
            </a:solidFill>
          </p:spPr>
          <p:txBody>
            <a:bodyPr wrap="square" lIns="0" tIns="0" rIns="0" bIns="0" rtlCol="0">
              <a:spAutoFit/>
            </a:bodyPr>
            <a:lstStyle/>
            <a:p>
              <a:pPr algn="ctr"/>
              <a:r>
                <a:rPr lang="sr-Latn-RS" sz="1600" dirty="0" smtClean="0"/>
                <a:t>Tok projekta (eksperimenta)</a:t>
              </a:r>
              <a:endParaRPr lang="en-US" sz="1600" dirty="0"/>
            </a:p>
          </p:txBody>
        </p:sp>
        <p:sp>
          <p:nvSpPr>
            <p:cNvPr id="12" name="TextBox 11"/>
            <p:cNvSpPr txBox="1"/>
            <p:nvPr/>
          </p:nvSpPr>
          <p:spPr>
            <a:xfrm>
              <a:off x="4172505" y="3744749"/>
              <a:ext cx="1278384" cy="820139"/>
            </a:xfrm>
            <a:prstGeom prst="rect">
              <a:avLst/>
            </a:prstGeom>
            <a:solidFill>
              <a:schemeClr val="bg1"/>
            </a:solidFill>
          </p:spPr>
          <p:txBody>
            <a:bodyPr wrap="square" lIns="0" tIns="0" rIns="0" bIns="0" rtlCol="0" anchor="ctr">
              <a:noAutofit/>
            </a:bodyPr>
            <a:lstStyle/>
            <a:p>
              <a:pPr algn="ctr"/>
              <a:r>
                <a:rPr lang="sr-Latn-RS" sz="1600" dirty="0" smtClean="0"/>
                <a:t>Broj projekata po pozivu:</a:t>
              </a:r>
              <a:endParaRPr lang="en-US" sz="1600" dirty="0"/>
            </a:p>
          </p:txBody>
        </p:sp>
        <p:sp>
          <p:nvSpPr>
            <p:cNvPr id="13" name="Rectangle 12"/>
            <p:cNvSpPr/>
            <p:nvPr/>
          </p:nvSpPr>
          <p:spPr>
            <a:xfrm>
              <a:off x="136186" y="3117541"/>
              <a:ext cx="2766811" cy="353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36186" y="975379"/>
              <a:ext cx="2923561" cy="246221"/>
            </a:xfrm>
            <a:prstGeom prst="rect">
              <a:avLst/>
            </a:prstGeom>
            <a:solidFill>
              <a:schemeClr val="bg1"/>
            </a:solidFill>
          </p:spPr>
          <p:txBody>
            <a:bodyPr wrap="square" lIns="0" tIns="0" rIns="0" bIns="0" rtlCol="0">
              <a:spAutoFit/>
            </a:bodyPr>
            <a:lstStyle/>
            <a:p>
              <a:r>
                <a:rPr lang="sr-Latn-RS" sz="1600" dirty="0" smtClean="0"/>
                <a:t>Vremenska linija</a:t>
              </a:r>
              <a:endParaRPr lang="en-US" sz="1600" dirty="0"/>
            </a:p>
          </p:txBody>
        </p:sp>
        <p:sp>
          <p:nvSpPr>
            <p:cNvPr id="15" name="TextBox 14"/>
            <p:cNvSpPr txBox="1"/>
            <p:nvPr/>
          </p:nvSpPr>
          <p:spPr>
            <a:xfrm>
              <a:off x="270300" y="1325479"/>
              <a:ext cx="3902206" cy="220688"/>
            </a:xfrm>
            <a:prstGeom prst="rect">
              <a:avLst/>
            </a:prstGeom>
            <a:solidFill>
              <a:schemeClr val="bg1"/>
            </a:solidFill>
          </p:spPr>
          <p:txBody>
            <a:bodyPr wrap="square" lIns="0" tIns="0" rIns="0" bIns="0" rtlCol="0">
              <a:spAutoFit/>
            </a:bodyPr>
            <a:lstStyle/>
            <a:p>
              <a:pPr algn="ctr"/>
              <a:r>
                <a:rPr lang="sr-Latn-RS" sz="1400" dirty="0" smtClean="0"/>
                <a:t>8 meseci</a:t>
              </a:r>
              <a:endParaRPr lang="en-US" sz="1400" dirty="0"/>
            </a:p>
          </p:txBody>
        </p:sp>
        <p:sp>
          <p:nvSpPr>
            <p:cNvPr id="17" name="TextBox 16"/>
            <p:cNvSpPr txBox="1"/>
            <p:nvPr/>
          </p:nvSpPr>
          <p:spPr>
            <a:xfrm>
              <a:off x="270299" y="1652749"/>
              <a:ext cx="982400" cy="215444"/>
            </a:xfrm>
            <a:prstGeom prst="rect">
              <a:avLst/>
            </a:prstGeom>
            <a:solidFill>
              <a:schemeClr val="bg1"/>
            </a:solidFill>
          </p:spPr>
          <p:txBody>
            <a:bodyPr wrap="square" lIns="0" tIns="0" rIns="0" bIns="0" rtlCol="0">
              <a:spAutoFit/>
            </a:bodyPr>
            <a:lstStyle/>
            <a:p>
              <a:pPr algn="ctr"/>
              <a:r>
                <a:rPr lang="sr-Latn-RS" sz="1400" dirty="0" smtClean="0"/>
                <a:t>2 meseca</a:t>
              </a:r>
              <a:endParaRPr lang="en-US" sz="1400" dirty="0"/>
            </a:p>
          </p:txBody>
        </p:sp>
        <p:sp>
          <p:nvSpPr>
            <p:cNvPr id="18" name="TextBox 17"/>
            <p:cNvSpPr txBox="1"/>
            <p:nvPr/>
          </p:nvSpPr>
          <p:spPr>
            <a:xfrm>
              <a:off x="1398029" y="1660737"/>
              <a:ext cx="982400" cy="215444"/>
            </a:xfrm>
            <a:prstGeom prst="rect">
              <a:avLst/>
            </a:prstGeom>
            <a:solidFill>
              <a:schemeClr val="bg1"/>
            </a:solidFill>
          </p:spPr>
          <p:txBody>
            <a:bodyPr wrap="square" lIns="0" tIns="0" rIns="0" bIns="0" rtlCol="0">
              <a:spAutoFit/>
            </a:bodyPr>
            <a:lstStyle/>
            <a:p>
              <a:pPr algn="ctr"/>
              <a:r>
                <a:rPr lang="sr-Latn-RS" sz="1400" dirty="0" smtClean="0"/>
                <a:t>3 meseca</a:t>
              </a:r>
              <a:endParaRPr lang="en-US" sz="1400" dirty="0"/>
            </a:p>
          </p:txBody>
        </p:sp>
        <p:sp>
          <p:nvSpPr>
            <p:cNvPr id="19" name="TextBox 18"/>
            <p:cNvSpPr txBox="1"/>
            <p:nvPr/>
          </p:nvSpPr>
          <p:spPr>
            <a:xfrm>
              <a:off x="2417749" y="1660737"/>
              <a:ext cx="982400" cy="215444"/>
            </a:xfrm>
            <a:prstGeom prst="rect">
              <a:avLst/>
            </a:prstGeom>
            <a:solidFill>
              <a:schemeClr val="bg1"/>
            </a:solidFill>
          </p:spPr>
          <p:txBody>
            <a:bodyPr wrap="square" lIns="0" tIns="0" rIns="0" bIns="0" rtlCol="0">
              <a:spAutoFit/>
            </a:bodyPr>
            <a:lstStyle/>
            <a:p>
              <a:pPr algn="ctr"/>
              <a:r>
                <a:rPr lang="sr-Latn-RS" sz="1400" dirty="0" smtClean="0"/>
                <a:t>2 meseca</a:t>
              </a:r>
              <a:endParaRPr lang="en-US" sz="1400" dirty="0"/>
            </a:p>
          </p:txBody>
        </p:sp>
        <p:sp>
          <p:nvSpPr>
            <p:cNvPr id="20" name="TextBox 19"/>
            <p:cNvSpPr txBox="1"/>
            <p:nvPr/>
          </p:nvSpPr>
          <p:spPr>
            <a:xfrm>
              <a:off x="3268400" y="1670213"/>
              <a:ext cx="856224" cy="215444"/>
            </a:xfrm>
            <a:prstGeom prst="rect">
              <a:avLst/>
            </a:prstGeom>
            <a:solidFill>
              <a:schemeClr val="bg1"/>
            </a:solidFill>
          </p:spPr>
          <p:txBody>
            <a:bodyPr wrap="square" lIns="0" tIns="0" rIns="0" bIns="0" rtlCol="0">
              <a:spAutoFit/>
            </a:bodyPr>
            <a:lstStyle/>
            <a:p>
              <a:pPr algn="ctr"/>
              <a:r>
                <a:rPr lang="sr-Latn-RS" sz="1400" dirty="0" smtClean="0"/>
                <a:t>1 mesec</a:t>
              </a:r>
              <a:endParaRPr lang="en-US" sz="1400" dirty="0"/>
            </a:p>
          </p:txBody>
        </p:sp>
        <p:sp>
          <p:nvSpPr>
            <p:cNvPr id="21" name="TextBox 20"/>
            <p:cNvSpPr txBox="1"/>
            <p:nvPr/>
          </p:nvSpPr>
          <p:spPr>
            <a:xfrm>
              <a:off x="4716939" y="1321845"/>
              <a:ext cx="3921033" cy="215444"/>
            </a:xfrm>
            <a:prstGeom prst="rect">
              <a:avLst/>
            </a:prstGeom>
            <a:solidFill>
              <a:schemeClr val="bg1"/>
            </a:solidFill>
          </p:spPr>
          <p:txBody>
            <a:bodyPr wrap="square" lIns="0" tIns="0" rIns="0" bIns="0" rtlCol="0">
              <a:spAutoFit/>
            </a:bodyPr>
            <a:lstStyle/>
            <a:p>
              <a:pPr algn="ctr"/>
              <a:r>
                <a:rPr lang="sr-Latn-RS" sz="1400" dirty="0" smtClean="0"/>
                <a:t>1 mesec za KTE i 6-9 meseci za FTTE i CTTE</a:t>
              </a:r>
              <a:endParaRPr lang="en-US" sz="1400" dirty="0"/>
            </a:p>
          </p:txBody>
        </p:sp>
      </p:grpSp>
      <p:grpSp>
        <p:nvGrpSpPr>
          <p:cNvPr id="24" name="Group 23"/>
          <p:cNvGrpSpPr/>
          <p:nvPr/>
        </p:nvGrpSpPr>
        <p:grpSpPr>
          <a:xfrm>
            <a:off x="136186" y="1387098"/>
            <a:ext cx="1280812" cy="3177790"/>
            <a:chOff x="136186" y="1387098"/>
            <a:chExt cx="1280812" cy="3177790"/>
          </a:xfrm>
        </p:grpSpPr>
        <p:sp>
          <p:nvSpPr>
            <p:cNvPr id="22" name="Rectangle 21"/>
            <p:cNvSpPr/>
            <p:nvPr/>
          </p:nvSpPr>
          <p:spPr>
            <a:xfrm>
              <a:off x="136186" y="1387098"/>
              <a:ext cx="1280812" cy="3177790"/>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138614" y="3626442"/>
              <a:ext cx="1278384" cy="820139"/>
            </a:xfrm>
            <a:prstGeom prst="rect">
              <a:avLst/>
            </a:prstGeom>
            <a:noFill/>
          </p:spPr>
          <p:txBody>
            <a:bodyPr wrap="square" lIns="0" tIns="0" rIns="0" bIns="0" rtlCol="0" anchor="ctr">
              <a:noAutofit/>
            </a:bodyPr>
            <a:lstStyle/>
            <a:p>
              <a:pPr algn="ctr"/>
              <a:r>
                <a:rPr lang="sr-Latn-RS" sz="1600" dirty="0" smtClean="0"/>
                <a:t>Ovde nema Vašeg angažmana</a:t>
              </a:r>
              <a:endParaRPr lang="en-US" sz="1600" dirty="0"/>
            </a:p>
          </p:txBody>
        </p:sp>
      </p:grpSp>
    </p:spTree>
    <p:extLst>
      <p:ext uri="{BB962C8B-B14F-4D97-AF65-F5344CB8AC3E}">
        <p14:creationId xmlns:p14="http://schemas.microsoft.com/office/powerpoint/2010/main" val="1430165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sr-Latn-RS" dirty="0" smtClean="0"/>
              <a:t>Pre nego što se odlučite da postavite neko pitanje, proverite da li je neko već na njega odgovorio</a:t>
            </a:r>
          </a:p>
          <a:p>
            <a:r>
              <a:rPr lang="sr-Latn-RS" dirty="0" smtClean="0"/>
              <a:t>FUNDING BOX Helpdesk</a:t>
            </a:r>
          </a:p>
          <a:p>
            <a:pPr lvl="1"/>
            <a:r>
              <a:rPr lang="sr-Latn-RS" b="0" dirty="0">
                <a:hlinkClick r:id="rId2"/>
              </a:rPr>
              <a:t>https://</a:t>
            </a:r>
            <a:r>
              <a:rPr lang="sr-Latn-RS" b="0" dirty="0" smtClean="0">
                <a:hlinkClick r:id="rId2"/>
              </a:rPr>
              <a:t>spaces.fundingbox.com/spaces/smart4all-helpdesk</a:t>
            </a:r>
            <a:r>
              <a:rPr lang="sr-Latn-RS" b="0" dirty="0" smtClean="0"/>
              <a:t> </a:t>
            </a:r>
          </a:p>
          <a:p>
            <a:r>
              <a:rPr lang="sr-Latn-RS" dirty="0" smtClean="0"/>
              <a:t>Q&amp;A sekcija projekta</a:t>
            </a:r>
          </a:p>
          <a:p>
            <a:pPr lvl="1"/>
            <a:r>
              <a:rPr lang="sr-Latn-RS" b="0" dirty="0">
                <a:hlinkClick r:id="rId3"/>
              </a:rPr>
              <a:t>https://smart4all-project.eu/opencalls-apply-now</a:t>
            </a:r>
            <a:r>
              <a:rPr lang="sr-Latn-RS" b="0" dirty="0" smtClean="0">
                <a:hlinkClick r:id="rId3"/>
              </a:rPr>
              <a:t>/</a:t>
            </a:r>
            <a:r>
              <a:rPr lang="sr-Latn-RS" dirty="0" smtClean="0"/>
              <a:t> pod jezičkom „Application Kit“ postoje lilnkovi na </a:t>
            </a:r>
          </a:p>
          <a:p>
            <a:pPr lvl="2"/>
            <a:r>
              <a:rPr lang="sr-Latn-RS" dirty="0" smtClean="0"/>
              <a:t>Vodič za podnosioce prijava</a:t>
            </a:r>
          </a:p>
          <a:p>
            <a:pPr lvl="2"/>
            <a:r>
              <a:rPr lang="sr-Latn-RS" dirty="0" smtClean="0"/>
              <a:t>Često postavljana pitanja</a:t>
            </a:r>
          </a:p>
          <a:p>
            <a:pPr lvl="2"/>
            <a:r>
              <a:rPr lang="sr-Latn-RS" dirty="0" smtClean="0"/>
              <a:t>Formulare za podnođenje prijave</a:t>
            </a:r>
          </a:p>
          <a:p>
            <a:r>
              <a:rPr lang="sr-Latn-RS" dirty="0" smtClean="0"/>
              <a:t>Fejsbuk</a:t>
            </a:r>
          </a:p>
          <a:p>
            <a:pPr lvl="1"/>
            <a:r>
              <a:rPr lang="sr-Latn-RS" b="0" dirty="0">
                <a:hlinkClick r:id="rId4"/>
              </a:rPr>
              <a:t>https://www.facebook.com/SMART4ALL.Project</a:t>
            </a:r>
            <a:r>
              <a:rPr lang="sr-Latn-RS" b="0" dirty="0" smtClean="0">
                <a:hlinkClick r:id="rId4"/>
              </a:rPr>
              <a:t>/</a:t>
            </a:r>
            <a:r>
              <a:rPr lang="sr-Latn-RS" b="0" dirty="0" smtClean="0"/>
              <a:t> </a:t>
            </a:r>
          </a:p>
          <a:p>
            <a:r>
              <a:rPr lang="sr-Latn-RS" dirty="0" smtClean="0"/>
              <a:t>Tviter</a:t>
            </a:r>
          </a:p>
          <a:p>
            <a:pPr lvl="1"/>
            <a:r>
              <a:rPr lang="sr-Latn-RS" b="0" dirty="0">
                <a:hlinkClick r:id="rId5"/>
              </a:rPr>
              <a:t>https://</a:t>
            </a:r>
            <a:r>
              <a:rPr lang="sr-Latn-RS" b="0" dirty="0" smtClean="0">
                <a:hlinkClick r:id="rId5"/>
              </a:rPr>
              <a:t>twitter.com/Smart_4All</a:t>
            </a:r>
            <a:r>
              <a:rPr lang="sr-Latn-RS" b="0" dirty="0" smtClean="0"/>
              <a:t> </a:t>
            </a:r>
          </a:p>
          <a:p>
            <a:r>
              <a:rPr lang="sr-Latn-RS" dirty="0" smtClean="0"/>
              <a:t>Linkedin</a:t>
            </a:r>
          </a:p>
          <a:p>
            <a:pPr lvl="1"/>
            <a:r>
              <a:rPr lang="sr-Latn-RS" b="0" dirty="0">
                <a:hlinkClick r:id="rId6"/>
              </a:rPr>
              <a:t>https://www.linkedin.com/groups/12369183</a:t>
            </a:r>
            <a:r>
              <a:rPr lang="sr-Latn-RS" b="0" dirty="0" smtClean="0">
                <a:hlinkClick r:id="rId6"/>
              </a:rPr>
              <a:t>/</a:t>
            </a:r>
            <a:r>
              <a:rPr lang="sr-Latn-RS" b="0" dirty="0" smtClean="0"/>
              <a:t> </a:t>
            </a:r>
          </a:p>
          <a:p>
            <a:endParaRPr lang="en-US" dirty="0"/>
          </a:p>
        </p:txBody>
      </p:sp>
      <p:sp>
        <p:nvSpPr>
          <p:cNvPr id="3" name="Title 2"/>
          <p:cNvSpPr>
            <a:spLocks noGrp="1"/>
          </p:cNvSpPr>
          <p:nvPr>
            <p:ph type="title"/>
          </p:nvPr>
        </p:nvSpPr>
        <p:spPr/>
        <p:txBody>
          <a:bodyPr/>
          <a:lstStyle/>
          <a:p>
            <a:r>
              <a:rPr lang="sr-Latn-RS" dirty="0" smtClean="0"/>
              <a:t>14. Često postavljana pitanja</a:t>
            </a:r>
            <a:endParaRPr lang="en-US" dirty="0"/>
          </a:p>
        </p:txBody>
      </p:sp>
      <p:sp>
        <p:nvSpPr>
          <p:cNvPr id="4" name="Footer Placeholder 3"/>
          <p:cNvSpPr>
            <a:spLocks noGrp="1"/>
          </p:cNvSpPr>
          <p:nvPr>
            <p:ph type="ftr" sz="quarter" idx="11"/>
          </p:nvPr>
        </p:nvSpPr>
        <p:spPr/>
        <p:txBody>
          <a:bodyPr/>
          <a:lstStyle/>
          <a:p>
            <a:r>
              <a:rPr lang="en-US" noProof="1" smtClean="0"/>
              <a:t>www.smart4all-project.eu</a:t>
            </a:r>
            <a:endParaRPr lang="en-US" noProof="1"/>
          </a:p>
        </p:txBody>
      </p:sp>
      <p:sp>
        <p:nvSpPr>
          <p:cNvPr id="5" name="Slide Number Placeholder 4"/>
          <p:cNvSpPr>
            <a:spLocks noGrp="1"/>
          </p:cNvSpPr>
          <p:nvPr>
            <p:ph type="sldNum" sz="quarter" idx="12"/>
          </p:nvPr>
        </p:nvSpPr>
        <p:spPr/>
        <p:txBody>
          <a:bodyPr/>
          <a:lstStyle/>
          <a:p>
            <a:fld id="{22DECF6A-13F7-418C-BBFC-95033FFCD5F1}" type="slidenum">
              <a:rPr lang="en-US" noProof="1" smtClean="0"/>
              <a:pPr/>
              <a:t>29</a:t>
            </a:fld>
            <a:endParaRPr lang="en-US" noProof="1"/>
          </a:p>
        </p:txBody>
      </p:sp>
    </p:spTree>
    <p:extLst>
      <p:ext uri="{BB962C8B-B14F-4D97-AF65-F5344CB8AC3E}">
        <p14:creationId xmlns:p14="http://schemas.microsoft.com/office/powerpoint/2010/main" val="15076432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sr-Latn-RS" dirty="0" smtClean="0"/>
              <a:t>Nerazumevanje svrhe transfera tehnologije</a:t>
            </a:r>
          </a:p>
          <a:p>
            <a:pPr lvl="1"/>
            <a:r>
              <a:rPr lang="sr-Latn-RS" b="0" dirty="0" smtClean="0"/>
              <a:t>Unapređenje poslovanja i prodor na nova tržišta</a:t>
            </a:r>
          </a:p>
          <a:p>
            <a:r>
              <a:rPr lang="sr-Latn-RS" dirty="0" smtClean="0"/>
              <a:t>Digitalizacija</a:t>
            </a:r>
          </a:p>
          <a:p>
            <a:pPr lvl="1"/>
            <a:r>
              <a:rPr lang="sr-Latn-RS" b="0" dirty="0" smtClean="0"/>
              <a:t>Poželjno je da već postoje određena znanja kod PRIMAOCA, ali nije neophodno</a:t>
            </a:r>
          </a:p>
          <a:p>
            <a:r>
              <a:rPr lang="sr-Latn-RS" dirty="0" smtClean="0"/>
              <a:t>Dozvoljeni smerovi transfera </a:t>
            </a:r>
          </a:p>
          <a:p>
            <a:pPr lvl="1"/>
            <a:r>
              <a:rPr lang="sr-Latn-RS" b="0" dirty="0" smtClean="0"/>
              <a:t>akademija -&gt; SME ili SME-&gt; SME</a:t>
            </a:r>
          </a:p>
          <a:p>
            <a:pPr lvl="1"/>
            <a:r>
              <a:rPr lang="sr-Latn-RS" b="0" dirty="0" smtClean="0"/>
              <a:t>EU -&gt; SEE ili SEE -&gt; EU</a:t>
            </a:r>
          </a:p>
          <a:p>
            <a:r>
              <a:rPr lang="sr-Latn-RS" dirty="0" smtClean="0"/>
              <a:t>Predviđanje istraživanja tokom trajanja projekta</a:t>
            </a:r>
          </a:p>
          <a:p>
            <a:pPr lvl="1"/>
            <a:r>
              <a:rPr lang="sr-Latn-RS" b="0" dirty="0" smtClean="0"/>
              <a:t>Nema vremena za razvoj na strani DONORA, već samo za prilagođenje poslovnih procesa PRIMAOCA</a:t>
            </a:r>
          </a:p>
          <a:p>
            <a:r>
              <a:rPr lang="sr-Latn-RS" dirty="0" smtClean="0"/>
              <a:t>Nesnalaženje sa formularom za prijavu </a:t>
            </a:r>
          </a:p>
          <a:p>
            <a:pPr lvl="1"/>
            <a:r>
              <a:rPr lang="sr-Latn-RS" b="0" dirty="0" smtClean="0"/>
              <a:t>Prođite jednom sve, na vreme</a:t>
            </a:r>
          </a:p>
          <a:p>
            <a:r>
              <a:rPr lang="sr-Latn-RS" dirty="0" smtClean="0"/>
              <a:t>Veći broj partnera od dozvoljenog</a:t>
            </a:r>
          </a:p>
          <a:p>
            <a:endParaRPr lang="en-US" b="0" dirty="0"/>
          </a:p>
        </p:txBody>
      </p:sp>
      <p:sp>
        <p:nvSpPr>
          <p:cNvPr id="3" name="Title 2"/>
          <p:cNvSpPr>
            <a:spLocks noGrp="1"/>
          </p:cNvSpPr>
          <p:nvPr>
            <p:ph type="title"/>
          </p:nvPr>
        </p:nvSpPr>
        <p:spPr/>
        <p:txBody>
          <a:bodyPr/>
          <a:lstStyle/>
          <a:p>
            <a:r>
              <a:rPr lang="sr-Latn-RS" dirty="0" smtClean="0"/>
              <a:t>15. Česte greške</a:t>
            </a:r>
            <a:endParaRPr lang="en-US" dirty="0"/>
          </a:p>
        </p:txBody>
      </p:sp>
      <p:sp>
        <p:nvSpPr>
          <p:cNvPr id="4" name="Footer Placeholder 3"/>
          <p:cNvSpPr>
            <a:spLocks noGrp="1"/>
          </p:cNvSpPr>
          <p:nvPr>
            <p:ph type="ftr" sz="quarter" idx="11"/>
          </p:nvPr>
        </p:nvSpPr>
        <p:spPr/>
        <p:txBody>
          <a:bodyPr/>
          <a:lstStyle/>
          <a:p>
            <a:r>
              <a:rPr lang="en-US" noProof="1" smtClean="0"/>
              <a:t>www.smart4all-project.eu</a:t>
            </a:r>
            <a:endParaRPr lang="en-US" noProof="1"/>
          </a:p>
        </p:txBody>
      </p:sp>
      <p:sp>
        <p:nvSpPr>
          <p:cNvPr id="5" name="Slide Number Placeholder 4"/>
          <p:cNvSpPr>
            <a:spLocks noGrp="1"/>
          </p:cNvSpPr>
          <p:nvPr>
            <p:ph type="sldNum" sz="quarter" idx="12"/>
          </p:nvPr>
        </p:nvSpPr>
        <p:spPr/>
        <p:txBody>
          <a:bodyPr/>
          <a:lstStyle/>
          <a:p>
            <a:fld id="{22DECF6A-13F7-418C-BBFC-95033FFCD5F1}" type="slidenum">
              <a:rPr lang="en-US" noProof="1" smtClean="0"/>
              <a:pPr/>
              <a:t>30</a:t>
            </a:fld>
            <a:endParaRPr lang="en-US" noProof="1"/>
          </a:p>
        </p:txBody>
      </p:sp>
    </p:spTree>
    <p:extLst>
      <p:ext uri="{BB962C8B-B14F-4D97-AF65-F5344CB8AC3E}">
        <p14:creationId xmlns:p14="http://schemas.microsoft.com/office/powerpoint/2010/main" val="37445776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sr-Latn-RS" dirty="0" smtClean="0"/>
              <a:t>SMART4ALL International Webinar on Open Calls</a:t>
            </a:r>
          </a:p>
          <a:p>
            <a:pPr lvl="1"/>
            <a:r>
              <a:rPr lang="sr-Latn-RS" dirty="0" smtClean="0"/>
              <a:t>2. decembar u 12:00 na engleskom</a:t>
            </a:r>
          </a:p>
          <a:p>
            <a:pPr lvl="1"/>
            <a:endParaRPr lang="sr-Latn-RS" dirty="0" smtClean="0"/>
          </a:p>
          <a:p>
            <a:r>
              <a:rPr lang="sr-Latn-RS" dirty="0" smtClean="0"/>
              <a:t>Još jedan diseminacioni event na srpskom</a:t>
            </a:r>
          </a:p>
          <a:p>
            <a:pPr lvl="1"/>
            <a:r>
              <a:rPr lang="sr-Latn-RS" dirty="0" smtClean="0"/>
              <a:t>17. decembar</a:t>
            </a:r>
          </a:p>
          <a:p>
            <a:pPr lvl="1"/>
            <a:r>
              <a:rPr lang="sr-Latn-RS" dirty="0" smtClean="0"/>
              <a:t>Gotovo identična prezentacija ovoj uz još neke svežije informacije</a:t>
            </a:r>
          </a:p>
          <a:p>
            <a:pPr lvl="1"/>
            <a:endParaRPr lang="sr-Latn-RS" dirty="0"/>
          </a:p>
          <a:p>
            <a:r>
              <a:rPr lang="sr-Latn-RS" dirty="0"/>
              <a:t>Bićete obavešteni kako da se </a:t>
            </a:r>
            <a:r>
              <a:rPr lang="sr-Latn-RS" dirty="0" smtClean="0"/>
              <a:t>prijavite za oba ova događaja</a:t>
            </a:r>
          </a:p>
          <a:p>
            <a:pPr lvl="1"/>
            <a:endParaRPr lang="en-US" dirty="0"/>
          </a:p>
        </p:txBody>
      </p:sp>
      <p:sp>
        <p:nvSpPr>
          <p:cNvPr id="3" name="Title 2"/>
          <p:cNvSpPr>
            <a:spLocks noGrp="1"/>
          </p:cNvSpPr>
          <p:nvPr>
            <p:ph type="title"/>
          </p:nvPr>
        </p:nvSpPr>
        <p:spPr/>
        <p:txBody>
          <a:bodyPr/>
          <a:lstStyle/>
          <a:p>
            <a:r>
              <a:rPr lang="sr-Latn-RS" dirty="0" smtClean="0"/>
              <a:t>Više detalja</a:t>
            </a:r>
            <a:endParaRPr lang="en-US" dirty="0"/>
          </a:p>
        </p:txBody>
      </p:sp>
      <p:sp>
        <p:nvSpPr>
          <p:cNvPr id="4" name="Footer Placeholder 3"/>
          <p:cNvSpPr>
            <a:spLocks noGrp="1"/>
          </p:cNvSpPr>
          <p:nvPr>
            <p:ph type="ftr" sz="quarter" idx="11"/>
          </p:nvPr>
        </p:nvSpPr>
        <p:spPr/>
        <p:txBody>
          <a:bodyPr/>
          <a:lstStyle/>
          <a:p>
            <a:r>
              <a:rPr lang="en-US" noProof="1" smtClean="0"/>
              <a:t>www.smart4all-project.eu</a:t>
            </a:r>
            <a:endParaRPr lang="en-US" noProof="1"/>
          </a:p>
        </p:txBody>
      </p:sp>
      <p:sp>
        <p:nvSpPr>
          <p:cNvPr id="5" name="Slide Number Placeholder 4"/>
          <p:cNvSpPr>
            <a:spLocks noGrp="1"/>
          </p:cNvSpPr>
          <p:nvPr>
            <p:ph type="sldNum" sz="quarter" idx="12"/>
          </p:nvPr>
        </p:nvSpPr>
        <p:spPr/>
        <p:txBody>
          <a:bodyPr/>
          <a:lstStyle/>
          <a:p>
            <a:fld id="{22DECF6A-13F7-418C-BBFC-95033FFCD5F1}" type="slidenum">
              <a:rPr lang="en-US" noProof="1" smtClean="0"/>
              <a:pPr/>
              <a:t>31</a:t>
            </a:fld>
            <a:endParaRPr lang="en-US" noProof="1"/>
          </a:p>
        </p:txBody>
      </p:sp>
    </p:spTree>
    <p:extLst>
      <p:ext uri="{BB962C8B-B14F-4D97-AF65-F5344CB8AC3E}">
        <p14:creationId xmlns:p14="http://schemas.microsoft.com/office/powerpoint/2010/main" val="1016035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9972E9C4-C8A5-4113-9D16-FDEF072D6ACF}"/>
              </a:ext>
            </a:extLst>
          </p:cNvPr>
          <p:cNvSpPr>
            <a:spLocks noGrp="1"/>
          </p:cNvSpPr>
          <p:nvPr>
            <p:ph type="title"/>
          </p:nvPr>
        </p:nvSpPr>
        <p:spPr/>
        <p:txBody>
          <a:bodyPr/>
          <a:lstStyle/>
          <a:p>
            <a:r>
              <a:rPr lang="sr-Latn-RS" dirty="0" smtClean="0"/>
              <a:t>Pitanja (nakon naredne prezentacije)</a:t>
            </a:r>
            <a:endParaRPr lang="en-GB" dirty="0"/>
          </a:p>
        </p:txBody>
      </p:sp>
      <p:sp>
        <p:nvSpPr>
          <p:cNvPr id="6" name="Slide Number Placeholder 5">
            <a:extLst>
              <a:ext uri="{FF2B5EF4-FFF2-40B4-BE49-F238E27FC236}">
                <a16:creationId xmlns="" xmlns:a16="http://schemas.microsoft.com/office/drawing/2014/main" id="{B35CEE42-FD6F-4AFD-9D90-CB114C146543}"/>
              </a:ext>
            </a:extLst>
          </p:cNvPr>
          <p:cNvSpPr>
            <a:spLocks noGrp="1"/>
          </p:cNvSpPr>
          <p:nvPr>
            <p:ph type="sldNum" sz="quarter" idx="12"/>
          </p:nvPr>
        </p:nvSpPr>
        <p:spPr/>
        <p:txBody>
          <a:bodyPr/>
          <a:lstStyle/>
          <a:p>
            <a:fld id="{22DECF6A-13F7-418C-BBFC-95033FFCD5F1}" type="slidenum">
              <a:rPr lang="en-US" noProof="1" smtClean="0"/>
              <a:pPr/>
              <a:t>32</a:t>
            </a:fld>
            <a:endParaRPr lang="en-US" noProof="1"/>
          </a:p>
        </p:txBody>
      </p:sp>
      <p:sp>
        <p:nvSpPr>
          <p:cNvPr id="7" name="Title 1">
            <a:extLst>
              <a:ext uri="{FF2B5EF4-FFF2-40B4-BE49-F238E27FC236}">
                <a16:creationId xmlns="" xmlns:a16="http://schemas.microsoft.com/office/drawing/2014/main" id="{DC26C76D-F685-44EE-9B16-F23CC100E154}"/>
              </a:ext>
            </a:extLst>
          </p:cNvPr>
          <p:cNvSpPr>
            <a:spLocks noGrp="1"/>
          </p:cNvSpPr>
          <p:nvPr>
            <p:ph idx="1"/>
          </p:nvPr>
        </p:nvSpPr>
        <p:spPr>
          <a:xfrm>
            <a:off x="336550" y="1017588"/>
            <a:ext cx="8470900" cy="3614737"/>
          </a:xfrm>
        </p:spPr>
        <p:txBody>
          <a:bodyPr/>
          <a:lstStyle/>
          <a:p>
            <a:pPr marL="0" indent="0">
              <a:buNone/>
            </a:pPr>
            <a:endParaRPr lang="en-GB" sz="4000" dirty="0"/>
          </a:p>
          <a:p>
            <a:pPr marL="0" indent="0">
              <a:buNone/>
            </a:pPr>
            <a:endParaRPr lang="en-GB" sz="4000" dirty="0"/>
          </a:p>
          <a:p>
            <a:pPr marL="0" indent="0">
              <a:buNone/>
            </a:pPr>
            <a:r>
              <a:rPr lang="sr-Latn-RS" sz="4000" dirty="0" smtClean="0"/>
              <a:t>Hvala na pažnji.</a:t>
            </a:r>
            <a:r>
              <a:rPr lang="en-GB" sz="4000" dirty="0" smtClean="0"/>
              <a:t>..</a:t>
            </a:r>
            <a:endParaRPr lang="en-GB" sz="4000" dirty="0"/>
          </a:p>
        </p:txBody>
      </p:sp>
    </p:spTree>
    <p:extLst>
      <p:ext uri="{BB962C8B-B14F-4D97-AF65-F5344CB8AC3E}">
        <p14:creationId xmlns:p14="http://schemas.microsoft.com/office/powerpoint/2010/main" val="22906581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4493</TotalTime>
  <Words>2518</Words>
  <Application>Microsoft Office PowerPoint</Application>
  <PresentationFormat>On-screen Show (16:9)</PresentationFormat>
  <Paragraphs>375</Paragraphs>
  <Slides>32</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Office Theme</vt:lpstr>
      <vt:lpstr>Otvoreni pozivi SMART4ALL projekta –  Kako do finansiranja?</vt:lpstr>
      <vt:lpstr>Pregled</vt:lpstr>
      <vt:lpstr>1. Šta su otvoreni pozivi?</vt:lpstr>
      <vt:lpstr>2. Ciljevi poziva sa stanovišta Evropske komisije</vt:lpstr>
      <vt:lpstr>Četiri SMART4ALL tematske oblasti</vt:lpstr>
      <vt:lpstr>3. Tipovi poziva</vt:lpstr>
      <vt:lpstr>I... Trenutno aktuelan poziv</vt:lpstr>
      <vt:lpstr>3. Kada se sve možete prijaviti tokom naredne 3 godine?</vt:lpstr>
      <vt:lpstr>5. Osnovni kriterijumi i uslovi</vt:lpstr>
      <vt:lpstr>5. Osnovni kriterijumi i uslovi - nastavak</vt:lpstr>
      <vt:lpstr>Tipovi partnera</vt:lpstr>
      <vt:lpstr>6. Kakva je korist od ovih poziva za Vas?</vt:lpstr>
      <vt:lpstr>7. Procedura evaluacije</vt:lpstr>
      <vt:lpstr>Kriterijumi evaluacije</vt:lpstr>
      <vt:lpstr>Dodatni poeni (SEE / Covid-19)</vt:lpstr>
      <vt:lpstr>8. Tok finansiranja</vt:lpstr>
      <vt:lpstr>Može li doći do obustave finansiranja?</vt:lpstr>
      <vt:lpstr>9. Statistika prethodnog KTE poziva</vt:lpstr>
      <vt:lpstr>Rezultati KTE poziva – finansirani projekti</vt:lpstr>
      <vt:lpstr>Statistika prethodnog FTTE poziva</vt:lpstr>
      <vt:lpstr>10. Pre nego što se prijavite...</vt:lpstr>
      <vt:lpstr>11. Gde naći partnera, ako ga već nemate?</vt:lpstr>
      <vt:lpstr>Matchmaking servis – kako funkcioniše?</vt:lpstr>
      <vt:lpstr>12. Gde podneti prijavu</vt:lpstr>
      <vt:lpstr>13. Koraci u podnošenju prijave</vt:lpstr>
      <vt:lpstr>13. Koraci u podnošenju prijave</vt:lpstr>
      <vt:lpstr>13. Koraci u podnošenju prijave</vt:lpstr>
      <vt:lpstr>Trajanje postupka i moguć početak projekta</vt:lpstr>
      <vt:lpstr>14. Često postavljana pitanja</vt:lpstr>
      <vt:lpstr>15. Česte greške</vt:lpstr>
      <vt:lpstr>Više detalja</vt:lpstr>
      <vt:lpstr>Pitanja (nakon naredne prezentacije)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DATE Conference Template by Jano Gebelein</dc:title>
  <dc:creator>Jano Gebelein</dc:creator>
  <cp:lastModifiedBy>Nikolina</cp:lastModifiedBy>
  <cp:revision>175</cp:revision>
  <dcterms:created xsi:type="dcterms:W3CDTF">2016-09-12T10:42:56Z</dcterms:created>
  <dcterms:modified xsi:type="dcterms:W3CDTF">2020-11-17T08:49:37Z</dcterms:modified>
</cp:coreProperties>
</file>