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0" r:id="rId1"/>
  </p:sldMasterIdLst>
  <p:notesMasterIdLst>
    <p:notesMasterId r:id="rId26"/>
  </p:notesMasterIdLst>
  <p:handoutMasterIdLst>
    <p:handoutMasterId r:id="rId27"/>
  </p:handoutMasterIdLst>
  <p:sldIdLst>
    <p:sldId id="265" r:id="rId2"/>
    <p:sldId id="385" r:id="rId3"/>
    <p:sldId id="359" r:id="rId4"/>
    <p:sldId id="369" r:id="rId5"/>
    <p:sldId id="371" r:id="rId6"/>
    <p:sldId id="360" r:id="rId7"/>
    <p:sldId id="367" r:id="rId8"/>
    <p:sldId id="377" r:id="rId9"/>
    <p:sldId id="361" r:id="rId10"/>
    <p:sldId id="378" r:id="rId11"/>
    <p:sldId id="362" r:id="rId12"/>
    <p:sldId id="379" r:id="rId13"/>
    <p:sldId id="380" r:id="rId14"/>
    <p:sldId id="372" r:id="rId15"/>
    <p:sldId id="384" r:id="rId16"/>
    <p:sldId id="373" r:id="rId17"/>
    <p:sldId id="383" r:id="rId18"/>
    <p:sldId id="375" r:id="rId19"/>
    <p:sldId id="382" r:id="rId20"/>
    <p:sldId id="358" r:id="rId21"/>
    <p:sldId id="381" r:id="rId22"/>
    <p:sldId id="374" r:id="rId23"/>
    <p:sldId id="370" r:id="rId24"/>
    <p:sldId id="376" r:id="rId25"/>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FC9CC8B-E203-4DA2-817D-E560F6B1C93E}">
          <p14:sldIdLst>
            <p14:sldId id="265"/>
            <p14:sldId id="385"/>
            <p14:sldId id="359"/>
            <p14:sldId id="369"/>
            <p14:sldId id="371"/>
            <p14:sldId id="360"/>
            <p14:sldId id="367"/>
            <p14:sldId id="377"/>
            <p14:sldId id="361"/>
            <p14:sldId id="378"/>
            <p14:sldId id="362"/>
            <p14:sldId id="379"/>
            <p14:sldId id="380"/>
            <p14:sldId id="372"/>
            <p14:sldId id="384"/>
            <p14:sldId id="373"/>
            <p14:sldId id="383"/>
            <p14:sldId id="375"/>
            <p14:sldId id="382"/>
            <p14:sldId id="358"/>
            <p14:sldId id="381"/>
            <p14:sldId id="374"/>
            <p14:sldId id="370"/>
            <p14:sldId id="376"/>
          </p14:sldIdLst>
        </p14:section>
      </p14:sectionLst>
    </p:ex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608F"/>
    <a:srgbClr val="DBE0E1"/>
    <a:srgbClr val="A9B3B6"/>
    <a:srgbClr val="87C5DB"/>
    <a:srgbClr val="E6E6E6"/>
    <a:srgbClr val="619ACD"/>
    <a:srgbClr val="2550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57" autoAdjust="0"/>
    <p:restoredTop sz="94660"/>
  </p:normalViewPr>
  <p:slideViewPr>
    <p:cSldViewPr snapToGrid="0">
      <p:cViewPr varScale="1">
        <p:scale>
          <a:sx n="116" d="100"/>
          <a:sy n="116" d="100"/>
        </p:scale>
        <p:origin x="-96" y="-126"/>
      </p:cViewPr>
      <p:guideLst>
        <p:guide orient="horz" pos="1620"/>
        <p:guide pos="2880"/>
      </p:guideLst>
    </p:cSldViewPr>
  </p:slideViewPr>
  <p:notesTextViewPr>
    <p:cViewPr>
      <p:scale>
        <a:sx n="1" d="1"/>
        <a:sy n="1" d="1"/>
      </p:scale>
      <p:origin x="0" y="0"/>
    </p:cViewPr>
  </p:notesTextViewPr>
  <p:notesViewPr>
    <p:cSldViewPr snapToGrid="0">
      <p:cViewPr varScale="1">
        <p:scale>
          <a:sx n="84" d="100"/>
          <a:sy n="84" d="100"/>
        </p:scale>
        <p:origin x="297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51CD1E-9300-41DC-A37A-4937316C0E1B}" type="datetimeFigureOut">
              <a:rPr lang="en-US" smtClean="0"/>
              <a:t>12/18/2020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F937E8-37B0-431A-9258-A33D6755D072}" type="slidenum">
              <a:rPr lang="en-US" smtClean="0"/>
              <a:t>‹#›</a:t>
            </a:fld>
            <a:endParaRPr lang="en-US"/>
          </a:p>
        </p:txBody>
      </p:sp>
    </p:spTree>
    <p:extLst>
      <p:ext uri="{BB962C8B-B14F-4D97-AF65-F5344CB8AC3E}">
        <p14:creationId xmlns:p14="http://schemas.microsoft.com/office/powerpoint/2010/main" val="1979412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3F08C0-1787-46AE-829B-5F4B6EB439E8}" type="datetimeFigureOut">
              <a:rPr lang="en-US" smtClean="0"/>
              <a:t>12/18/2020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BD932-4BD1-4C53-820D-24D32831AB97}" type="slidenum">
              <a:rPr lang="en-US" smtClean="0"/>
              <a:t>‹#›</a:t>
            </a:fld>
            <a:endParaRPr lang="en-US"/>
          </a:p>
        </p:txBody>
      </p:sp>
    </p:spTree>
    <p:extLst>
      <p:ext uri="{BB962C8B-B14F-4D97-AF65-F5344CB8AC3E}">
        <p14:creationId xmlns:p14="http://schemas.microsoft.com/office/powerpoint/2010/main" val="952351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84288168-87F0-EE43-AB27-409887BE2785}"/>
              </a:ext>
            </a:extLst>
          </p:cNvPr>
          <p:cNvSpPr/>
          <p:nvPr userDrawn="1"/>
        </p:nvSpPr>
        <p:spPr>
          <a:xfrm>
            <a:off x="-24031" y="-14561"/>
            <a:ext cx="9144000" cy="1502229"/>
          </a:xfrm>
          <a:prstGeom prst="rect">
            <a:avLst/>
          </a:prstGeom>
          <a:gradFill flip="none" rotWithShape="1">
            <a:gsLst>
              <a:gs pos="94000">
                <a:schemeClr val="bg1">
                  <a:lumMod val="75000"/>
                </a:schemeClr>
              </a:gs>
              <a:gs pos="46000">
                <a:schemeClr val="accent1"/>
              </a:gs>
              <a:gs pos="24000">
                <a:schemeClr val="accent1">
                  <a:lumMod val="40000"/>
                  <a:lumOff val="60000"/>
                </a:schemeClr>
              </a:gs>
              <a:gs pos="73000">
                <a:schemeClr val="accent6">
                  <a:lumMod val="60000"/>
                  <a:lumOff val="40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en-US" noProof="0" dirty="0"/>
          </a:p>
        </p:txBody>
      </p:sp>
      <p:sp>
        <p:nvSpPr>
          <p:cNvPr id="15" name="Text Placeholder 14"/>
          <p:cNvSpPr>
            <a:spLocks noGrp="1"/>
          </p:cNvSpPr>
          <p:nvPr>
            <p:ph type="body" sz="quarter" idx="12" hasCustomPrompt="1"/>
          </p:nvPr>
        </p:nvSpPr>
        <p:spPr>
          <a:xfrm>
            <a:off x="1" y="3181592"/>
            <a:ext cx="9144000" cy="1192627"/>
          </a:xfrm>
          <a:prstGeom prst="rect">
            <a:avLst/>
          </a:prstGeom>
        </p:spPr>
        <p:txBody>
          <a:bodyPr>
            <a:normAutofit/>
          </a:bodyPr>
          <a:lstStyle>
            <a:lvl1pPr marL="0" indent="0" algn="ctr">
              <a:buNone/>
              <a:defRPr sz="2000" b="1" baseline="0">
                <a:latin typeface="+mn-lt"/>
              </a:defRPr>
            </a:lvl1pPr>
          </a:lstStyle>
          <a:p>
            <a:pPr lvl="0"/>
            <a:r>
              <a:rPr lang="en-US" noProof="0" dirty="0"/>
              <a:t>Name(s) and Affiliation(s)</a:t>
            </a:r>
          </a:p>
        </p:txBody>
      </p:sp>
      <p:sp>
        <p:nvSpPr>
          <p:cNvPr id="17" name="Title 16"/>
          <p:cNvSpPr>
            <a:spLocks noGrp="1"/>
          </p:cNvSpPr>
          <p:nvPr>
            <p:ph type="title" hasCustomPrompt="1"/>
          </p:nvPr>
        </p:nvSpPr>
        <p:spPr>
          <a:xfrm>
            <a:off x="1" y="1784483"/>
            <a:ext cx="9143999" cy="1344031"/>
          </a:xfrm>
          <a:prstGeom prst="rect">
            <a:avLst/>
          </a:prstGeom>
        </p:spPr>
        <p:txBody>
          <a:bodyPr>
            <a:normAutofit/>
          </a:bodyPr>
          <a:lstStyle>
            <a:lvl1pPr algn="ctr">
              <a:defRPr sz="4000" b="1" baseline="0">
                <a:solidFill>
                  <a:schemeClr val="tx1"/>
                </a:solidFill>
                <a:latin typeface="+mn-lt"/>
              </a:defRPr>
            </a:lvl1pPr>
          </a:lstStyle>
          <a:p>
            <a:pPr lvl="0"/>
            <a:r>
              <a:rPr lang="en-US" noProof="0" dirty="0"/>
              <a:t>Presentation Title</a:t>
            </a:r>
          </a:p>
        </p:txBody>
      </p:sp>
      <p:sp>
        <p:nvSpPr>
          <p:cNvPr id="6" name="Title 16">
            <a:extLst>
              <a:ext uri="{FF2B5EF4-FFF2-40B4-BE49-F238E27FC236}">
                <a16:creationId xmlns:a16="http://schemas.microsoft.com/office/drawing/2014/main" xmlns="" id="{1F882996-0824-E94D-8503-41634DF53797}"/>
              </a:ext>
            </a:extLst>
          </p:cNvPr>
          <p:cNvSpPr txBox="1">
            <a:spLocks/>
          </p:cNvSpPr>
          <p:nvPr userDrawn="1"/>
        </p:nvSpPr>
        <p:spPr>
          <a:xfrm>
            <a:off x="1" y="64540"/>
            <a:ext cx="9143999" cy="1344031"/>
          </a:xfrm>
          <a:prstGeom prst="rect">
            <a:avLst/>
          </a:prstGeom>
        </p:spPr>
        <p:txBody>
          <a:bodyPr>
            <a:normAutofit/>
          </a:bodyPr>
          <a:lstStyle>
            <a:lvl1pPr algn="ctr" defTabSz="685800" rtl="0" eaLnBrk="1" latinLnBrk="0" hangingPunct="1">
              <a:lnSpc>
                <a:spcPct val="90000"/>
              </a:lnSpc>
              <a:spcBef>
                <a:spcPct val="0"/>
              </a:spcBef>
              <a:buNone/>
              <a:defRPr sz="4000" b="1" kern="1200" baseline="0">
                <a:solidFill>
                  <a:schemeClr val="tx1"/>
                </a:solidFill>
                <a:latin typeface="+mn-lt"/>
                <a:ea typeface="+mj-ea"/>
                <a:cs typeface="+mj-cs"/>
              </a:defRPr>
            </a:lvl1pPr>
          </a:lstStyle>
          <a:p>
            <a:endParaRPr lang="en-US" dirty="0"/>
          </a:p>
        </p:txBody>
      </p:sp>
      <p:sp>
        <p:nvSpPr>
          <p:cNvPr id="9" name="TextBox 8">
            <a:extLst>
              <a:ext uri="{FF2B5EF4-FFF2-40B4-BE49-F238E27FC236}">
                <a16:creationId xmlns:a16="http://schemas.microsoft.com/office/drawing/2014/main" xmlns="" id="{147F2FB0-B59A-0E48-863F-CBB08FA73B07}"/>
              </a:ext>
            </a:extLst>
          </p:cNvPr>
          <p:cNvSpPr txBox="1"/>
          <p:nvPr userDrawn="1"/>
        </p:nvSpPr>
        <p:spPr>
          <a:xfrm>
            <a:off x="2576497" y="230689"/>
            <a:ext cx="6543472" cy="1015663"/>
          </a:xfrm>
          <a:prstGeom prst="rect">
            <a:avLst/>
          </a:prstGeom>
          <a:noFill/>
        </p:spPr>
        <p:txBody>
          <a:bodyPr wrap="square" rtlCol="0">
            <a:spAutoFit/>
          </a:bodyPr>
          <a:lstStyle/>
          <a:p>
            <a:pPr algn="ctr"/>
            <a:r>
              <a:rPr lang="en-US" sz="2000" b="1" kern="1200" cap="all" dirty="0">
                <a:solidFill>
                  <a:schemeClr val="tx1"/>
                </a:solidFill>
                <a:effectLst/>
                <a:latin typeface="+mn-lt"/>
                <a:ea typeface="+mn-ea"/>
                <a:cs typeface="+mn-cs"/>
              </a:rPr>
              <a:t>S</a:t>
            </a:r>
            <a:r>
              <a:rPr lang="en-US" sz="2000" kern="1200" cap="all" dirty="0">
                <a:solidFill>
                  <a:schemeClr val="tx1"/>
                </a:solidFill>
                <a:effectLst/>
                <a:latin typeface="+mn-lt"/>
                <a:ea typeface="+mn-ea"/>
                <a:cs typeface="+mn-cs"/>
              </a:rPr>
              <a:t>elfsustained cross-border </a:t>
            </a:r>
            <a:r>
              <a:rPr lang="en-US" sz="2000" kern="1200" cap="all" dirty="0" err="1">
                <a:solidFill>
                  <a:schemeClr val="tx1"/>
                </a:solidFill>
                <a:effectLst/>
                <a:latin typeface="+mn-lt"/>
                <a:ea typeface="+mn-ea"/>
                <a:cs typeface="+mn-cs"/>
              </a:rPr>
              <a:t>custo</a:t>
            </a:r>
            <a:r>
              <a:rPr lang="en-US" sz="2000" b="1" kern="1200" cap="all" dirty="0" err="1">
                <a:solidFill>
                  <a:schemeClr val="tx1"/>
                </a:solidFill>
                <a:effectLst/>
                <a:latin typeface="+mn-lt"/>
                <a:ea typeface="+mn-ea"/>
                <a:cs typeface="+mn-cs"/>
              </a:rPr>
              <a:t>M</a:t>
            </a:r>
            <a:r>
              <a:rPr lang="en-US" sz="2000" kern="1200" cap="all" dirty="0" err="1">
                <a:solidFill>
                  <a:schemeClr val="tx1"/>
                </a:solidFill>
                <a:effectLst/>
                <a:latin typeface="+mn-lt"/>
                <a:ea typeface="+mn-ea"/>
                <a:cs typeface="+mn-cs"/>
              </a:rPr>
              <a:t>ized</a:t>
            </a:r>
            <a:r>
              <a:rPr lang="en-US" sz="2000" kern="1200" cap="all" dirty="0">
                <a:solidFill>
                  <a:schemeClr val="tx1"/>
                </a:solidFill>
                <a:effectLst/>
                <a:latin typeface="+mn-lt"/>
                <a:ea typeface="+mn-ea"/>
                <a:cs typeface="+mn-cs"/>
              </a:rPr>
              <a:t> </a:t>
            </a:r>
            <a:r>
              <a:rPr lang="en-US" sz="2000" kern="1200" cap="all" dirty="0" err="1">
                <a:solidFill>
                  <a:schemeClr val="tx1"/>
                </a:solidFill>
                <a:effectLst/>
                <a:latin typeface="+mn-lt"/>
                <a:ea typeface="+mn-ea"/>
                <a:cs typeface="+mn-cs"/>
              </a:rPr>
              <a:t>cyberphysic</a:t>
            </a:r>
            <a:r>
              <a:rPr lang="en-US" sz="2000" b="1" kern="1200" cap="all" dirty="0" err="1">
                <a:solidFill>
                  <a:schemeClr val="tx1"/>
                </a:solidFill>
                <a:effectLst/>
                <a:latin typeface="+mn-lt"/>
                <a:ea typeface="+mn-ea"/>
                <a:cs typeface="+mn-cs"/>
              </a:rPr>
              <a:t>A</a:t>
            </a:r>
            <a:r>
              <a:rPr lang="en-US" sz="2000" kern="1200" cap="all" dirty="0" err="1">
                <a:solidFill>
                  <a:schemeClr val="tx1"/>
                </a:solidFill>
                <a:effectLst/>
                <a:latin typeface="+mn-lt"/>
                <a:ea typeface="+mn-ea"/>
                <a:cs typeface="+mn-cs"/>
              </a:rPr>
              <a:t>l</a:t>
            </a:r>
            <a:r>
              <a:rPr lang="en-US" sz="2000" kern="1200" cap="all" dirty="0">
                <a:solidFill>
                  <a:schemeClr val="tx1"/>
                </a:solidFill>
                <a:effectLst/>
                <a:latin typeface="+mn-lt"/>
                <a:ea typeface="+mn-ea"/>
                <a:cs typeface="+mn-cs"/>
              </a:rPr>
              <a:t> system </a:t>
            </a:r>
            <a:r>
              <a:rPr lang="en-US" sz="2000" kern="1200" cap="all" dirty="0" err="1">
                <a:solidFill>
                  <a:schemeClr val="tx1"/>
                </a:solidFill>
                <a:effectLst/>
                <a:latin typeface="+mn-lt"/>
                <a:ea typeface="+mn-ea"/>
                <a:cs typeface="+mn-cs"/>
              </a:rPr>
              <a:t>expe</a:t>
            </a:r>
            <a:r>
              <a:rPr lang="en-US" sz="2000" b="1" kern="1200" cap="all" dirty="0" err="1">
                <a:solidFill>
                  <a:schemeClr val="tx1"/>
                </a:solidFill>
                <a:effectLst/>
                <a:latin typeface="+mn-lt"/>
                <a:ea typeface="+mn-ea"/>
                <a:cs typeface="+mn-cs"/>
              </a:rPr>
              <a:t>R</a:t>
            </a:r>
            <a:r>
              <a:rPr lang="en-US" sz="2000" kern="1200" cap="all" dirty="0" err="1">
                <a:solidFill>
                  <a:schemeClr val="tx1"/>
                </a:solidFill>
                <a:effectLst/>
                <a:latin typeface="+mn-lt"/>
                <a:ea typeface="+mn-ea"/>
                <a:cs typeface="+mn-cs"/>
              </a:rPr>
              <a:t>imen</a:t>
            </a:r>
            <a:r>
              <a:rPr lang="en-US" sz="2000" b="1" kern="1200" cap="all" dirty="0" err="1">
                <a:solidFill>
                  <a:schemeClr val="tx1"/>
                </a:solidFill>
                <a:effectLst/>
                <a:latin typeface="+mn-lt"/>
                <a:ea typeface="+mn-ea"/>
                <a:cs typeface="+mn-cs"/>
              </a:rPr>
              <a:t>T</a:t>
            </a:r>
            <a:r>
              <a:rPr lang="en-US" sz="2000" kern="1200" cap="all" dirty="0" err="1">
                <a:solidFill>
                  <a:schemeClr val="tx1"/>
                </a:solidFill>
                <a:effectLst/>
                <a:latin typeface="+mn-lt"/>
                <a:ea typeface="+mn-ea"/>
                <a:cs typeface="+mn-cs"/>
              </a:rPr>
              <a:t>s</a:t>
            </a:r>
            <a:endParaRPr lang="en-US" sz="2000" kern="1200" cap="all" dirty="0">
              <a:solidFill>
                <a:schemeClr val="tx1"/>
              </a:solidFill>
              <a:effectLst/>
              <a:latin typeface="+mn-lt"/>
              <a:ea typeface="+mn-ea"/>
              <a:cs typeface="+mn-cs"/>
            </a:endParaRPr>
          </a:p>
          <a:p>
            <a:pPr algn="ctr"/>
            <a:r>
              <a:rPr lang="en-US" sz="2000" b="1" kern="1200" cap="all" dirty="0">
                <a:solidFill>
                  <a:schemeClr val="tx1"/>
                </a:solidFill>
                <a:effectLst/>
                <a:latin typeface="+mn-lt"/>
                <a:ea typeface="+mn-ea"/>
                <a:cs typeface="+mn-cs"/>
              </a:rPr>
              <a:t>for</a:t>
            </a:r>
            <a:r>
              <a:rPr lang="en-US" sz="2000" kern="1200" cap="all" dirty="0">
                <a:solidFill>
                  <a:schemeClr val="tx1"/>
                </a:solidFill>
                <a:effectLst/>
                <a:latin typeface="+mn-lt"/>
                <a:ea typeface="+mn-ea"/>
                <a:cs typeface="+mn-cs"/>
              </a:rPr>
              <a:t> </a:t>
            </a:r>
            <a:r>
              <a:rPr lang="en-US" sz="2000" kern="1200" cap="all" dirty="0" err="1">
                <a:solidFill>
                  <a:schemeClr val="tx1"/>
                </a:solidFill>
                <a:effectLst/>
                <a:latin typeface="+mn-lt"/>
                <a:ea typeface="+mn-ea"/>
                <a:cs typeface="+mn-cs"/>
              </a:rPr>
              <a:t>c</a:t>
            </a:r>
            <a:r>
              <a:rPr lang="en-US" sz="2000" b="1" kern="1200" cap="all" dirty="0" err="1">
                <a:solidFill>
                  <a:schemeClr val="tx1"/>
                </a:solidFill>
                <a:effectLst/>
                <a:latin typeface="+mn-lt"/>
                <a:ea typeface="+mn-ea"/>
                <a:cs typeface="+mn-cs"/>
              </a:rPr>
              <a:t>A</a:t>
            </a:r>
            <a:r>
              <a:rPr lang="en-US" sz="2000" kern="1200" cap="all" dirty="0" err="1">
                <a:solidFill>
                  <a:schemeClr val="tx1"/>
                </a:solidFill>
                <a:effectLst/>
                <a:latin typeface="+mn-lt"/>
                <a:ea typeface="+mn-ea"/>
                <a:cs typeface="+mn-cs"/>
              </a:rPr>
              <a:t>pacity</a:t>
            </a:r>
            <a:r>
              <a:rPr lang="en-US" sz="2000" kern="1200" cap="all" dirty="0">
                <a:solidFill>
                  <a:schemeClr val="tx1"/>
                </a:solidFill>
                <a:effectLst/>
                <a:latin typeface="+mn-lt"/>
                <a:ea typeface="+mn-ea"/>
                <a:cs typeface="+mn-cs"/>
              </a:rPr>
              <a:t> </a:t>
            </a:r>
            <a:r>
              <a:rPr lang="en-US" sz="2000" kern="1200" cap="all" dirty="0" err="1">
                <a:solidFill>
                  <a:schemeClr val="tx1"/>
                </a:solidFill>
                <a:effectLst/>
                <a:latin typeface="+mn-lt"/>
                <a:ea typeface="+mn-ea"/>
                <a:cs typeface="+mn-cs"/>
              </a:rPr>
              <a:t>bui</a:t>
            </a:r>
            <a:r>
              <a:rPr lang="en-US" sz="2000" b="1" kern="1200" cap="all" dirty="0" err="1">
                <a:solidFill>
                  <a:schemeClr val="tx1"/>
                </a:solidFill>
                <a:effectLst/>
                <a:latin typeface="+mn-lt"/>
                <a:ea typeface="+mn-ea"/>
                <a:cs typeface="+mn-cs"/>
              </a:rPr>
              <a:t>L</a:t>
            </a:r>
            <a:r>
              <a:rPr lang="en-US" sz="2000" kern="1200" cap="all" dirty="0" err="1">
                <a:solidFill>
                  <a:schemeClr val="tx1"/>
                </a:solidFill>
                <a:effectLst/>
                <a:latin typeface="+mn-lt"/>
                <a:ea typeface="+mn-ea"/>
                <a:cs typeface="+mn-cs"/>
              </a:rPr>
              <a:t>ding</a:t>
            </a:r>
            <a:r>
              <a:rPr lang="en-US" sz="2000" kern="1200" cap="all" dirty="0">
                <a:solidFill>
                  <a:schemeClr val="tx1"/>
                </a:solidFill>
                <a:effectLst/>
                <a:latin typeface="+mn-lt"/>
                <a:ea typeface="+mn-ea"/>
                <a:cs typeface="+mn-cs"/>
              </a:rPr>
              <a:t> among European</a:t>
            </a:r>
            <a:r>
              <a:rPr lang="en-US" sz="2000" b="1" kern="1200" cap="all" dirty="0">
                <a:solidFill>
                  <a:schemeClr val="tx1"/>
                </a:solidFill>
                <a:effectLst/>
                <a:latin typeface="+mn-lt"/>
                <a:ea typeface="+mn-ea"/>
                <a:cs typeface="+mn-cs"/>
              </a:rPr>
              <a:t> </a:t>
            </a:r>
            <a:r>
              <a:rPr lang="en-US" sz="2000" b="0" kern="1200" cap="all" dirty="0" err="1">
                <a:solidFill>
                  <a:schemeClr val="tx1"/>
                </a:solidFill>
                <a:effectLst/>
                <a:latin typeface="+mn-lt"/>
                <a:ea typeface="+mn-ea"/>
                <a:cs typeface="+mn-cs"/>
              </a:rPr>
              <a:t>s</a:t>
            </a:r>
            <a:r>
              <a:rPr lang="en-US" sz="2000" kern="1200" cap="all" dirty="0" err="1">
                <a:solidFill>
                  <a:schemeClr val="tx1"/>
                </a:solidFill>
                <a:effectLst/>
                <a:latin typeface="+mn-lt"/>
                <a:ea typeface="+mn-ea"/>
                <a:cs typeface="+mn-cs"/>
              </a:rPr>
              <a:t>takeho</a:t>
            </a:r>
            <a:r>
              <a:rPr lang="en-US" sz="2000" b="1" kern="1200" cap="all" dirty="0" err="1">
                <a:solidFill>
                  <a:schemeClr val="tx1"/>
                </a:solidFill>
                <a:effectLst/>
                <a:latin typeface="+mn-lt"/>
                <a:ea typeface="+mn-ea"/>
                <a:cs typeface="+mn-cs"/>
              </a:rPr>
              <a:t>L</a:t>
            </a:r>
            <a:r>
              <a:rPr lang="en-US" sz="2000" kern="1200" cap="all" dirty="0" err="1">
                <a:solidFill>
                  <a:schemeClr val="tx1"/>
                </a:solidFill>
                <a:effectLst/>
                <a:latin typeface="+mn-lt"/>
                <a:ea typeface="+mn-ea"/>
                <a:cs typeface="+mn-cs"/>
              </a:rPr>
              <a:t>ders</a:t>
            </a:r>
            <a:endParaRPr lang="el-GR" sz="2000" i="1" baseline="0" dirty="0"/>
          </a:p>
        </p:txBody>
      </p:sp>
      <p:pic>
        <p:nvPicPr>
          <p:cNvPr id="4" name="Picture 3" descr="A close up of a logo&#10;&#10;Description automatically generated">
            <a:extLst>
              <a:ext uri="{FF2B5EF4-FFF2-40B4-BE49-F238E27FC236}">
                <a16:creationId xmlns:a16="http://schemas.microsoft.com/office/drawing/2014/main" xmlns="" id="{0E5B180E-2454-4DC0-A57B-662FAEC10C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57" y="4357047"/>
            <a:ext cx="4014057" cy="834813"/>
          </a:xfrm>
          <a:prstGeom prst="rect">
            <a:avLst/>
          </a:prstGeom>
        </p:spPr>
      </p:pic>
      <p:graphicFrame>
        <p:nvGraphicFramePr>
          <p:cNvPr id="5" name="Table 10">
            <a:extLst>
              <a:ext uri="{FF2B5EF4-FFF2-40B4-BE49-F238E27FC236}">
                <a16:creationId xmlns:a16="http://schemas.microsoft.com/office/drawing/2014/main" xmlns="" id="{7336461B-485D-4D5A-ABD7-8AAB8CCF3878}"/>
              </a:ext>
            </a:extLst>
          </p:cNvPr>
          <p:cNvGraphicFramePr>
            <a:graphicFrameLocks noGrp="1"/>
          </p:cNvGraphicFramePr>
          <p:nvPr userDrawn="1">
            <p:extLst>
              <p:ext uri="{D42A27DB-BD31-4B8C-83A1-F6EECF244321}">
                <p14:modId xmlns:p14="http://schemas.microsoft.com/office/powerpoint/2010/main" val="3694871691"/>
              </p:ext>
            </p:extLst>
          </p:nvPr>
        </p:nvGraphicFramePr>
        <p:xfrm>
          <a:off x="4070838" y="4547617"/>
          <a:ext cx="5073162" cy="489337"/>
        </p:xfrm>
        <a:graphic>
          <a:graphicData uri="http://schemas.openxmlformats.org/drawingml/2006/table">
            <a:tbl>
              <a:tblPr firstRow="1" bandRow="1">
                <a:tableStyleId>{5C22544A-7EE6-4342-B048-85BDC9FD1C3A}</a:tableStyleId>
              </a:tblPr>
              <a:tblGrid>
                <a:gridCol w="2927839">
                  <a:extLst>
                    <a:ext uri="{9D8B030D-6E8A-4147-A177-3AD203B41FA5}">
                      <a16:colId xmlns:a16="http://schemas.microsoft.com/office/drawing/2014/main" xmlns="" val="314513269"/>
                    </a:ext>
                  </a:extLst>
                </a:gridCol>
                <a:gridCol w="2145323">
                  <a:extLst>
                    <a:ext uri="{9D8B030D-6E8A-4147-A177-3AD203B41FA5}">
                      <a16:colId xmlns:a16="http://schemas.microsoft.com/office/drawing/2014/main" xmlns="" val="2888798333"/>
                    </a:ext>
                  </a:extLst>
                </a:gridCol>
              </a:tblGrid>
              <a:tr h="489337">
                <a:tc>
                  <a:txBody>
                    <a:bodyPr/>
                    <a:lstStyle/>
                    <a:p>
                      <a:r>
                        <a:rPr lang="en-US" dirty="0">
                          <a:solidFill>
                            <a:schemeClr val="bg2">
                              <a:lumMod val="25000"/>
                            </a:schemeClr>
                          </a:solidFill>
                        </a:rPr>
                        <a:t>DT-ICT-01-2019</a:t>
                      </a:r>
                    </a:p>
                    <a:p>
                      <a:r>
                        <a:rPr lang="en-US" sz="1100" dirty="0">
                          <a:solidFill>
                            <a:schemeClr val="bg2">
                              <a:lumMod val="25000"/>
                            </a:schemeClr>
                          </a:solidFill>
                        </a:rPr>
                        <a:t>Smart Anything Everywhere Area 2</a:t>
                      </a:r>
                      <a:endParaRPr lang="en-US" sz="1100" b="0" dirty="0">
                        <a:solidFill>
                          <a:schemeClr val="bg2">
                            <a:lumMod val="25000"/>
                          </a:schemeClr>
                        </a:solidFill>
                      </a:endParaRPr>
                    </a:p>
                  </a:txBody>
                  <a:tcPr>
                    <a:solidFill>
                      <a:schemeClr val="bg1"/>
                    </a:solidFill>
                  </a:tcPr>
                </a:tc>
                <a:tc>
                  <a:txBody>
                    <a:bodyPr/>
                    <a:lstStyle/>
                    <a:p>
                      <a:pPr lvl="0" algn="r"/>
                      <a:r>
                        <a:rPr lang="en-US" noProof="0" dirty="0">
                          <a:solidFill>
                            <a:schemeClr val="bg2">
                              <a:lumMod val="25000"/>
                            </a:schemeClr>
                          </a:solidFill>
                        </a:rPr>
                        <a:t>www.smart4all-project.eu</a:t>
                      </a:r>
                    </a:p>
                    <a:p>
                      <a:pPr marL="0" marR="0" lvl="0" indent="0" algn="r" defTabSz="685800" rtl="0" eaLnBrk="1" fontAlgn="auto" latinLnBrk="0" hangingPunct="1">
                        <a:lnSpc>
                          <a:spcPct val="100000"/>
                        </a:lnSpc>
                        <a:spcBef>
                          <a:spcPts val="0"/>
                        </a:spcBef>
                        <a:spcAft>
                          <a:spcPts val="0"/>
                        </a:spcAft>
                        <a:buClrTx/>
                        <a:buSzTx/>
                        <a:buFontTx/>
                        <a:buNone/>
                        <a:tabLst/>
                        <a:defRPr/>
                      </a:pPr>
                      <a:r>
                        <a:rPr lang="en-US" sz="1100" b="1" kern="1200" noProof="0" dirty="0">
                          <a:solidFill>
                            <a:schemeClr val="bg2">
                              <a:lumMod val="25000"/>
                            </a:schemeClr>
                          </a:solidFill>
                          <a:latin typeface="+mn-lt"/>
                          <a:ea typeface="+mn-ea"/>
                          <a:cs typeface="+mn-cs"/>
                        </a:rPr>
                        <a:t>Grant Agreement: </a:t>
                      </a:r>
                      <a:r>
                        <a:rPr lang="el-GR" sz="1100" b="1" kern="1200" dirty="0">
                          <a:solidFill>
                            <a:schemeClr val="bg2">
                              <a:lumMod val="25000"/>
                            </a:schemeClr>
                          </a:solidFill>
                          <a:latin typeface="+mn-lt"/>
                          <a:ea typeface="+mn-ea"/>
                          <a:cs typeface="+mn-cs"/>
                        </a:rPr>
                        <a:t>872614</a:t>
                      </a:r>
                    </a:p>
                  </a:txBody>
                  <a:tcPr>
                    <a:solidFill>
                      <a:schemeClr val="bg1"/>
                    </a:solidFill>
                  </a:tcPr>
                </a:tc>
                <a:extLst>
                  <a:ext uri="{0D108BD9-81ED-4DB2-BD59-A6C34878D82A}">
                    <a16:rowId xmlns:a16="http://schemas.microsoft.com/office/drawing/2014/main" xmlns="" val="2119325958"/>
                  </a:ext>
                </a:extLst>
              </a:tr>
            </a:tbl>
          </a:graphicData>
        </a:graphic>
      </p:graphicFrame>
      <p:pic>
        <p:nvPicPr>
          <p:cNvPr id="2" name="Εικόνα 1">
            <a:extLst>
              <a:ext uri="{FF2B5EF4-FFF2-40B4-BE49-F238E27FC236}">
                <a16:creationId xmlns:a16="http://schemas.microsoft.com/office/drawing/2014/main" xmlns="" id="{2EF3B494-79EA-9E4E-9562-D8416A24FC8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253" y="25878"/>
            <a:ext cx="1823581" cy="1408571"/>
          </a:xfrm>
          <a:prstGeom prst="rect">
            <a:avLst/>
          </a:prstGeom>
        </p:spPr>
      </p:pic>
    </p:spTree>
    <p:extLst>
      <p:ext uri="{BB962C8B-B14F-4D97-AF65-F5344CB8AC3E}">
        <p14:creationId xmlns:p14="http://schemas.microsoft.com/office/powerpoint/2010/main" val="3655114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6499" y="1016813"/>
            <a:ext cx="8471002" cy="3615910"/>
          </a:xfrm>
          <a:prstGeom prst="rect">
            <a:avLst/>
          </a:prstGeom>
        </p:spPr>
        <p:txBody>
          <a:bodyPr wrap="square">
            <a:normAutofit/>
          </a:bodyPr>
          <a:lstStyle>
            <a:lvl1pPr>
              <a:defRPr sz="2400" b="1"/>
            </a:lvl1pPr>
            <a:lvl2pPr>
              <a:defRPr sz="2000" b="1"/>
            </a:lvl2pPr>
            <a:lvl3pPr>
              <a:defRPr sz="2000" b="1"/>
            </a:lvl3pPr>
            <a:lvl4pPr>
              <a:defRPr sz="2000" b="1"/>
            </a:lvl4pPr>
            <a:lvl5pPr>
              <a:defRPr sz="2000" b="1"/>
            </a:lvl5pPr>
            <a:lvl6pPr marL="18859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000" b="1"/>
            </a:lvl6pPr>
            <a:lvl7pPr>
              <a:defRPr sz="2000" b="1"/>
            </a:lvl7pPr>
            <a:lvl8pPr>
              <a:defRPr sz="2000" b="1"/>
            </a:lvl8pPr>
            <a:lvl9pPr>
              <a:defRPr sz="2000" b="1"/>
            </a:lvl9pPr>
          </a:lstStyle>
          <a:p>
            <a:pPr lvl="0"/>
            <a:r>
              <a:rPr lang="en-US" noProof="0" dirty="0"/>
              <a:t>First Level Content</a:t>
            </a:r>
          </a:p>
          <a:p>
            <a:pPr lvl="1"/>
            <a:r>
              <a:rPr lang="en-US" noProof="0" dirty="0"/>
              <a:t>Second Level Content</a:t>
            </a:r>
          </a:p>
          <a:p>
            <a:pPr lvl="2"/>
            <a:r>
              <a:rPr lang="en-US" noProof="0" dirty="0"/>
              <a:t>Third Level Content</a:t>
            </a:r>
          </a:p>
          <a:p>
            <a:pPr lvl="3"/>
            <a:r>
              <a:rPr lang="en-US" noProof="0" dirty="0"/>
              <a:t>Fourth Level Content</a:t>
            </a:r>
          </a:p>
          <a:p>
            <a:pPr lvl="4"/>
            <a:r>
              <a:rPr lang="en-US" noProof="0" dirty="0"/>
              <a:t>Fifth Level Content</a:t>
            </a:r>
          </a:p>
          <a:p>
            <a:pPr marL="1885950" marR="0" lvl="5"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lang="en-US" noProof="0" dirty="0"/>
              <a:t>Sixth Level Content</a:t>
            </a:r>
          </a:p>
          <a:p>
            <a:pPr lvl="6"/>
            <a:r>
              <a:rPr lang="en-US" noProof="0" dirty="0"/>
              <a:t>Seventh Level Content</a:t>
            </a:r>
          </a:p>
          <a:p>
            <a:pPr lvl="7"/>
            <a:r>
              <a:rPr lang="en-US" noProof="0" dirty="0"/>
              <a:t>Eight Level Content</a:t>
            </a:r>
          </a:p>
          <a:p>
            <a:pPr lvl="8"/>
            <a:r>
              <a:rPr lang="en-US" noProof="0" dirty="0"/>
              <a:t>Ninth Level Content</a:t>
            </a:r>
          </a:p>
        </p:txBody>
      </p:sp>
      <p:sp>
        <p:nvSpPr>
          <p:cNvPr id="25" name="Title 24"/>
          <p:cNvSpPr>
            <a:spLocks noGrp="1"/>
          </p:cNvSpPr>
          <p:nvPr>
            <p:ph type="title" hasCustomPrompt="1"/>
          </p:nvPr>
        </p:nvSpPr>
        <p:spPr>
          <a:xfrm>
            <a:off x="136187" y="95094"/>
            <a:ext cx="8871626" cy="577902"/>
          </a:xfrm>
          <a:prstGeom prst="rect">
            <a:avLst/>
          </a:prstGeom>
        </p:spPr>
        <p:txBody>
          <a:bodyPr wrap="none" anchor="ctr" anchorCtr="0">
            <a:noAutofit/>
          </a:bodyPr>
          <a:lstStyle>
            <a:lvl1pPr>
              <a:defRPr b="1"/>
            </a:lvl1pPr>
          </a:lstStyle>
          <a:p>
            <a:r>
              <a:rPr lang="en-US" noProof="0" dirty="0"/>
              <a:t>Slide Title</a:t>
            </a:r>
          </a:p>
        </p:txBody>
      </p:sp>
      <p:sp>
        <p:nvSpPr>
          <p:cNvPr id="32" name="Date Placeholder 31"/>
          <p:cNvSpPr>
            <a:spLocks noGrp="1"/>
          </p:cNvSpPr>
          <p:nvPr>
            <p:ph type="dt" sz="half" idx="10"/>
          </p:nvPr>
        </p:nvSpPr>
        <p:spPr>
          <a:xfrm>
            <a:off x="336500" y="4767263"/>
            <a:ext cx="1380334" cy="273844"/>
          </a:xfrm>
          <a:prstGeom prst="rect">
            <a:avLst/>
          </a:prstGeom>
        </p:spPr>
        <p:txBody>
          <a:bodyPr anchor="b"/>
          <a:lstStyle>
            <a:lvl1pPr>
              <a:defRPr sz="1200"/>
            </a:lvl1pPr>
          </a:lstStyle>
          <a:p>
            <a:fld id="{617C5718-395F-48A6-90CB-A8D0B915178B}" type="datetime3">
              <a:rPr lang="en-US" noProof="1" smtClean="0"/>
              <a:t>18 December 2020</a:t>
            </a:fld>
            <a:endParaRPr lang="en-US" noProof="1"/>
          </a:p>
        </p:txBody>
      </p:sp>
      <p:sp>
        <p:nvSpPr>
          <p:cNvPr id="33" name="Footer Placeholder 32"/>
          <p:cNvSpPr>
            <a:spLocks noGrp="1"/>
          </p:cNvSpPr>
          <p:nvPr>
            <p:ph type="ftr" sz="quarter" idx="11"/>
          </p:nvPr>
        </p:nvSpPr>
        <p:spPr>
          <a:xfrm>
            <a:off x="1866121" y="4767263"/>
            <a:ext cx="5980923" cy="273844"/>
          </a:xfrm>
          <a:prstGeom prst="rect">
            <a:avLst/>
          </a:prstGeom>
        </p:spPr>
        <p:txBody>
          <a:bodyPr anchor="b"/>
          <a:lstStyle>
            <a:lvl1pPr algn="ctr">
              <a:defRPr sz="1200" b="1" i="0" baseline="0">
                <a:solidFill>
                  <a:schemeClr val="bg2">
                    <a:lumMod val="25000"/>
                  </a:schemeClr>
                </a:solidFill>
              </a:defRPr>
            </a:lvl1pPr>
          </a:lstStyle>
          <a:p>
            <a:r>
              <a:rPr lang="en-US" noProof="1"/>
              <a:t>www.smart4all-project.eu</a:t>
            </a:r>
          </a:p>
        </p:txBody>
      </p:sp>
      <p:sp>
        <p:nvSpPr>
          <p:cNvPr id="34" name="Slide Number Placeholder 33"/>
          <p:cNvSpPr>
            <a:spLocks noGrp="1"/>
          </p:cNvSpPr>
          <p:nvPr>
            <p:ph type="sldNum" sz="quarter" idx="12"/>
          </p:nvPr>
        </p:nvSpPr>
        <p:spPr>
          <a:xfrm>
            <a:off x="7921690" y="4767263"/>
            <a:ext cx="885810" cy="273844"/>
          </a:xfrm>
          <a:prstGeom prst="rect">
            <a:avLst/>
          </a:prstGeom>
        </p:spPr>
        <p:txBody>
          <a:bodyPr anchor="b"/>
          <a:lstStyle>
            <a:lvl1pPr algn="r">
              <a:defRPr sz="1200"/>
            </a:lvl1pPr>
          </a:lstStyle>
          <a:p>
            <a:fld id="{22DECF6A-13F7-418C-BBFC-95033FFCD5F1}" type="slidenum">
              <a:rPr lang="en-US" noProof="1" smtClean="0"/>
              <a:pPr/>
              <a:t>‹#›</a:t>
            </a:fld>
            <a:endParaRPr lang="en-US" noProof="1"/>
          </a:p>
        </p:txBody>
      </p:sp>
    </p:spTree>
    <p:extLst>
      <p:ext uri="{BB962C8B-B14F-4D97-AF65-F5344CB8AC3E}">
        <p14:creationId xmlns:p14="http://schemas.microsoft.com/office/powerpoint/2010/main" val="3401943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6187" y="95094"/>
            <a:ext cx="8871626" cy="577902"/>
          </a:xfrm>
          <a:prstGeom prst="rect">
            <a:avLst/>
          </a:prstGeom>
        </p:spPr>
        <p:txBody>
          <a:bodyPr wrap="none">
            <a:noAutofit/>
          </a:bodyPr>
          <a:lstStyle>
            <a:lvl1pPr>
              <a:defRPr/>
            </a:lvl1pPr>
          </a:lstStyle>
          <a:p>
            <a:r>
              <a:rPr lang="en-US" dirty="0"/>
              <a:t>Slide Title</a:t>
            </a:r>
          </a:p>
        </p:txBody>
      </p:sp>
      <p:sp>
        <p:nvSpPr>
          <p:cNvPr id="9" name="Date Placeholder 31">
            <a:extLst>
              <a:ext uri="{FF2B5EF4-FFF2-40B4-BE49-F238E27FC236}">
                <a16:creationId xmlns:a16="http://schemas.microsoft.com/office/drawing/2014/main" xmlns="" id="{477AE04B-48F3-6B47-9AB7-2EF1253CB78D}"/>
              </a:ext>
            </a:extLst>
          </p:cNvPr>
          <p:cNvSpPr>
            <a:spLocks noGrp="1"/>
          </p:cNvSpPr>
          <p:nvPr>
            <p:ph type="dt" sz="half" idx="10"/>
          </p:nvPr>
        </p:nvSpPr>
        <p:spPr>
          <a:xfrm>
            <a:off x="336500" y="4767263"/>
            <a:ext cx="1380334" cy="273844"/>
          </a:xfrm>
          <a:prstGeom prst="rect">
            <a:avLst/>
          </a:prstGeom>
        </p:spPr>
        <p:txBody>
          <a:bodyPr anchor="b"/>
          <a:lstStyle>
            <a:lvl1pPr>
              <a:defRPr sz="1200"/>
            </a:lvl1pPr>
          </a:lstStyle>
          <a:p>
            <a:fld id="{F648DD64-CD63-4148-B2AF-AE7A6CE6A922}" type="datetime3">
              <a:rPr lang="en-US" noProof="1" smtClean="0"/>
              <a:t>18 December 2020</a:t>
            </a:fld>
            <a:endParaRPr lang="en-US" noProof="1"/>
          </a:p>
        </p:txBody>
      </p:sp>
      <p:sp>
        <p:nvSpPr>
          <p:cNvPr id="10" name="Footer Placeholder 32">
            <a:extLst>
              <a:ext uri="{FF2B5EF4-FFF2-40B4-BE49-F238E27FC236}">
                <a16:creationId xmlns:a16="http://schemas.microsoft.com/office/drawing/2014/main" xmlns="" id="{1E036E27-85B1-8748-B9F7-4529E608F08A}"/>
              </a:ext>
            </a:extLst>
          </p:cNvPr>
          <p:cNvSpPr>
            <a:spLocks noGrp="1"/>
          </p:cNvSpPr>
          <p:nvPr>
            <p:ph type="ftr" sz="quarter" idx="11"/>
          </p:nvPr>
        </p:nvSpPr>
        <p:spPr>
          <a:xfrm>
            <a:off x="1866121" y="4767263"/>
            <a:ext cx="5980923" cy="273844"/>
          </a:xfrm>
          <a:prstGeom prst="rect">
            <a:avLst/>
          </a:prstGeom>
        </p:spPr>
        <p:txBody>
          <a:bodyPr anchor="b"/>
          <a:lstStyle>
            <a:lvl1pPr algn="ctr">
              <a:defRPr sz="1200" b="1" i="0" baseline="0">
                <a:solidFill>
                  <a:schemeClr val="bg2">
                    <a:lumMod val="25000"/>
                  </a:schemeClr>
                </a:solidFill>
              </a:defRPr>
            </a:lvl1pPr>
          </a:lstStyle>
          <a:p>
            <a:r>
              <a:rPr lang="en-US" noProof="1"/>
              <a:t>www.smart4all-project.eu</a:t>
            </a:r>
          </a:p>
        </p:txBody>
      </p:sp>
      <p:sp>
        <p:nvSpPr>
          <p:cNvPr id="11" name="Slide Number Placeholder 33">
            <a:extLst>
              <a:ext uri="{FF2B5EF4-FFF2-40B4-BE49-F238E27FC236}">
                <a16:creationId xmlns:a16="http://schemas.microsoft.com/office/drawing/2014/main" xmlns="" id="{E2066D33-3B0D-5D43-9F13-19753ABF1E2D}"/>
              </a:ext>
            </a:extLst>
          </p:cNvPr>
          <p:cNvSpPr>
            <a:spLocks noGrp="1"/>
          </p:cNvSpPr>
          <p:nvPr>
            <p:ph type="sldNum" sz="quarter" idx="12"/>
          </p:nvPr>
        </p:nvSpPr>
        <p:spPr>
          <a:xfrm>
            <a:off x="7921690" y="4767263"/>
            <a:ext cx="885810" cy="273844"/>
          </a:xfrm>
          <a:prstGeom prst="rect">
            <a:avLst/>
          </a:prstGeom>
        </p:spPr>
        <p:txBody>
          <a:bodyPr anchor="b"/>
          <a:lstStyle>
            <a:lvl1pPr algn="r">
              <a:defRPr sz="1200"/>
            </a:lvl1pPr>
          </a:lstStyle>
          <a:p>
            <a:fld id="{22DECF6A-13F7-418C-BBFC-95033FFCD5F1}" type="slidenum">
              <a:rPr lang="en-US" noProof="1" smtClean="0"/>
              <a:pPr/>
              <a:t>‹#›</a:t>
            </a:fld>
            <a:endParaRPr lang="en-US" noProof="1"/>
          </a:p>
        </p:txBody>
      </p:sp>
    </p:spTree>
    <p:extLst>
      <p:ext uri="{BB962C8B-B14F-4D97-AF65-F5344CB8AC3E}">
        <p14:creationId xmlns:p14="http://schemas.microsoft.com/office/powerpoint/2010/main" val="31315260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731520"/>
          </a:xfrm>
          <a:prstGeom prst="rect">
            <a:avLst/>
          </a:prstGeom>
          <a:gradFill flip="none" rotWithShape="1">
            <a:gsLst>
              <a:gs pos="94000">
                <a:schemeClr val="bg1">
                  <a:lumMod val="75000"/>
                </a:schemeClr>
              </a:gs>
              <a:gs pos="46000">
                <a:schemeClr val="accent1"/>
              </a:gs>
              <a:gs pos="24000">
                <a:schemeClr val="accent1">
                  <a:lumMod val="40000"/>
                  <a:lumOff val="60000"/>
                </a:schemeClr>
              </a:gs>
              <a:gs pos="73000">
                <a:schemeClr val="accent6">
                  <a:lumMod val="60000"/>
                  <a:lumOff val="40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en-US" noProof="0" dirty="0"/>
          </a:p>
        </p:txBody>
      </p:sp>
      <p:sp>
        <p:nvSpPr>
          <p:cNvPr id="3" name="Date Placeholder 31">
            <a:extLst>
              <a:ext uri="{FF2B5EF4-FFF2-40B4-BE49-F238E27FC236}">
                <a16:creationId xmlns:a16="http://schemas.microsoft.com/office/drawing/2014/main" xmlns="" id="{28E5AD3A-1455-E846-81C3-92A288A827A1}"/>
              </a:ext>
            </a:extLst>
          </p:cNvPr>
          <p:cNvSpPr>
            <a:spLocks noGrp="1"/>
          </p:cNvSpPr>
          <p:nvPr>
            <p:ph type="dt" sz="half" idx="2"/>
          </p:nvPr>
        </p:nvSpPr>
        <p:spPr>
          <a:xfrm>
            <a:off x="336500" y="4767263"/>
            <a:ext cx="1380334" cy="273844"/>
          </a:xfrm>
          <a:prstGeom prst="rect">
            <a:avLst/>
          </a:prstGeom>
        </p:spPr>
        <p:txBody>
          <a:bodyPr anchor="b"/>
          <a:lstStyle>
            <a:lvl1pPr>
              <a:defRPr sz="1200"/>
            </a:lvl1pPr>
          </a:lstStyle>
          <a:p>
            <a:fld id="{2259B6C4-957F-414C-8818-267BA2E62CF6}" type="datetime3">
              <a:rPr lang="en-US" noProof="1" smtClean="0"/>
              <a:t>18 December 2020</a:t>
            </a:fld>
            <a:endParaRPr lang="en-US" noProof="1"/>
          </a:p>
        </p:txBody>
      </p:sp>
      <p:sp>
        <p:nvSpPr>
          <p:cNvPr id="4" name="Footer Placeholder 32">
            <a:extLst>
              <a:ext uri="{FF2B5EF4-FFF2-40B4-BE49-F238E27FC236}">
                <a16:creationId xmlns:a16="http://schemas.microsoft.com/office/drawing/2014/main" xmlns="" id="{792D9373-A96C-BE4D-8DEC-BB7DCFB731B5}"/>
              </a:ext>
            </a:extLst>
          </p:cNvPr>
          <p:cNvSpPr>
            <a:spLocks noGrp="1"/>
          </p:cNvSpPr>
          <p:nvPr>
            <p:ph type="ftr" sz="quarter" idx="3"/>
          </p:nvPr>
        </p:nvSpPr>
        <p:spPr>
          <a:xfrm>
            <a:off x="1866121" y="4767263"/>
            <a:ext cx="5980923" cy="273844"/>
          </a:xfrm>
          <a:prstGeom prst="rect">
            <a:avLst/>
          </a:prstGeom>
        </p:spPr>
        <p:txBody>
          <a:bodyPr anchor="b"/>
          <a:lstStyle>
            <a:lvl1pPr algn="ctr">
              <a:defRPr sz="1200" b="1" i="0" baseline="0">
                <a:solidFill>
                  <a:schemeClr val="accent1">
                    <a:lumMod val="75000"/>
                  </a:schemeClr>
                </a:solidFill>
              </a:defRPr>
            </a:lvl1pPr>
          </a:lstStyle>
          <a:p>
            <a:r>
              <a:rPr lang="en-US" noProof="1"/>
              <a:t>www.smart4all-project.eu</a:t>
            </a:r>
          </a:p>
        </p:txBody>
      </p:sp>
    </p:spTree>
    <p:extLst>
      <p:ext uri="{BB962C8B-B14F-4D97-AF65-F5344CB8AC3E}">
        <p14:creationId xmlns:p14="http://schemas.microsoft.com/office/powerpoint/2010/main" val="3812470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Lst>
  <p:hf hdr="0"/>
  <p:txStyles>
    <p:titleStyle>
      <a:lvl1pPr algn="l" defTabSz="685800" rtl="0" eaLnBrk="1" latinLnBrk="0" hangingPunct="1">
        <a:lnSpc>
          <a:spcPct val="90000"/>
        </a:lnSpc>
        <a:spcBef>
          <a:spcPct val="0"/>
        </a:spcBef>
        <a:buNone/>
        <a:defRPr sz="3600" b="1" kern="1200">
          <a:solidFill>
            <a:schemeClr val="bg1"/>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0" y="3271477"/>
            <a:ext cx="9144000" cy="1192627"/>
          </a:xfrm>
        </p:spPr>
        <p:txBody>
          <a:bodyPr/>
          <a:lstStyle/>
          <a:p>
            <a:r>
              <a:rPr lang="en-US" dirty="0" err="1" smtClean="0"/>
              <a:t>Matija</a:t>
            </a:r>
            <a:r>
              <a:rPr lang="en-US" dirty="0" smtClean="0"/>
              <a:t> </a:t>
            </a:r>
            <a:r>
              <a:rPr lang="en-US" dirty="0" err="1" smtClean="0"/>
              <a:t>Stojanović</a:t>
            </a:r>
            <a:r>
              <a:rPr lang="en-US" dirty="0" smtClean="0"/>
              <a:t> – </a:t>
            </a:r>
            <a:r>
              <a:rPr lang="en-US" dirty="0" err="1" smtClean="0"/>
              <a:t>MECOnet</a:t>
            </a:r>
            <a:endParaRPr lang="en-US" dirty="0"/>
          </a:p>
          <a:p>
            <a:r>
              <a:rPr lang="sr-Latn-ME" dirty="0" smtClean="0"/>
              <a:t>Dec</a:t>
            </a:r>
            <a:r>
              <a:rPr lang="en-US" dirty="0" smtClean="0"/>
              <a:t>ember </a:t>
            </a:r>
            <a:r>
              <a:rPr lang="sr-Latn-ME" dirty="0" smtClean="0"/>
              <a:t>1</a:t>
            </a:r>
            <a:r>
              <a:rPr lang="en-US" dirty="0" smtClean="0"/>
              <a:t>7, 2020</a:t>
            </a:r>
          </a:p>
        </p:txBody>
      </p:sp>
      <p:sp>
        <p:nvSpPr>
          <p:cNvPr id="7" name="Title 6"/>
          <p:cNvSpPr>
            <a:spLocks noGrp="1"/>
          </p:cNvSpPr>
          <p:nvPr>
            <p:ph type="title"/>
          </p:nvPr>
        </p:nvSpPr>
        <p:spPr>
          <a:xfrm>
            <a:off x="1" y="1885617"/>
            <a:ext cx="9143999" cy="1344031"/>
          </a:xfrm>
        </p:spPr>
        <p:txBody>
          <a:bodyPr/>
          <a:lstStyle/>
          <a:p>
            <a:r>
              <a:rPr lang="en-US" dirty="0" smtClean="0"/>
              <a:t>D</a:t>
            </a:r>
            <a:r>
              <a:rPr lang="sr-Latn-ME" dirty="0" smtClean="0"/>
              <a:t>3</a:t>
            </a:r>
            <a:r>
              <a:rPr lang="en-US" dirty="0" smtClean="0"/>
              <a:t>.2. –</a:t>
            </a:r>
            <a:r>
              <a:rPr lang="sr-Cyrl-ME" dirty="0" smtClean="0"/>
              <a:t> </a:t>
            </a:r>
            <a:r>
              <a:rPr lang="en-US" dirty="0" smtClean="0"/>
              <a:t>FIRST PERIODIC REPORT ON ECOSYSTEM BUILDING ACTIVITIES</a:t>
            </a:r>
            <a:endParaRPr lang="en-US" dirty="0"/>
          </a:p>
        </p:txBody>
      </p:sp>
      <p:sp>
        <p:nvSpPr>
          <p:cNvPr id="6" name="TextBox 5">
            <a:extLst>
              <a:ext uri="{FF2B5EF4-FFF2-40B4-BE49-F238E27FC236}">
                <a16:creationId xmlns:a16="http://schemas.microsoft.com/office/drawing/2014/main" xmlns="" id="{74AC8A4D-9125-754B-8313-3EBFC17A994D}"/>
              </a:ext>
            </a:extLst>
          </p:cNvPr>
          <p:cNvSpPr txBox="1"/>
          <p:nvPr/>
        </p:nvSpPr>
        <p:spPr>
          <a:xfrm>
            <a:off x="5225143" y="1483567"/>
            <a:ext cx="184731" cy="369332"/>
          </a:xfrm>
          <a:prstGeom prst="rect">
            <a:avLst/>
          </a:prstGeom>
          <a:noFill/>
        </p:spPr>
        <p:txBody>
          <a:bodyPr wrap="none" rtlCol="0">
            <a:spAutoFit/>
          </a:bodyPr>
          <a:lstStyle/>
          <a:p>
            <a:endParaRPr lang="el-GR" dirty="0"/>
          </a:p>
        </p:txBody>
      </p:sp>
    </p:spTree>
    <p:extLst>
      <p:ext uri="{BB962C8B-B14F-4D97-AF65-F5344CB8AC3E}">
        <p14:creationId xmlns:p14="http://schemas.microsoft.com/office/powerpoint/2010/main" val="3481403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WP3 TASKS – IN GENERAL</a:t>
            </a:r>
            <a:endParaRPr lang="en-US"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2</a:t>
            </a:fld>
            <a:endParaRPr lang="en-US" noProof="1"/>
          </a:p>
        </p:txBody>
      </p:sp>
      <p:sp>
        <p:nvSpPr>
          <p:cNvPr id="8" name="Rectangle: Rounded Corners 7">
            <a:extLst>
              <a:ext uri="{FF2B5EF4-FFF2-40B4-BE49-F238E27FC236}">
                <a16:creationId xmlns="" xmlns:a16="http://schemas.microsoft.com/office/drawing/2014/main" id="{D2C892A4-682B-B844-AA94-2CFADB02A444}"/>
              </a:ext>
            </a:extLst>
          </p:cNvPr>
          <p:cNvSpPr/>
          <p:nvPr/>
        </p:nvSpPr>
        <p:spPr>
          <a:xfrm>
            <a:off x="336500" y="832583"/>
            <a:ext cx="3188086" cy="638535"/>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T</a:t>
            </a:r>
            <a:r>
              <a:rPr lang="sr-Cyrl-ME" sz="1600" b="1" dirty="0" smtClean="0"/>
              <a:t>3</a:t>
            </a:r>
            <a:r>
              <a:rPr lang="en-US" sz="1600" b="1" dirty="0" smtClean="0"/>
              <a:t>.1 </a:t>
            </a:r>
            <a:r>
              <a:rPr lang="en-US" sz="1600" dirty="0"/>
              <a:t>Network Management and </a:t>
            </a:r>
            <a:r>
              <a:rPr lang="en-US" sz="1600" dirty="0" smtClean="0"/>
              <a:t>Coordination</a:t>
            </a:r>
            <a:endParaRPr lang="en-US" sz="1600" dirty="0"/>
          </a:p>
        </p:txBody>
      </p:sp>
      <p:sp>
        <p:nvSpPr>
          <p:cNvPr id="10" name="Rectangle: Rounded Corners 7">
            <a:extLst>
              <a:ext uri="{FF2B5EF4-FFF2-40B4-BE49-F238E27FC236}">
                <a16:creationId xmlns="" xmlns:a16="http://schemas.microsoft.com/office/drawing/2014/main" id="{ECFDEAD0-07C0-5147-A699-D631E0E69998}"/>
              </a:ext>
            </a:extLst>
          </p:cNvPr>
          <p:cNvSpPr/>
          <p:nvPr/>
        </p:nvSpPr>
        <p:spPr>
          <a:xfrm>
            <a:off x="4856582" y="1694240"/>
            <a:ext cx="3261321" cy="6340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T</a:t>
            </a:r>
            <a:r>
              <a:rPr lang="sr-Cyrl-ME" b="1" dirty="0" smtClean="0"/>
              <a:t>3</a:t>
            </a:r>
            <a:r>
              <a:rPr lang="en-US" b="1" dirty="0" smtClean="0"/>
              <a:t>.4</a:t>
            </a:r>
            <a:r>
              <a:rPr lang="en-US" dirty="0" smtClean="0"/>
              <a:t> Building local community ecosystems</a:t>
            </a:r>
            <a:endParaRPr lang="en-US" dirty="0"/>
          </a:p>
        </p:txBody>
      </p:sp>
      <p:sp>
        <p:nvSpPr>
          <p:cNvPr id="13" name="Rectangle: Rounded Corners 7">
            <a:extLst>
              <a:ext uri="{FF2B5EF4-FFF2-40B4-BE49-F238E27FC236}">
                <a16:creationId xmlns="" xmlns:a16="http://schemas.microsoft.com/office/drawing/2014/main" id="{98328521-A6A8-6340-B159-1AE346558584}"/>
              </a:ext>
            </a:extLst>
          </p:cNvPr>
          <p:cNvSpPr/>
          <p:nvPr/>
        </p:nvSpPr>
        <p:spPr>
          <a:xfrm>
            <a:off x="336500" y="4073601"/>
            <a:ext cx="3188086" cy="56235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5" name="Rectangle: Rounded Corners 7">
            <a:extLst>
              <a:ext uri="{FF2B5EF4-FFF2-40B4-BE49-F238E27FC236}">
                <a16:creationId xmlns="" xmlns:a16="http://schemas.microsoft.com/office/drawing/2014/main" id="{66613107-9223-F048-8057-7CDC1D3D04A1}"/>
              </a:ext>
            </a:extLst>
          </p:cNvPr>
          <p:cNvSpPr/>
          <p:nvPr/>
        </p:nvSpPr>
        <p:spPr>
          <a:xfrm>
            <a:off x="336501" y="3379940"/>
            <a:ext cx="3188085" cy="53451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T</a:t>
            </a:r>
            <a:r>
              <a:rPr lang="sr-Cyrl-ME" b="1" dirty="0" smtClean="0"/>
              <a:t>3</a:t>
            </a:r>
            <a:r>
              <a:rPr lang="en-US" b="1" dirty="0" smtClean="0"/>
              <a:t>.7 </a:t>
            </a:r>
            <a:r>
              <a:rPr lang="en-US" dirty="0" smtClean="0"/>
              <a:t>Helpdesk and Education</a:t>
            </a:r>
            <a:endParaRPr lang="en-US" dirty="0"/>
          </a:p>
        </p:txBody>
      </p:sp>
      <p:sp>
        <p:nvSpPr>
          <p:cNvPr id="26" name="Rectangle: Rounded Corners 7">
            <a:extLst>
              <a:ext uri="{FF2B5EF4-FFF2-40B4-BE49-F238E27FC236}">
                <a16:creationId xmlns="" xmlns:a16="http://schemas.microsoft.com/office/drawing/2014/main" id="{D2C892A4-682B-B844-AA94-2CFADB02A444}"/>
              </a:ext>
            </a:extLst>
          </p:cNvPr>
          <p:cNvSpPr/>
          <p:nvPr/>
        </p:nvSpPr>
        <p:spPr>
          <a:xfrm>
            <a:off x="4856582" y="832583"/>
            <a:ext cx="3261321" cy="65114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T</a:t>
            </a:r>
            <a:r>
              <a:rPr lang="sr-Cyrl-ME" sz="1600" b="1" dirty="0" smtClean="0"/>
              <a:t>3</a:t>
            </a:r>
            <a:r>
              <a:rPr lang="en-US" sz="1600" b="1" dirty="0" smtClean="0"/>
              <a:t>.2 </a:t>
            </a:r>
            <a:r>
              <a:rPr lang="en-US" sz="1600" dirty="0" smtClean="0"/>
              <a:t>Connection and collaboration with SAE initiatives</a:t>
            </a:r>
            <a:endParaRPr lang="en-US" sz="1600" dirty="0"/>
          </a:p>
        </p:txBody>
      </p:sp>
      <p:sp>
        <p:nvSpPr>
          <p:cNvPr id="27" name="Rectangle: Rounded Corners 7">
            <a:extLst>
              <a:ext uri="{FF2B5EF4-FFF2-40B4-BE49-F238E27FC236}">
                <a16:creationId xmlns="" xmlns:a16="http://schemas.microsoft.com/office/drawing/2014/main" id="{D2C892A4-682B-B844-AA94-2CFADB02A444}"/>
              </a:ext>
            </a:extLst>
          </p:cNvPr>
          <p:cNvSpPr/>
          <p:nvPr/>
        </p:nvSpPr>
        <p:spPr>
          <a:xfrm>
            <a:off x="336501" y="1689422"/>
            <a:ext cx="3188086" cy="65053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T</a:t>
            </a:r>
            <a:r>
              <a:rPr lang="sr-Cyrl-ME" sz="1600" b="1" dirty="0" smtClean="0"/>
              <a:t>3</a:t>
            </a:r>
            <a:r>
              <a:rPr lang="en-US" sz="1600" b="1" dirty="0" smtClean="0"/>
              <a:t>.3 </a:t>
            </a:r>
            <a:r>
              <a:rPr lang="en-US" sz="1600" dirty="0" smtClean="0"/>
              <a:t>Connection and collaboration with European DIHs </a:t>
            </a:r>
            <a:endParaRPr lang="en-US" sz="1600" b="1" dirty="0"/>
          </a:p>
        </p:txBody>
      </p:sp>
      <p:sp>
        <p:nvSpPr>
          <p:cNvPr id="28" name="Rectangle: Rounded Corners 7">
            <a:extLst>
              <a:ext uri="{FF2B5EF4-FFF2-40B4-BE49-F238E27FC236}">
                <a16:creationId xmlns="" xmlns:a16="http://schemas.microsoft.com/office/drawing/2014/main" id="{D2C892A4-682B-B844-AA94-2CFADB02A444}"/>
              </a:ext>
            </a:extLst>
          </p:cNvPr>
          <p:cNvSpPr/>
          <p:nvPr/>
        </p:nvSpPr>
        <p:spPr>
          <a:xfrm>
            <a:off x="4856582" y="2553206"/>
            <a:ext cx="3379104" cy="59739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T</a:t>
            </a:r>
            <a:r>
              <a:rPr lang="sr-Cyrl-ME" sz="1600" b="1" dirty="0" smtClean="0"/>
              <a:t>3</a:t>
            </a:r>
            <a:r>
              <a:rPr lang="en-US" sz="1600" b="1" dirty="0" smtClean="0"/>
              <a:t>.6 </a:t>
            </a:r>
            <a:r>
              <a:rPr lang="en-US" sz="1600" dirty="0" smtClean="0"/>
              <a:t>SME </a:t>
            </a:r>
            <a:r>
              <a:rPr lang="en-US" sz="1600" dirty="0" err="1" smtClean="0"/>
              <a:t>Outreac</a:t>
            </a:r>
            <a:r>
              <a:rPr lang="sr-Latn-ME" sz="1600" dirty="0" smtClean="0"/>
              <a:t>h</a:t>
            </a:r>
            <a:endParaRPr lang="en-US" sz="1600" dirty="0"/>
          </a:p>
        </p:txBody>
      </p:sp>
      <p:sp>
        <p:nvSpPr>
          <p:cNvPr id="29" name="Rectangle: Rounded Corners 7">
            <a:extLst>
              <a:ext uri="{FF2B5EF4-FFF2-40B4-BE49-F238E27FC236}">
                <a16:creationId xmlns="" xmlns:a16="http://schemas.microsoft.com/office/drawing/2014/main" id="{D2C892A4-682B-B844-AA94-2CFADB02A444}"/>
              </a:ext>
            </a:extLst>
          </p:cNvPr>
          <p:cNvSpPr/>
          <p:nvPr/>
        </p:nvSpPr>
        <p:spPr>
          <a:xfrm>
            <a:off x="4856582" y="3281911"/>
            <a:ext cx="3379104" cy="158803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T3.8</a:t>
            </a:r>
            <a:r>
              <a:rPr lang="en-US" sz="1600" dirty="0"/>
              <a:t>: Brokerage </a:t>
            </a:r>
            <a:r>
              <a:rPr lang="en-US" sz="1600" dirty="0" smtClean="0"/>
              <a:t>&amp; </a:t>
            </a:r>
            <a:r>
              <a:rPr lang="en-US" sz="1600" dirty="0"/>
              <a:t>Consortium Building </a:t>
            </a:r>
            <a:r>
              <a:rPr lang="en-US" sz="1600" dirty="0" smtClean="0"/>
              <a:t>Support</a:t>
            </a:r>
            <a:endParaRPr lang="sr-Latn-ME" sz="1600" dirty="0" smtClean="0"/>
          </a:p>
          <a:p>
            <a:r>
              <a:rPr lang="sr-Latn-ME" sz="1600" dirty="0" smtClean="0"/>
              <a:t>3.8.1</a:t>
            </a:r>
          </a:p>
          <a:p>
            <a:r>
              <a:rPr lang="sr-Latn-ME" sz="1600" dirty="0" smtClean="0"/>
              <a:t>3.8.2</a:t>
            </a:r>
          </a:p>
          <a:p>
            <a:r>
              <a:rPr lang="sr-Latn-ME" sz="1600" dirty="0" smtClean="0"/>
              <a:t>3.8.3</a:t>
            </a:r>
          </a:p>
          <a:p>
            <a:r>
              <a:rPr lang="sr-Latn-ME" sz="1600" dirty="0" smtClean="0"/>
              <a:t>3.8.4</a:t>
            </a:r>
            <a:endParaRPr lang="en-US" sz="1600" dirty="0"/>
          </a:p>
        </p:txBody>
      </p:sp>
      <p:sp>
        <p:nvSpPr>
          <p:cNvPr id="16" name="Rectangle: Rounded Corners 7">
            <a:extLst>
              <a:ext uri="{FF2B5EF4-FFF2-40B4-BE49-F238E27FC236}">
                <a16:creationId xmlns="" xmlns:a16="http://schemas.microsoft.com/office/drawing/2014/main" id="{66613107-9223-F048-8057-7CDC1D3D04A1}"/>
              </a:ext>
            </a:extLst>
          </p:cNvPr>
          <p:cNvSpPr/>
          <p:nvPr/>
        </p:nvSpPr>
        <p:spPr>
          <a:xfrm>
            <a:off x="336501" y="2577506"/>
            <a:ext cx="3188085" cy="53451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T</a:t>
            </a:r>
            <a:r>
              <a:rPr lang="sr-Cyrl-ME" b="1" dirty="0"/>
              <a:t>3</a:t>
            </a:r>
            <a:r>
              <a:rPr lang="en-US" b="1" dirty="0"/>
              <a:t>.5</a:t>
            </a:r>
            <a:r>
              <a:rPr lang="en-US" dirty="0"/>
              <a:t> Building Local Ecosystems</a:t>
            </a:r>
          </a:p>
        </p:txBody>
      </p:sp>
      <p:sp>
        <p:nvSpPr>
          <p:cNvPr id="17" name="Rectangle: Rounded Corners 7">
            <a:extLst>
              <a:ext uri="{FF2B5EF4-FFF2-40B4-BE49-F238E27FC236}">
                <a16:creationId xmlns="" xmlns:a16="http://schemas.microsoft.com/office/drawing/2014/main" id="{66613107-9223-F048-8057-7CDC1D3D04A1}"/>
              </a:ext>
            </a:extLst>
          </p:cNvPr>
          <p:cNvSpPr/>
          <p:nvPr/>
        </p:nvSpPr>
        <p:spPr>
          <a:xfrm>
            <a:off x="336501" y="4087520"/>
            <a:ext cx="3188085" cy="53451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T</a:t>
            </a:r>
            <a:r>
              <a:rPr lang="sr-Cyrl-ME" b="1" dirty="0"/>
              <a:t>3</a:t>
            </a:r>
            <a:r>
              <a:rPr lang="en-US" b="1" dirty="0"/>
              <a:t>.9 </a:t>
            </a:r>
            <a:r>
              <a:rPr lang="en-US" dirty="0"/>
              <a:t>Community evolution</a:t>
            </a:r>
          </a:p>
        </p:txBody>
      </p:sp>
      <p:sp>
        <p:nvSpPr>
          <p:cNvPr id="2" name="Right Brace 1"/>
          <p:cNvSpPr/>
          <p:nvPr/>
        </p:nvSpPr>
        <p:spPr>
          <a:xfrm>
            <a:off x="3643850" y="900650"/>
            <a:ext cx="275007" cy="3721383"/>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7" name="TextBox 6"/>
          <p:cNvSpPr txBox="1"/>
          <p:nvPr/>
        </p:nvSpPr>
        <p:spPr>
          <a:xfrm>
            <a:off x="3918857" y="2577506"/>
            <a:ext cx="765018" cy="646331"/>
          </a:xfrm>
          <a:prstGeom prst="rect">
            <a:avLst/>
          </a:prstGeom>
          <a:noFill/>
        </p:spPr>
        <p:txBody>
          <a:bodyPr wrap="none" rtlCol="0">
            <a:spAutoFit/>
          </a:bodyPr>
          <a:lstStyle/>
          <a:p>
            <a:r>
              <a:rPr lang="en-US" dirty="0" smtClean="0"/>
              <a:t>MECO</a:t>
            </a:r>
          </a:p>
          <a:p>
            <a:r>
              <a:rPr lang="en-US" dirty="0" smtClean="0"/>
              <a:t>net</a:t>
            </a:r>
            <a:endParaRPr lang="en-US" dirty="0"/>
          </a:p>
        </p:txBody>
      </p:sp>
      <p:sp>
        <p:nvSpPr>
          <p:cNvPr id="9" name="Right Brace 8"/>
          <p:cNvSpPr/>
          <p:nvPr/>
        </p:nvSpPr>
        <p:spPr>
          <a:xfrm>
            <a:off x="8235686" y="900650"/>
            <a:ext cx="385800" cy="3866613"/>
          </a:xfrm>
          <a:prstGeom prst="rightBrace">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11" name="TextBox 10"/>
          <p:cNvSpPr txBox="1"/>
          <p:nvPr/>
        </p:nvSpPr>
        <p:spPr>
          <a:xfrm>
            <a:off x="8353469" y="2900671"/>
            <a:ext cx="969240" cy="369332"/>
          </a:xfrm>
          <a:prstGeom prst="rect">
            <a:avLst/>
          </a:prstGeom>
          <a:noFill/>
        </p:spPr>
        <p:txBody>
          <a:bodyPr wrap="none" rtlCol="0">
            <a:spAutoFit/>
          </a:bodyPr>
          <a:lstStyle/>
          <a:p>
            <a:r>
              <a:rPr lang="en-US" dirty="0" smtClean="0"/>
              <a:t>Partners</a:t>
            </a:r>
            <a:endParaRPr lang="en-US" dirty="0"/>
          </a:p>
        </p:txBody>
      </p:sp>
      <p:sp>
        <p:nvSpPr>
          <p:cNvPr id="12" name="5-Point Star 11"/>
          <p:cNvSpPr/>
          <p:nvPr/>
        </p:nvSpPr>
        <p:spPr>
          <a:xfrm>
            <a:off x="136187" y="1038153"/>
            <a:ext cx="97569" cy="12375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5-Point Star 13"/>
          <p:cNvSpPr/>
          <p:nvPr/>
        </p:nvSpPr>
        <p:spPr>
          <a:xfrm>
            <a:off x="136187" y="2756950"/>
            <a:ext cx="97569" cy="14372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555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animBg="1"/>
      <p:bldP spid="15" grpId="0" animBg="1"/>
      <p:bldP spid="26" grpId="0" animBg="1"/>
      <p:bldP spid="27" grpId="0" animBg="1"/>
      <p:bldP spid="28" grpId="0" animBg="1"/>
      <p:bldP spid="29"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smtClean="0"/>
              <a:t>Task </a:t>
            </a:r>
            <a:r>
              <a:rPr lang="sr-Cyrl-ME" sz="2400" dirty="0" smtClean="0"/>
              <a:t>3</a:t>
            </a:r>
            <a:r>
              <a:rPr lang="en-US" sz="2400" dirty="0"/>
              <a:t>.1 Network Management and Coordination</a:t>
            </a:r>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3</a:t>
            </a:fld>
            <a:endParaRPr lang="en-US" noProof="1"/>
          </a:p>
        </p:txBody>
      </p:sp>
      <p:sp>
        <p:nvSpPr>
          <p:cNvPr id="8" name="TextBox 7"/>
          <p:cNvSpPr txBox="1"/>
          <p:nvPr/>
        </p:nvSpPr>
        <p:spPr>
          <a:xfrm>
            <a:off x="136187" y="3519220"/>
            <a:ext cx="8763264" cy="1323439"/>
          </a:xfrm>
          <a:prstGeom prst="rect">
            <a:avLst/>
          </a:prstGeom>
          <a:noFill/>
        </p:spPr>
        <p:txBody>
          <a:bodyPr wrap="square" rtlCol="0">
            <a:spAutoFit/>
          </a:bodyPr>
          <a:lstStyle/>
          <a:p>
            <a:pPr marL="285750" indent="-285750">
              <a:buFont typeface="Wingdings" panose="05000000000000000000" pitchFamily="2" charset="2"/>
              <a:buChar char="ü"/>
            </a:pPr>
            <a:r>
              <a:rPr lang="en-US" sz="1600" b="1" i="1" u="sng" dirty="0" smtClean="0">
                <a:solidFill>
                  <a:srgbClr val="002060"/>
                </a:solidFill>
              </a:rPr>
              <a:t>The </a:t>
            </a:r>
            <a:r>
              <a:rPr lang="en-US" sz="1600" b="1" i="1" u="sng" dirty="0">
                <a:solidFill>
                  <a:srgbClr val="002060"/>
                </a:solidFill>
              </a:rPr>
              <a:t>target </a:t>
            </a:r>
            <a:r>
              <a:rPr lang="en-US" sz="1600" b="1" i="1" u="sng" dirty="0" smtClean="0">
                <a:solidFill>
                  <a:srgbClr val="002060"/>
                </a:solidFill>
              </a:rPr>
              <a:t>is</a:t>
            </a:r>
            <a:r>
              <a:rPr lang="sr-Latn-ME" sz="1600" b="1" i="1" u="sng" dirty="0" smtClean="0">
                <a:solidFill>
                  <a:srgbClr val="002060"/>
                </a:solidFill>
              </a:rPr>
              <a:t> </a:t>
            </a:r>
            <a:r>
              <a:rPr lang="en-US" sz="1600" i="1" dirty="0" smtClean="0">
                <a:solidFill>
                  <a:srgbClr val="002060"/>
                </a:solidFill>
              </a:rPr>
              <a:t>to </a:t>
            </a:r>
            <a:r>
              <a:rPr lang="en-US" sz="1600" i="1" dirty="0">
                <a:solidFill>
                  <a:srgbClr val="002060"/>
                </a:solidFill>
              </a:rPr>
              <a:t>identify local ecosystem actors, </a:t>
            </a:r>
            <a:r>
              <a:rPr lang="sr-Latn-ME" sz="1600" i="1" dirty="0" smtClean="0">
                <a:solidFill>
                  <a:srgbClr val="002060"/>
                </a:solidFill>
              </a:rPr>
              <a:t>to </a:t>
            </a:r>
            <a:r>
              <a:rPr lang="en-US" sz="1600" i="1" dirty="0" smtClean="0">
                <a:solidFill>
                  <a:srgbClr val="002060"/>
                </a:solidFill>
              </a:rPr>
              <a:t>connect </a:t>
            </a:r>
            <a:r>
              <a:rPr lang="en-US" sz="1600" i="1" dirty="0">
                <a:solidFill>
                  <a:srgbClr val="002060"/>
                </a:solidFill>
              </a:rPr>
              <a:t>them by </a:t>
            </a:r>
            <a:r>
              <a:rPr lang="en-US" sz="1600" i="1" dirty="0" smtClean="0">
                <a:solidFill>
                  <a:srgbClr val="002060"/>
                </a:solidFill>
              </a:rPr>
              <a:t>the SMART4ALL </a:t>
            </a:r>
            <a:r>
              <a:rPr lang="en-US" sz="1600" i="1" dirty="0">
                <a:solidFill>
                  <a:srgbClr val="002060"/>
                </a:solidFill>
              </a:rPr>
              <a:t>DIH, </a:t>
            </a:r>
            <a:r>
              <a:rPr lang="en-US" sz="1600" i="1" dirty="0" smtClean="0">
                <a:solidFill>
                  <a:srgbClr val="002060"/>
                </a:solidFill>
              </a:rPr>
              <a:t>and</a:t>
            </a:r>
            <a:r>
              <a:rPr lang="sr-Latn-ME" sz="1600" i="1" dirty="0" smtClean="0">
                <a:solidFill>
                  <a:srgbClr val="002060"/>
                </a:solidFill>
              </a:rPr>
              <a:t> </a:t>
            </a:r>
            <a:r>
              <a:rPr lang="en-US" sz="1600" i="1" dirty="0" smtClean="0">
                <a:solidFill>
                  <a:srgbClr val="002060"/>
                </a:solidFill>
              </a:rPr>
              <a:t>present  to </a:t>
            </a:r>
            <a:r>
              <a:rPr lang="en-US" sz="1600" i="1" dirty="0">
                <a:solidFill>
                  <a:srgbClr val="002060"/>
                </a:solidFill>
              </a:rPr>
              <a:t>them in a clear and precise way (using business terms i.e., </a:t>
            </a:r>
            <a:r>
              <a:rPr lang="en-US" sz="1600" i="1" dirty="0" smtClean="0">
                <a:solidFill>
                  <a:srgbClr val="002060"/>
                </a:solidFill>
              </a:rPr>
              <a:t>technology, targeted application, foreseen business </a:t>
            </a:r>
            <a:r>
              <a:rPr lang="en-US" sz="1600" i="1" dirty="0">
                <a:solidFill>
                  <a:srgbClr val="002060"/>
                </a:solidFill>
              </a:rPr>
              <a:t>cases) the opportunities enabled by the open calls. The main target is </a:t>
            </a:r>
            <a:r>
              <a:rPr lang="en-US" sz="1600" i="1" dirty="0" smtClean="0">
                <a:solidFill>
                  <a:srgbClr val="002060"/>
                </a:solidFill>
              </a:rPr>
              <a:t>to engage companies (mainly </a:t>
            </a:r>
            <a:r>
              <a:rPr lang="en-US" sz="1600" i="1" dirty="0">
                <a:solidFill>
                  <a:srgbClr val="002060"/>
                </a:solidFill>
              </a:rPr>
              <a:t>startups and SMEs) with ICT and non-ICT background that can benefit from </a:t>
            </a:r>
            <a:r>
              <a:rPr lang="en-US" sz="1600" i="1" dirty="0" smtClean="0">
                <a:solidFill>
                  <a:srgbClr val="002060"/>
                </a:solidFill>
              </a:rPr>
              <a:t>the services offered by </a:t>
            </a:r>
            <a:r>
              <a:rPr lang="en-US" sz="1600" i="1" dirty="0">
                <a:solidFill>
                  <a:srgbClr val="002060"/>
                </a:solidFill>
              </a:rPr>
              <a:t>the SMART4ALL DIH</a:t>
            </a:r>
            <a:r>
              <a:rPr lang="en-US" sz="1600" i="1" dirty="0" smtClean="0">
                <a:solidFill>
                  <a:srgbClr val="002060"/>
                </a:solidFill>
              </a:rPr>
              <a:t>.</a:t>
            </a:r>
            <a:endParaRPr lang="en-US" sz="1600" i="1" dirty="0">
              <a:solidFill>
                <a:srgbClr val="002060"/>
              </a:solidFill>
            </a:endParaRPr>
          </a:p>
        </p:txBody>
      </p:sp>
      <p:sp>
        <p:nvSpPr>
          <p:cNvPr id="9" name="TextBox 8"/>
          <p:cNvSpPr txBox="1"/>
          <p:nvPr/>
        </p:nvSpPr>
        <p:spPr>
          <a:xfrm>
            <a:off x="136187" y="854746"/>
            <a:ext cx="8671313" cy="2708434"/>
          </a:xfrm>
          <a:prstGeom prst="rect">
            <a:avLst/>
          </a:prstGeom>
          <a:noFill/>
        </p:spPr>
        <p:txBody>
          <a:bodyPr wrap="square" rtlCol="0">
            <a:spAutoFit/>
          </a:bodyPr>
          <a:lstStyle/>
          <a:p>
            <a:pPr marL="285750" indent="-285750">
              <a:buFont typeface="Wingdings" panose="05000000000000000000" pitchFamily="2" charset="2"/>
              <a:buChar char="Ø"/>
            </a:pPr>
            <a:r>
              <a:rPr lang="sr-Latn-ME" u="sng" dirty="0" smtClean="0"/>
              <a:t>Partners involved:</a:t>
            </a:r>
          </a:p>
          <a:p>
            <a:pPr marL="644525" lvl="1" indent="-187325">
              <a:buFont typeface="Arial" panose="020B0604020202020204" pitchFamily="34" charset="0"/>
              <a:buChar char="•"/>
            </a:pPr>
            <a:r>
              <a:rPr lang="en-GB" b="1" dirty="0" smtClean="0"/>
              <a:t>MECO</a:t>
            </a:r>
            <a:r>
              <a:rPr lang="sr-Latn-ME" b="1" dirty="0" smtClean="0"/>
              <a:t>n</a:t>
            </a:r>
            <a:r>
              <a:rPr lang="en-GB" b="1" dirty="0" smtClean="0"/>
              <a:t>et </a:t>
            </a:r>
            <a:r>
              <a:rPr lang="en-GB" dirty="0" smtClean="0"/>
              <a:t>– lead</a:t>
            </a:r>
            <a:r>
              <a:rPr lang="sr-Latn-ME" dirty="0" smtClean="0"/>
              <a:t>, </a:t>
            </a:r>
            <a:r>
              <a:rPr lang="en-GB" dirty="0" smtClean="0"/>
              <a:t>Participants:</a:t>
            </a:r>
            <a:r>
              <a:rPr lang="en-US" dirty="0" smtClean="0"/>
              <a:t> </a:t>
            </a:r>
            <a:r>
              <a:rPr lang="en-US" dirty="0"/>
              <a:t>University of Peloponnese</a:t>
            </a:r>
            <a:r>
              <a:rPr lang="en-GB" dirty="0"/>
              <a:t>, AVN </a:t>
            </a:r>
            <a:r>
              <a:rPr lang="en-GB" dirty="0" smtClean="0"/>
              <a:t>Group</a:t>
            </a:r>
            <a:endParaRPr lang="sr-Latn-ME" sz="1050" dirty="0" smtClean="0"/>
          </a:p>
          <a:p>
            <a:pPr marL="285750" indent="-285750">
              <a:buFont typeface="Wingdings" panose="05000000000000000000" pitchFamily="2" charset="2"/>
              <a:buChar char="Ø"/>
            </a:pPr>
            <a:r>
              <a:rPr lang="sr-Latn-ME" u="sng" dirty="0" smtClean="0"/>
              <a:t>Duration:</a:t>
            </a:r>
            <a:r>
              <a:rPr lang="sr-Latn-ME" dirty="0" smtClean="0"/>
              <a:t> M1-M48</a:t>
            </a:r>
            <a:endParaRPr lang="sr-Latn-ME" sz="1000" dirty="0" smtClean="0"/>
          </a:p>
          <a:p>
            <a:pPr marL="285750" indent="-285750">
              <a:buFont typeface="Wingdings" panose="05000000000000000000" pitchFamily="2" charset="2"/>
              <a:buChar char="Ø"/>
            </a:pPr>
            <a:r>
              <a:rPr lang="sr-Latn-ME" u="sng" dirty="0" smtClean="0"/>
              <a:t>Objectives:</a:t>
            </a:r>
          </a:p>
          <a:p>
            <a:pPr marL="742950" lvl="1" indent="-285750">
              <a:buFont typeface="Arial" panose="020B0604020202020204" pitchFamily="34" charset="0"/>
              <a:buChar char="•"/>
            </a:pPr>
            <a:r>
              <a:rPr lang="en-US" sz="1600" dirty="0"/>
              <a:t>Formulation a community engagement </a:t>
            </a:r>
            <a:r>
              <a:rPr lang="en-US" sz="1600" dirty="0" smtClean="0"/>
              <a:t>strategy</a:t>
            </a:r>
            <a:r>
              <a:rPr lang="sr-Latn-ME" sz="1600" dirty="0" smtClean="0"/>
              <a:t> (Dev 3.1- Completed)</a:t>
            </a:r>
          </a:p>
          <a:p>
            <a:pPr marL="742950" lvl="1" indent="-285750">
              <a:buFont typeface="Arial" panose="020B0604020202020204" pitchFamily="34" charset="0"/>
              <a:buChar char="•"/>
            </a:pPr>
            <a:r>
              <a:rPr lang="sr-Latn-ME" sz="1600" dirty="0" smtClean="0"/>
              <a:t>I</a:t>
            </a:r>
            <a:r>
              <a:rPr lang="en-US" sz="1600" dirty="0" err="1" smtClean="0"/>
              <a:t>dentif</a:t>
            </a:r>
            <a:r>
              <a:rPr lang="sr-Latn-ME" sz="1600" dirty="0" smtClean="0"/>
              <a:t>ication of</a:t>
            </a:r>
            <a:r>
              <a:rPr lang="en-US" sz="1600" dirty="0" smtClean="0"/>
              <a:t> </a:t>
            </a:r>
            <a:r>
              <a:rPr lang="en-US" sz="1600" dirty="0"/>
              <a:t>specific local ecosystem </a:t>
            </a:r>
            <a:r>
              <a:rPr lang="en-US" sz="1600" dirty="0" err="1"/>
              <a:t>centres</a:t>
            </a:r>
            <a:r>
              <a:rPr lang="en-US" sz="1600" dirty="0"/>
              <a:t> and </a:t>
            </a:r>
            <a:r>
              <a:rPr lang="en-US" sz="1600" dirty="0" smtClean="0"/>
              <a:t>initiatives</a:t>
            </a:r>
            <a:endParaRPr lang="sr-Latn-ME" sz="1600" dirty="0" smtClean="0"/>
          </a:p>
          <a:p>
            <a:pPr marL="742950" lvl="1" indent="-285750">
              <a:buFont typeface="Arial" panose="020B0604020202020204" pitchFamily="34" charset="0"/>
              <a:buChar char="•"/>
            </a:pPr>
            <a:r>
              <a:rPr lang="sr-Latn-ME" sz="1600" dirty="0" smtClean="0"/>
              <a:t>C</a:t>
            </a:r>
            <a:r>
              <a:rPr lang="en-US" sz="1600" dirty="0" err="1" smtClean="0"/>
              <a:t>onnect</a:t>
            </a:r>
            <a:r>
              <a:rPr lang="sr-Latn-ME" sz="1600" dirty="0" smtClean="0"/>
              <a:t>ion</a:t>
            </a:r>
            <a:r>
              <a:rPr lang="en-US" sz="1600" dirty="0" smtClean="0"/>
              <a:t> </a:t>
            </a:r>
            <a:r>
              <a:rPr lang="sr-Latn-ME" sz="1600" dirty="0" smtClean="0"/>
              <a:t>of </a:t>
            </a:r>
            <a:r>
              <a:rPr lang="en-US" sz="1600" dirty="0" smtClean="0"/>
              <a:t>local </a:t>
            </a:r>
            <a:r>
              <a:rPr lang="en-US" sz="1600" dirty="0"/>
              <a:t>ecosystems with the SMART4ALL DIH</a:t>
            </a:r>
          </a:p>
          <a:p>
            <a:endParaRPr lang="sr-Latn-ME" sz="1400" i="1" dirty="0" smtClean="0"/>
          </a:p>
          <a:p>
            <a:pPr marL="285750" indent="-285750">
              <a:buFont typeface="Wingdings" panose="05000000000000000000" pitchFamily="2" charset="2"/>
              <a:buChar char="ü"/>
            </a:pPr>
            <a:r>
              <a:rPr lang="en-US" i="1" u="sng" dirty="0" smtClean="0">
                <a:solidFill>
                  <a:srgbClr val="002060"/>
                </a:solidFill>
              </a:rPr>
              <a:t>The main </a:t>
            </a:r>
            <a:r>
              <a:rPr lang="en-US" i="1" u="sng" dirty="0">
                <a:solidFill>
                  <a:srgbClr val="002060"/>
                </a:solidFill>
              </a:rPr>
              <a:t>purpose </a:t>
            </a:r>
            <a:r>
              <a:rPr lang="en-US" i="1" u="sng" dirty="0" smtClean="0">
                <a:solidFill>
                  <a:srgbClr val="002060"/>
                </a:solidFill>
              </a:rPr>
              <a:t>of </a:t>
            </a:r>
            <a:r>
              <a:rPr lang="en-US" i="1" u="sng" dirty="0">
                <a:solidFill>
                  <a:srgbClr val="002060"/>
                </a:solidFill>
              </a:rPr>
              <a:t>task </a:t>
            </a:r>
            <a:r>
              <a:rPr lang="sr-Latn-ME" i="1" u="sng" dirty="0" smtClean="0">
                <a:solidFill>
                  <a:srgbClr val="002060"/>
                </a:solidFill>
              </a:rPr>
              <a:t>3.1. </a:t>
            </a:r>
            <a:r>
              <a:rPr lang="en-US" i="1" dirty="0" smtClean="0">
                <a:solidFill>
                  <a:srgbClr val="002060"/>
                </a:solidFill>
              </a:rPr>
              <a:t>is </a:t>
            </a:r>
            <a:r>
              <a:rPr lang="en-US" i="1" dirty="0">
                <a:solidFill>
                  <a:srgbClr val="002060"/>
                </a:solidFill>
              </a:rPr>
              <a:t>to define, setup, and execute the community </a:t>
            </a:r>
            <a:r>
              <a:rPr lang="en-US" i="1" dirty="0" smtClean="0">
                <a:solidFill>
                  <a:srgbClr val="002060"/>
                </a:solidFill>
              </a:rPr>
              <a:t>engagement</a:t>
            </a:r>
            <a:r>
              <a:rPr lang="sr-Latn-ME" i="1" dirty="0" smtClean="0">
                <a:solidFill>
                  <a:srgbClr val="002060"/>
                </a:solidFill>
              </a:rPr>
              <a:t> </a:t>
            </a:r>
            <a:r>
              <a:rPr lang="en-US" i="1" dirty="0" smtClean="0">
                <a:solidFill>
                  <a:srgbClr val="002060"/>
                </a:solidFill>
              </a:rPr>
              <a:t>strategy </a:t>
            </a:r>
            <a:r>
              <a:rPr lang="en-US" i="1" dirty="0">
                <a:solidFill>
                  <a:srgbClr val="002060"/>
                </a:solidFill>
              </a:rPr>
              <a:t>of the project</a:t>
            </a:r>
            <a:r>
              <a:rPr lang="en-US" i="1" dirty="0" smtClean="0">
                <a:solidFill>
                  <a:srgbClr val="002060"/>
                </a:solidFill>
              </a:rPr>
              <a:t>.</a:t>
            </a:r>
            <a:endParaRPr lang="en-US" i="1" dirty="0">
              <a:solidFill>
                <a:srgbClr val="002060"/>
              </a:solidFill>
            </a:endParaRPr>
          </a:p>
        </p:txBody>
      </p:sp>
    </p:spTree>
    <p:extLst>
      <p:ext uri="{BB962C8B-B14F-4D97-AF65-F5344CB8AC3E}">
        <p14:creationId xmlns:p14="http://schemas.microsoft.com/office/powerpoint/2010/main" val="2148080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T</a:t>
            </a:r>
            <a:r>
              <a:rPr lang="sr-Cyrl-ME" sz="2400" dirty="0"/>
              <a:t>3</a:t>
            </a:r>
            <a:r>
              <a:rPr lang="en-US" sz="2400" dirty="0"/>
              <a:t>.1 </a:t>
            </a:r>
            <a:r>
              <a:rPr lang="sr-Latn-ME" sz="2400" dirty="0" smtClean="0"/>
              <a:t>– Y1 Report</a:t>
            </a:r>
            <a:endParaRPr lang="en-US" sz="24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4</a:t>
            </a:fld>
            <a:endParaRPr lang="en-US" noProof="1"/>
          </a:p>
        </p:txBody>
      </p:sp>
      <p:sp>
        <p:nvSpPr>
          <p:cNvPr id="2" name="TextBox 1"/>
          <p:cNvSpPr txBox="1"/>
          <p:nvPr/>
        </p:nvSpPr>
        <p:spPr>
          <a:xfrm>
            <a:off x="136187" y="928150"/>
            <a:ext cx="8671313" cy="4062651"/>
          </a:xfrm>
          <a:prstGeom prst="rect">
            <a:avLst/>
          </a:prstGeom>
          <a:noFill/>
        </p:spPr>
        <p:txBody>
          <a:bodyPr wrap="square" rtlCol="0">
            <a:spAutoFit/>
          </a:bodyPr>
          <a:lstStyle/>
          <a:p>
            <a:pPr marL="285750" indent="-285750">
              <a:buFont typeface="Arial" panose="020B0604020202020204" pitchFamily="34" charset="0"/>
              <a:buChar char="•"/>
            </a:pPr>
            <a:r>
              <a:rPr lang="en-US" sz="1600" u="sng" dirty="0" err="1" smtClean="0"/>
              <a:t>MECOnet</a:t>
            </a:r>
            <a:r>
              <a:rPr lang="en-US" sz="1600" u="sng" dirty="0" smtClean="0"/>
              <a:t> has launched intensive efforts</a:t>
            </a:r>
            <a:r>
              <a:rPr lang="en-US" sz="1600" dirty="0" smtClean="0"/>
              <a:t> in order to outline the </a:t>
            </a:r>
            <a:r>
              <a:rPr lang="en-US" sz="1600" b="1" dirty="0" smtClean="0"/>
              <a:t>SMART4ALL Community Engagement Strategy and Model </a:t>
            </a:r>
            <a:r>
              <a:rPr lang="en-US" sz="1600" dirty="0" smtClean="0"/>
              <a:t>which was uploaded at the repository in August and according to which further efforts to generating additional steps have been made.</a:t>
            </a:r>
          </a:p>
          <a:p>
            <a:pPr marL="285750" indent="-285750">
              <a:buFont typeface="Arial" panose="020B0604020202020204" pitchFamily="34" charset="0"/>
              <a:buChar char="•"/>
            </a:pPr>
            <a:r>
              <a:rPr lang="en-US" sz="1600" dirty="0" smtClean="0"/>
              <a:t>By the end of the year, </a:t>
            </a:r>
            <a:r>
              <a:rPr lang="en-US" sz="1600" u="sng" dirty="0" err="1" smtClean="0"/>
              <a:t>MECOnet</a:t>
            </a:r>
            <a:r>
              <a:rPr lang="en-US" sz="1600" u="sng" dirty="0" smtClean="0"/>
              <a:t> has developed a SMART4ALL community breakdown formula </a:t>
            </a:r>
            <a:r>
              <a:rPr lang="en-US" sz="1600" dirty="0" smtClean="0"/>
              <a:t>which was, together with a questionnaire, presented to the partners in order for them to provide us with the feedback information on the activities they have taken in relation with the Project Proposal and the S4A Community Engagement Strategy </a:t>
            </a:r>
            <a:endParaRPr lang="en-US" sz="1600" dirty="0"/>
          </a:p>
          <a:p>
            <a:pPr marL="285750" indent="-285750">
              <a:buFont typeface="Arial" panose="020B0604020202020204" pitchFamily="34" charset="0"/>
              <a:buChar char="•"/>
            </a:pPr>
            <a:r>
              <a:rPr lang="en-US" sz="1600" dirty="0" smtClean="0"/>
              <a:t>The product of this work will be, after this session, </a:t>
            </a:r>
            <a:r>
              <a:rPr lang="en-US" sz="1600" u="sng" dirty="0" smtClean="0"/>
              <a:t>presented in the deliverable D.3.2.</a:t>
            </a:r>
            <a:r>
              <a:rPr lang="en-US" sz="1600" dirty="0" smtClean="0"/>
              <a:t> which will be uploaded to the repository by the end of the month. </a:t>
            </a:r>
          </a:p>
          <a:p>
            <a:pPr marL="285750" indent="-285750">
              <a:buFont typeface="Arial" panose="020B0604020202020204" pitchFamily="34" charset="0"/>
              <a:buChar char="•"/>
            </a:pPr>
            <a:r>
              <a:rPr lang="en-US" sz="1600" dirty="0" smtClean="0"/>
              <a:t>Additional </a:t>
            </a:r>
            <a:r>
              <a:rPr lang="en-US" sz="1600" u="sng" dirty="0" smtClean="0"/>
              <a:t>measures has been taken by </a:t>
            </a:r>
            <a:r>
              <a:rPr lang="en-US" sz="1600" u="sng" dirty="0" err="1" smtClean="0"/>
              <a:t>MECOnet</a:t>
            </a:r>
            <a:r>
              <a:rPr lang="en-US" sz="1600" u="sng" dirty="0" smtClean="0"/>
              <a:t> in order to build a strong regional presence</a:t>
            </a:r>
            <a:r>
              <a:rPr lang="en-US" sz="1600" dirty="0" smtClean="0"/>
              <a:t> and network for the Western Balkan region, which excels in communication and calls presence.</a:t>
            </a:r>
            <a:endParaRPr lang="en-US" sz="1600" dirty="0"/>
          </a:p>
          <a:p>
            <a:pPr marL="285750" indent="-285750">
              <a:buFont typeface="Arial" panose="020B0604020202020204" pitchFamily="34" charset="0"/>
              <a:buChar char="•"/>
            </a:pPr>
            <a:r>
              <a:rPr lang="en-US" sz="1600" b="1" dirty="0" smtClean="0"/>
              <a:t>Significant </a:t>
            </a:r>
            <a:r>
              <a:rPr lang="en-US" sz="1600" b="1" dirty="0"/>
              <a:t>effort </a:t>
            </a:r>
            <a:r>
              <a:rPr lang="en-US" sz="1600" b="1" dirty="0" smtClean="0"/>
              <a:t>recorded by the Greek partners </a:t>
            </a:r>
            <a:r>
              <a:rPr lang="en-US" sz="1600" b="1" dirty="0" err="1" smtClean="0"/>
              <a:t>UoP</a:t>
            </a:r>
            <a:r>
              <a:rPr lang="en-US" sz="1600" b="1" dirty="0" smtClean="0"/>
              <a:t> and AVN </a:t>
            </a:r>
            <a:r>
              <a:rPr lang="en-US" sz="1600" dirty="0" smtClean="0"/>
              <a:t>in shared effort – directed not only to Greece but </a:t>
            </a:r>
            <a:r>
              <a:rPr lang="en-US" sz="1600" dirty="0" err="1" smtClean="0"/>
              <a:t>widers</a:t>
            </a:r>
            <a:r>
              <a:rPr lang="en-US" sz="1600" dirty="0" smtClean="0"/>
              <a:t> as well – these efforts have been achieved either through ad-hoc communication with relevant actors, webinars and other field work – which resulted in high number of Greek actors present </a:t>
            </a:r>
            <a:r>
              <a:rPr lang="en-US" sz="1600" dirty="0" err="1" smtClean="0"/>
              <a:t>inte</a:t>
            </a:r>
            <a:r>
              <a:rPr lang="en-US" sz="1600" dirty="0" smtClean="0"/>
              <a:t> Calls and Matchmaking.</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802902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xmlns="" id="{A5AEAAF6-1945-4F41-8DC3-6DFEF93DCD81}"/>
              </a:ext>
            </a:extLst>
          </p:cNvPr>
          <p:cNvSpPr>
            <a:spLocks noGrp="1"/>
          </p:cNvSpPr>
          <p:nvPr>
            <p:ph type="title"/>
          </p:nvPr>
        </p:nvSpPr>
        <p:spPr/>
        <p:txBody>
          <a:bodyPr/>
          <a:lstStyle/>
          <a:p>
            <a:r>
              <a:rPr lang="en-US" sz="2400" dirty="0" smtClean="0"/>
              <a:t>T3.1. – Year two plans</a:t>
            </a:r>
            <a:endParaRPr lang="el-GR" sz="2400" dirty="0"/>
          </a:p>
        </p:txBody>
      </p:sp>
      <p:sp>
        <p:nvSpPr>
          <p:cNvPr id="4" name="Θέση ημερομηνίας 3">
            <a:extLst>
              <a:ext uri="{FF2B5EF4-FFF2-40B4-BE49-F238E27FC236}">
                <a16:creationId xmlns:a16="http://schemas.microsoft.com/office/drawing/2014/main" xmlns="" id="{01BA2BF8-5EFD-D54B-B5AE-AB7D4A4F8D02}"/>
              </a:ext>
            </a:extLst>
          </p:cNvPr>
          <p:cNvSpPr>
            <a:spLocks noGrp="1"/>
          </p:cNvSpPr>
          <p:nvPr>
            <p:ph type="dt" sz="half" idx="10"/>
          </p:nvPr>
        </p:nvSpPr>
        <p:spPr/>
        <p:txBody>
          <a:bodyPr/>
          <a:lstStyle/>
          <a:p>
            <a:fld id="{FD57F475-6555-42BA-AFDC-351D4F4ADAB7}" type="datetime3">
              <a:rPr lang="en-US" noProof="1" smtClean="0"/>
              <a:t>18 December 2020</a:t>
            </a:fld>
            <a:endParaRPr lang="en-US" noProof="1"/>
          </a:p>
        </p:txBody>
      </p:sp>
      <p:sp>
        <p:nvSpPr>
          <p:cNvPr id="5" name="Θέση υποσέλιδου 4">
            <a:extLst>
              <a:ext uri="{FF2B5EF4-FFF2-40B4-BE49-F238E27FC236}">
                <a16:creationId xmlns:a16="http://schemas.microsoft.com/office/drawing/2014/main" xmlns="" id="{399DD6BC-FF56-BE4E-ACDD-893CCA9A3EE7}"/>
              </a:ext>
            </a:extLst>
          </p:cNvPr>
          <p:cNvSpPr>
            <a:spLocks noGrp="1"/>
          </p:cNvSpPr>
          <p:nvPr>
            <p:ph type="ftr" sz="quarter" idx="11"/>
          </p:nvPr>
        </p:nvSpPr>
        <p:spPr/>
        <p:txBody>
          <a:bodyPr/>
          <a:lstStyle/>
          <a:p>
            <a:r>
              <a:rPr lang="en-US" noProof="1"/>
              <a:t>www.smart4all-project.eu</a:t>
            </a:r>
          </a:p>
        </p:txBody>
      </p:sp>
      <p:sp>
        <p:nvSpPr>
          <p:cNvPr id="6" name="Θέση αριθμού διαφάνειας 5">
            <a:extLst>
              <a:ext uri="{FF2B5EF4-FFF2-40B4-BE49-F238E27FC236}">
                <a16:creationId xmlns:a16="http://schemas.microsoft.com/office/drawing/2014/main" xmlns="" id="{8667A724-03BB-DB4C-9A45-E64C98C941F8}"/>
              </a:ext>
            </a:extLst>
          </p:cNvPr>
          <p:cNvSpPr>
            <a:spLocks noGrp="1"/>
          </p:cNvSpPr>
          <p:nvPr>
            <p:ph type="sldNum" sz="quarter" idx="12"/>
          </p:nvPr>
        </p:nvSpPr>
        <p:spPr/>
        <p:txBody>
          <a:bodyPr/>
          <a:lstStyle/>
          <a:p>
            <a:fld id="{22DECF6A-13F7-418C-BBFC-95033FFCD5F1}" type="slidenum">
              <a:rPr lang="en-US" noProof="1" smtClean="0"/>
              <a:pPr/>
              <a:t>5</a:t>
            </a:fld>
            <a:endParaRPr lang="en-US" noProof="1"/>
          </a:p>
        </p:txBody>
      </p:sp>
      <p:sp>
        <p:nvSpPr>
          <p:cNvPr id="7" name="TextBox 6"/>
          <p:cNvSpPr txBox="1"/>
          <p:nvPr/>
        </p:nvSpPr>
        <p:spPr>
          <a:xfrm>
            <a:off x="336500" y="996901"/>
            <a:ext cx="8471000"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plans for the following year include:</a:t>
            </a:r>
          </a:p>
          <a:p>
            <a:pPr marL="285750" indent="-285750">
              <a:buFont typeface="Arial" panose="020B0604020202020204" pitchFamily="34" charset="0"/>
              <a:buChar char="•"/>
            </a:pPr>
            <a:r>
              <a:rPr lang="en-US" b="1" dirty="0" smtClean="0"/>
              <a:t>WP3 General Meeting </a:t>
            </a:r>
            <a:r>
              <a:rPr lang="en-US" dirty="0" smtClean="0"/>
              <a:t>which will be held in the first </a:t>
            </a:r>
            <a:r>
              <a:rPr lang="en-US" dirty="0" err="1" smtClean="0"/>
              <a:t>quartal</a:t>
            </a:r>
            <a:r>
              <a:rPr lang="en-US" dirty="0" smtClean="0"/>
              <a:t> of 2020 in which all the partners will be given specific tasks and further help concerning them</a:t>
            </a:r>
          </a:p>
          <a:p>
            <a:pPr marL="285750" indent="-285750">
              <a:buFont typeface="Arial" panose="020B0604020202020204" pitchFamily="34" charset="0"/>
              <a:buChar char="•"/>
            </a:pPr>
            <a:r>
              <a:rPr lang="en-US" b="1" dirty="0" smtClean="0"/>
              <a:t>A stronger coordination </a:t>
            </a:r>
            <a:r>
              <a:rPr lang="en-US" dirty="0" smtClean="0"/>
              <a:t>by </a:t>
            </a:r>
            <a:r>
              <a:rPr lang="en-US" dirty="0" err="1" smtClean="0"/>
              <a:t>MECOnet</a:t>
            </a:r>
            <a:r>
              <a:rPr lang="en-US" dirty="0" smtClean="0"/>
              <a:t> – every two to three months</a:t>
            </a:r>
            <a:r>
              <a:rPr lang="en-US" b="1" dirty="0"/>
              <a:t> </a:t>
            </a:r>
            <a:r>
              <a:rPr lang="en-US" b="1" dirty="0" smtClean="0"/>
              <a:t>internal reviews </a:t>
            </a:r>
            <a:r>
              <a:rPr lang="en-US" dirty="0" smtClean="0"/>
              <a:t>will take place in which partners will report on their efforts concerning their tasks as well as be given specific aid for their tasks</a:t>
            </a:r>
          </a:p>
          <a:p>
            <a:pPr marL="285750" indent="-285750">
              <a:buFont typeface="Arial" panose="020B0604020202020204" pitchFamily="34" charset="0"/>
              <a:buChar char="•"/>
            </a:pPr>
            <a:r>
              <a:rPr lang="en-US" b="1" dirty="0" smtClean="0"/>
              <a:t>SMART4ALL community </a:t>
            </a:r>
            <a:r>
              <a:rPr lang="en-US" dirty="0" smtClean="0"/>
              <a:t>will be defined through the development of </a:t>
            </a:r>
            <a:r>
              <a:rPr lang="en-US" b="1" dirty="0" smtClean="0"/>
              <a:t>DIH</a:t>
            </a:r>
            <a:r>
              <a:rPr lang="en-US" dirty="0" smtClean="0"/>
              <a:t>s and better outlining of their inner structure </a:t>
            </a:r>
          </a:p>
          <a:p>
            <a:pPr marL="285750" indent="-285750">
              <a:buFont typeface="Arial" panose="020B0604020202020204" pitchFamily="34" charset="0"/>
              <a:buChar char="•"/>
            </a:pPr>
            <a:r>
              <a:rPr lang="en-US" b="1" dirty="0" smtClean="0"/>
              <a:t>Partners will continue their efforts </a:t>
            </a:r>
            <a:endParaRPr lang="en-US" dirty="0" smtClean="0"/>
          </a:p>
          <a:p>
            <a:pPr marL="285750" indent="-285750">
              <a:buFont typeface="Arial" panose="020B0604020202020204" pitchFamily="34" charset="0"/>
              <a:buChar char="•"/>
            </a:pPr>
            <a:r>
              <a:rPr lang="en-US" dirty="0" smtClean="0"/>
              <a:t>But these efforts will in future</a:t>
            </a:r>
            <a:r>
              <a:rPr lang="en-US" b="1" dirty="0" smtClean="0"/>
              <a:t> be aligned </a:t>
            </a:r>
            <a:r>
              <a:rPr lang="en-US" dirty="0" smtClean="0"/>
              <a:t>with the specific needs of the project which will be outlined in the D.3.2. report and presented on the respective assemblies</a:t>
            </a:r>
          </a:p>
          <a:p>
            <a:pPr marL="285750" indent="-285750">
              <a:buFont typeface="Arial" panose="020B0604020202020204" pitchFamily="34" charset="0"/>
              <a:buChar char="•"/>
            </a:pPr>
            <a:r>
              <a:rPr lang="en-US" dirty="0" smtClean="0"/>
              <a:t>More intensive </a:t>
            </a:r>
            <a:r>
              <a:rPr lang="en-US" b="1" dirty="0" smtClean="0"/>
              <a:t>field-work  </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b="1" dirty="0" smtClean="0"/>
          </a:p>
        </p:txBody>
      </p:sp>
    </p:spTree>
    <p:extLst>
      <p:ext uri="{BB962C8B-B14F-4D97-AF65-F5344CB8AC3E}">
        <p14:creationId xmlns:p14="http://schemas.microsoft.com/office/powerpoint/2010/main" val="23293753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6</a:t>
            </a:fld>
            <a:endParaRPr lang="en-US" noProof="1"/>
          </a:p>
        </p:txBody>
      </p:sp>
      <p:sp>
        <p:nvSpPr>
          <p:cNvPr id="3" name="Title 2"/>
          <p:cNvSpPr>
            <a:spLocks noGrp="1"/>
          </p:cNvSpPr>
          <p:nvPr>
            <p:ph type="title"/>
          </p:nvPr>
        </p:nvSpPr>
        <p:spPr/>
        <p:txBody>
          <a:bodyPr/>
          <a:lstStyle/>
          <a:p>
            <a:r>
              <a:rPr lang="en-US" sz="2400" dirty="0"/>
              <a:t>Task 3.2: Connection and Collaboration with SAE Initiatives</a:t>
            </a:r>
            <a:endParaRPr lang="sr-Latn-ME" sz="2400" dirty="0"/>
          </a:p>
        </p:txBody>
      </p:sp>
      <p:sp>
        <p:nvSpPr>
          <p:cNvPr id="9" name="TextBox 8"/>
          <p:cNvSpPr txBox="1"/>
          <p:nvPr/>
        </p:nvSpPr>
        <p:spPr>
          <a:xfrm>
            <a:off x="136187" y="805958"/>
            <a:ext cx="8671313" cy="3046988"/>
          </a:xfrm>
          <a:prstGeom prst="rect">
            <a:avLst/>
          </a:prstGeom>
          <a:noFill/>
        </p:spPr>
        <p:txBody>
          <a:bodyPr wrap="square" rtlCol="0">
            <a:spAutoFit/>
          </a:bodyPr>
          <a:lstStyle/>
          <a:p>
            <a:pPr marL="285750" indent="-285750">
              <a:buFont typeface="Wingdings" panose="05000000000000000000" pitchFamily="2" charset="2"/>
              <a:buChar char="Ø"/>
            </a:pPr>
            <a:r>
              <a:rPr lang="sr-Latn-ME" u="sng" dirty="0" smtClean="0"/>
              <a:t>Partners involved:</a:t>
            </a:r>
          </a:p>
          <a:p>
            <a:pPr marL="644525" lvl="1" indent="-187325">
              <a:buFont typeface="Arial" panose="020B0604020202020204" pitchFamily="34" charset="0"/>
              <a:buChar char="•"/>
            </a:pPr>
            <a:r>
              <a:rPr lang="en-US" b="1" dirty="0" err="1" smtClean="0"/>
              <a:t>Technische</a:t>
            </a:r>
            <a:r>
              <a:rPr lang="en-US" b="1" dirty="0" smtClean="0"/>
              <a:t> </a:t>
            </a:r>
            <a:r>
              <a:rPr lang="en-US" b="1" dirty="0" err="1" smtClean="0"/>
              <a:t>Universiteit</a:t>
            </a:r>
            <a:r>
              <a:rPr lang="en-US" b="1" dirty="0" smtClean="0"/>
              <a:t> DELFT</a:t>
            </a:r>
            <a:r>
              <a:rPr lang="en-GB" dirty="0" smtClean="0"/>
              <a:t>– lead</a:t>
            </a:r>
            <a:r>
              <a:rPr lang="sr-Latn-ME" dirty="0" smtClean="0"/>
              <a:t>, </a:t>
            </a:r>
            <a:r>
              <a:rPr lang="en-GB" dirty="0" smtClean="0"/>
              <a:t>Participants:</a:t>
            </a:r>
            <a:r>
              <a:rPr lang="en-US" dirty="0" smtClean="0"/>
              <a:t> </a:t>
            </a:r>
            <a:r>
              <a:rPr lang="en-US" dirty="0"/>
              <a:t>University of Peloponnese</a:t>
            </a:r>
            <a:r>
              <a:rPr lang="en-GB" dirty="0"/>
              <a:t>, </a:t>
            </a:r>
            <a:r>
              <a:rPr lang="sr-Latn-ME" dirty="0" smtClean="0"/>
              <a:t>Fundingbox, Metropolitan University Tirana</a:t>
            </a:r>
            <a:endParaRPr lang="sr-Latn-ME" sz="1050" dirty="0" smtClean="0"/>
          </a:p>
          <a:p>
            <a:pPr marL="285750" indent="-285750">
              <a:buFont typeface="Wingdings" panose="05000000000000000000" pitchFamily="2" charset="2"/>
              <a:buChar char="Ø"/>
            </a:pPr>
            <a:r>
              <a:rPr lang="sr-Latn-ME" u="sng" dirty="0" smtClean="0"/>
              <a:t>Duration:</a:t>
            </a:r>
            <a:r>
              <a:rPr lang="sr-Latn-ME" dirty="0" smtClean="0"/>
              <a:t> M1-M48</a:t>
            </a:r>
            <a:endParaRPr lang="sr-Latn-ME" sz="1000" dirty="0" smtClean="0"/>
          </a:p>
          <a:p>
            <a:pPr marL="285750" indent="-285750">
              <a:buFont typeface="Wingdings" panose="05000000000000000000" pitchFamily="2" charset="2"/>
              <a:buChar char="Ø"/>
            </a:pPr>
            <a:r>
              <a:rPr lang="sr-Latn-ME" u="sng" dirty="0" smtClean="0"/>
              <a:t>Objectives:</a:t>
            </a:r>
          </a:p>
          <a:p>
            <a:pPr marL="742950" lvl="1" indent="-285750">
              <a:buFont typeface="Arial" panose="020B0604020202020204" pitchFamily="34" charset="0"/>
              <a:buChar char="•"/>
            </a:pPr>
            <a:r>
              <a:rPr lang="en-US" sz="1600" dirty="0"/>
              <a:t>To organize at least 4 joint activities/events with existing SAE </a:t>
            </a:r>
            <a:r>
              <a:rPr lang="en-US" sz="1600" dirty="0" smtClean="0"/>
              <a:t>Initiatives</a:t>
            </a:r>
            <a:endParaRPr lang="sr-Latn-ME" sz="1600" dirty="0" smtClean="0"/>
          </a:p>
          <a:p>
            <a:pPr lvl="1"/>
            <a:endParaRPr lang="sr-Latn-ME" sz="1400" i="1" dirty="0" smtClean="0"/>
          </a:p>
          <a:p>
            <a:r>
              <a:rPr lang="en-US" i="1" u="sng" dirty="0">
                <a:solidFill>
                  <a:srgbClr val="002060"/>
                </a:solidFill>
              </a:rPr>
              <a:t>SMART4ALL will assist specific meetings lead by the CSA with all running SAE Projects (physical or via teleconferences) in order to prepare a collaboration plan with the existing SAE Initiatives. The plan may include joint events, workshops, webinars or any other kind of activities that would help to further promote the SAE Initiative around Europe.</a:t>
            </a:r>
          </a:p>
        </p:txBody>
      </p:sp>
    </p:spTree>
    <p:extLst>
      <p:ext uri="{BB962C8B-B14F-4D97-AF65-F5344CB8AC3E}">
        <p14:creationId xmlns:p14="http://schemas.microsoft.com/office/powerpoint/2010/main" val="2037985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36499" y="863028"/>
            <a:ext cx="8671314" cy="3882710"/>
          </a:xfrm>
        </p:spPr>
        <p:txBody>
          <a:bodyPr>
            <a:normAutofit/>
          </a:bodyPr>
          <a:lstStyle/>
          <a:p>
            <a:r>
              <a:rPr lang="en-US" sz="1600" dirty="0"/>
              <a:t>Y1 report</a:t>
            </a:r>
          </a:p>
          <a:p>
            <a:pPr lvl="1"/>
            <a:r>
              <a:rPr lang="en-US" sz="1600" b="0" dirty="0"/>
              <a:t>Continuous presence in all SAE conferences and internal discussions with emphasis on</a:t>
            </a:r>
          </a:p>
          <a:p>
            <a:pPr lvl="2"/>
            <a:r>
              <a:rPr lang="en-US" sz="1600" b="0" dirty="0"/>
              <a:t>Joint Outreach and Dissemination strategy</a:t>
            </a:r>
          </a:p>
          <a:p>
            <a:pPr lvl="2"/>
            <a:r>
              <a:rPr lang="en-US" sz="1600" b="0" dirty="0"/>
              <a:t>Open Calls assessment</a:t>
            </a:r>
          </a:p>
          <a:p>
            <a:pPr lvl="2"/>
            <a:r>
              <a:rPr lang="en-US" sz="1600" b="0" dirty="0"/>
              <a:t>AEs mapping</a:t>
            </a:r>
          </a:p>
          <a:p>
            <a:pPr lvl="2"/>
            <a:r>
              <a:rPr lang="en-US" sz="1600" b="0" dirty="0"/>
              <a:t>Sustainability Common Strategy Planning</a:t>
            </a:r>
          </a:p>
          <a:p>
            <a:pPr lvl="2"/>
            <a:r>
              <a:rPr lang="en-US" sz="1600" b="0" dirty="0"/>
              <a:t>Marketplace </a:t>
            </a:r>
          </a:p>
          <a:p>
            <a:pPr lvl="1"/>
            <a:r>
              <a:rPr lang="en-US" sz="1600" b="0" dirty="0"/>
              <a:t>Participation in EFECS 2020 as part of high profile DIH IA actions</a:t>
            </a:r>
          </a:p>
          <a:p>
            <a:pPr lvl="1"/>
            <a:r>
              <a:rPr lang="en-US" sz="1600" b="0" dirty="0"/>
              <a:t>Collaboration on promoting and advertising SMART4ALL actions through DIHNET, HUBCAP, Inno-HUB13, </a:t>
            </a:r>
            <a:r>
              <a:rPr lang="en-US" sz="1600" b="0" dirty="0" err="1"/>
              <a:t>MECOnet</a:t>
            </a:r>
            <a:r>
              <a:rPr lang="en-US" sz="1600" b="0" dirty="0"/>
              <a:t> and other IA communication channels</a:t>
            </a:r>
          </a:p>
          <a:p>
            <a:pPr lvl="1"/>
            <a:r>
              <a:rPr lang="en-US" sz="1600" b="0" dirty="0"/>
              <a:t>Organization of SMART4ALL Workshop at </a:t>
            </a:r>
            <a:r>
              <a:rPr lang="en-US" sz="1600" b="0" dirty="0" err="1"/>
              <a:t>HiPEAC</a:t>
            </a:r>
            <a:r>
              <a:rPr lang="en-US" sz="1600" b="0" dirty="0"/>
              <a:t> 2021 by inviting a wide range of prestigious speakers and representative of DIH key player</a:t>
            </a:r>
          </a:p>
          <a:p>
            <a:pPr lvl="1"/>
            <a:r>
              <a:rPr lang="en-US" sz="1600" b="0" dirty="0"/>
              <a:t>Collaboration with </a:t>
            </a:r>
            <a:r>
              <a:rPr lang="en-US" sz="1600" b="0" dirty="0" err="1"/>
              <a:t>AfriLabs</a:t>
            </a:r>
            <a:r>
              <a:rPr lang="en-US" sz="1600" b="0" dirty="0"/>
              <a:t> DIH on promoting SMART4ALL actions even outside Europe  </a:t>
            </a:r>
          </a:p>
          <a:p>
            <a:pPr lvl="1"/>
            <a:r>
              <a:rPr lang="en-US" sz="1600" b="0" dirty="0"/>
              <a:t>Invitation to participate at  FED4SAE final event (under discussion</a:t>
            </a:r>
            <a:r>
              <a:rPr lang="en-US" sz="1600" b="0" dirty="0" smtClean="0"/>
              <a:t>)</a:t>
            </a:r>
            <a:endParaRPr lang="en-US" sz="2400" dirty="0"/>
          </a:p>
        </p:txBody>
      </p:sp>
      <p:sp>
        <p:nvSpPr>
          <p:cNvPr id="3" name="Titel 2"/>
          <p:cNvSpPr>
            <a:spLocks noGrp="1"/>
          </p:cNvSpPr>
          <p:nvPr>
            <p:ph type="title"/>
          </p:nvPr>
        </p:nvSpPr>
        <p:spPr/>
        <p:txBody>
          <a:bodyPr/>
          <a:lstStyle/>
          <a:p>
            <a:r>
              <a:rPr lang="en-US" sz="2400" dirty="0"/>
              <a:t>Task 3.2: Connection and Collaboration with SAE Initiatives</a:t>
            </a:r>
          </a:p>
        </p:txBody>
      </p:sp>
      <p:sp>
        <p:nvSpPr>
          <p:cNvPr id="4" name="Datumsplatzhalter 3"/>
          <p:cNvSpPr>
            <a:spLocks noGrp="1"/>
          </p:cNvSpPr>
          <p:nvPr>
            <p:ph type="dt" sz="half" idx="10"/>
          </p:nvPr>
        </p:nvSpPr>
        <p:spPr/>
        <p:txBody>
          <a:bodyPr/>
          <a:lstStyle/>
          <a:p>
            <a:fld id="{84175BF1-37F0-45AF-AE8E-509AB62BA502}" type="datetime3">
              <a:rPr lang="en-US" noProof="1" smtClean="0"/>
              <a:pPr/>
              <a:t>18 December 2020</a:t>
            </a:fld>
            <a:endParaRPr lang="en-US" noProof="1"/>
          </a:p>
        </p:txBody>
      </p:sp>
      <p:sp>
        <p:nvSpPr>
          <p:cNvPr id="5" name="Fußzeilenplatzhalter 4"/>
          <p:cNvSpPr>
            <a:spLocks noGrp="1"/>
          </p:cNvSpPr>
          <p:nvPr>
            <p:ph type="ftr" sz="quarter" idx="11"/>
          </p:nvPr>
        </p:nvSpPr>
        <p:spPr/>
        <p:txBody>
          <a:bodyPr/>
          <a:lstStyle/>
          <a:p>
            <a:r>
              <a:rPr lang="en-US" noProof="1"/>
              <a:t>www.smart4all-project.eu</a:t>
            </a:r>
          </a:p>
        </p:txBody>
      </p:sp>
      <p:sp>
        <p:nvSpPr>
          <p:cNvPr id="6" name="Foliennummernplatzhalter 5"/>
          <p:cNvSpPr>
            <a:spLocks noGrp="1"/>
          </p:cNvSpPr>
          <p:nvPr>
            <p:ph type="sldNum" sz="quarter" idx="12"/>
          </p:nvPr>
        </p:nvSpPr>
        <p:spPr/>
        <p:txBody>
          <a:bodyPr/>
          <a:lstStyle/>
          <a:p>
            <a:fld id="{22DECF6A-13F7-418C-BBFC-95033FFCD5F1}" type="slidenum">
              <a:rPr lang="en-US" noProof="1" smtClean="0"/>
              <a:pPr/>
              <a:t>7</a:t>
            </a:fld>
            <a:endParaRPr lang="en-US" noProof="1"/>
          </a:p>
        </p:txBody>
      </p:sp>
    </p:spTree>
    <p:extLst>
      <p:ext uri="{BB962C8B-B14F-4D97-AF65-F5344CB8AC3E}">
        <p14:creationId xmlns:p14="http://schemas.microsoft.com/office/powerpoint/2010/main" val="33825097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36499" y="873302"/>
            <a:ext cx="8671314" cy="3882710"/>
          </a:xfrm>
        </p:spPr>
        <p:txBody>
          <a:bodyPr>
            <a:normAutofit/>
          </a:bodyPr>
          <a:lstStyle/>
          <a:p>
            <a:r>
              <a:rPr lang="en-US" sz="1600" dirty="0" smtClean="0"/>
              <a:t>Y2 </a:t>
            </a:r>
            <a:r>
              <a:rPr lang="en-US" sz="1600" dirty="0"/>
              <a:t>Planning</a:t>
            </a:r>
          </a:p>
          <a:p>
            <a:pPr lvl="1"/>
            <a:r>
              <a:rPr lang="en-US" sz="1600" b="0" dirty="0"/>
              <a:t>Continue and intensive of SMART4ALL presence in SAE activities</a:t>
            </a:r>
          </a:p>
          <a:p>
            <a:pPr lvl="1"/>
            <a:r>
              <a:rPr lang="en-US" sz="1600" b="0" dirty="0"/>
              <a:t>Maintain established collaboration with DIH and IA activities and form new synergies</a:t>
            </a:r>
          </a:p>
          <a:p>
            <a:pPr lvl="1"/>
            <a:r>
              <a:rPr lang="en-US" sz="1600" b="0" dirty="0"/>
              <a:t>Establish SMART4ALL as a key participant at </a:t>
            </a:r>
            <a:r>
              <a:rPr lang="en-US" sz="1600" b="0" dirty="0" err="1"/>
              <a:t>HiPEAC</a:t>
            </a:r>
            <a:r>
              <a:rPr lang="en-US" sz="1600" b="0" dirty="0"/>
              <a:t> conferences and activities</a:t>
            </a:r>
          </a:p>
          <a:p>
            <a:pPr lvl="1"/>
            <a:r>
              <a:rPr lang="en-US" sz="1600" b="0" dirty="0"/>
              <a:t>Organize more events in joint collaboration with SAE </a:t>
            </a:r>
            <a:r>
              <a:rPr lang="en-US" sz="1600" b="0" dirty="0" smtClean="0"/>
              <a:t>initiatives</a:t>
            </a:r>
            <a:endParaRPr lang="en-US" sz="1600" b="0" dirty="0"/>
          </a:p>
          <a:p>
            <a:pPr marL="342900" lvl="1" indent="0">
              <a:buNone/>
            </a:pPr>
            <a:endParaRPr lang="en-US" sz="2400" dirty="0"/>
          </a:p>
        </p:txBody>
      </p:sp>
      <p:sp>
        <p:nvSpPr>
          <p:cNvPr id="3" name="Titel 2"/>
          <p:cNvSpPr>
            <a:spLocks noGrp="1"/>
          </p:cNvSpPr>
          <p:nvPr>
            <p:ph type="title"/>
          </p:nvPr>
        </p:nvSpPr>
        <p:spPr/>
        <p:txBody>
          <a:bodyPr/>
          <a:lstStyle/>
          <a:p>
            <a:r>
              <a:rPr lang="en-US" sz="2400" dirty="0"/>
              <a:t>Task 3.2: Connection and Collaboration with SAE Initiatives</a:t>
            </a:r>
          </a:p>
        </p:txBody>
      </p:sp>
      <p:sp>
        <p:nvSpPr>
          <p:cNvPr id="4" name="Datumsplatzhalter 3"/>
          <p:cNvSpPr>
            <a:spLocks noGrp="1"/>
          </p:cNvSpPr>
          <p:nvPr>
            <p:ph type="dt" sz="half" idx="10"/>
          </p:nvPr>
        </p:nvSpPr>
        <p:spPr/>
        <p:txBody>
          <a:bodyPr/>
          <a:lstStyle/>
          <a:p>
            <a:fld id="{84175BF1-37F0-45AF-AE8E-509AB62BA502}" type="datetime3">
              <a:rPr lang="en-US" noProof="1" smtClean="0"/>
              <a:pPr/>
              <a:t>18 December 2020</a:t>
            </a:fld>
            <a:endParaRPr lang="en-US" noProof="1"/>
          </a:p>
        </p:txBody>
      </p:sp>
      <p:sp>
        <p:nvSpPr>
          <p:cNvPr id="5" name="Fußzeilenplatzhalter 4"/>
          <p:cNvSpPr>
            <a:spLocks noGrp="1"/>
          </p:cNvSpPr>
          <p:nvPr>
            <p:ph type="ftr" sz="quarter" idx="11"/>
          </p:nvPr>
        </p:nvSpPr>
        <p:spPr/>
        <p:txBody>
          <a:bodyPr/>
          <a:lstStyle/>
          <a:p>
            <a:r>
              <a:rPr lang="en-US" noProof="1"/>
              <a:t>www.smart4all-project.eu</a:t>
            </a:r>
          </a:p>
        </p:txBody>
      </p:sp>
      <p:sp>
        <p:nvSpPr>
          <p:cNvPr id="6" name="Foliennummernplatzhalter 5"/>
          <p:cNvSpPr>
            <a:spLocks noGrp="1"/>
          </p:cNvSpPr>
          <p:nvPr>
            <p:ph type="sldNum" sz="quarter" idx="12"/>
          </p:nvPr>
        </p:nvSpPr>
        <p:spPr/>
        <p:txBody>
          <a:bodyPr/>
          <a:lstStyle/>
          <a:p>
            <a:fld id="{22DECF6A-13F7-418C-BBFC-95033FFCD5F1}" type="slidenum">
              <a:rPr lang="en-US" noProof="1" smtClean="0"/>
              <a:pPr/>
              <a:t>8</a:t>
            </a:fld>
            <a:endParaRPr lang="en-US" noProof="1"/>
          </a:p>
        </p:txBody>
      </p:sp>
    </p:spTree>
    <p:extLst>
      <p:ext uri="{BB962C8B-B14F-4D97-AF65-F5344CB8AC3E}">
        <p14:creationId xmlns:p14="http://schemas.microsoft.com/office/powerpoint/2010/main" val="19786512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9625" y="1197975"/>
            <a:ext cx="8339603" cy="2957046"/>
          </a:xfrm>
        </p:spPr>
        <p:txBody>
          <a:bodyPr>
            <a:normAutofit fontScale="92500" lnSpcReduction="20000"/>
          </a:bodyPr>
          <a:lstStyle/>
          <a:p>
            <a:pPr>
              <a:buFont typeface="Wingdings" panose="05000000000000000000" pitchFamily="2" charset="2"/>
              <a:buChar char="Ø"/>
            </a:pPr>
            <a:r>
              <a:rPr lang="en-GB" sz="1900" b="0" u="sng" dirty="0" smtClean="0"/>
              <a:t>Partners involved: </a:t>
            </a:r>
          </a:p>
          <a:p>
            <a:pPr lvl="1"/>
            <a:r>
              <a:rPr lang="en-GB" sz="1900" dirty="0" err="1" smtClean="0"/>
              <a:t>Polytechnical</a:t>
            </a:r>
            <a:r>
              <a:rPr lang="en-GB" sz="1900" dirty="0" smtClean="0"/>
              <a:t> </a:t>
            </a:r>
            <a:r>
              <a:rPr lang="en-GB" sz="1900" dirty="0"/>
              <a:t>University of </a:t>
            </a:r>
            <a:r>
              <a:rPr lang="en-GB" sz="1900" dirty="0" smtClean="0"/>
              <a:t>Valencia</a:t>
            </a:r>
            <a:r>
              <a:rPr lang="sr-Latn-ME" sz="1900" b="0" dirty="0" smtClean="0"/>
              <a:t>- </a:t>
            </a:r>
            <a:r>
              <a:rPr lang="en-GB" sz="1900" b="0" dirty="0" smtClean="0"/>
              <a:t>lead</a:t>
            </a:r>
            <a:r>
              <a:rPr lang="sr-Latn-ME" sz="1900" b="0" dirty="0" smtClean="0"/>
              <a:t>, </a:t>
            </a:r>
            <a:r>
              <a:rPr lang="en-GB" sz="1900" b="0" dirty="0" smtClean="0"/>
              <a:t>University </a:t>
            </a:r>
            <a:r>
              <a:rPr lang="en-GB" sz="1900" b="0" dirty="0"/>
              <a:t>of Peloponnese, </a:t>
            </a:r>
            <a:r>
              <a:rPr lang="en-GB" sz="1900" b="0" dirty="0" smtClean="0"/>
              <a:t>Margarita</a:t>
            </a:r>
            <a:r>
              <a:rPr lang="sr-Latn-ME" sz="1900" b="0" dirty="0" smtClean="0"/>
              <a:t>- </a:t>
            </a:r>
            <a:r>
              <a:rPr lang="en-GB" sz="1900" b="0" dirty="0" smtClean="0"/>
              <a:t>participants</a:t>
            </a:r>
          </a:p>
          <a:p>
            <a:pPr>
              <a:buFont typeface="Wingdings" panose="05000000000000000000" pitchFamily="2" charset="2"/>
              <a:buChar char="Ø"/>
            </a:pPr>
            <a:r>
              <a:rPr lang="en-GB" sz="1900" b="0" u="sng" dirty="0" smtClean="0"/>
              <a:t>Duration</a:t>
            </a:r>
            <a:r>
              <a:rPr lang="en-GB" sz="1900" b="0" dirty="0" smtClean="0"/>
              <a:t>: M1-M48</a:t>
            </a:r>
          </a:p>
          <a:p>
            <a:pPr>
              <a:buFont typeface="Wingdings" panose="05000000000000000000" pitchFamily="2" charset="2"/>
              <a:buChar char="Ø"/>
            </a:pPr>
            <a:r>
              <a:rPr lang="en-GB" sz="1900" b="0" u="sng" dirty="0" smtClean="0"/>
              <a:t>Objectives: </a:t>
            </a:r>
          </a:p>
          <a:p>
            <a:pPr lvl="1"/>
            <a:r>
              <a:rPr lang="en-US" sz="1900" b="0" dirty="0" smtClean="0"/>
              <a:t>To </a:t>
            </a:r>
            <a:r>
              <a:rPr lang="en-US" sz="1900" b="0" dirty="0"/>
              <a:t>organize at least 4 joint activities/events with existing SAE </a:t>
            </a:r>
            <a:r>
              <a:rPr lang="en-US" sz="1900" b="0" dirty="0" smtClean="0"/>
              <a:t>DIHs.</a:t>
            </a:r>
            <a:endParaRPr lang="en-US" sz="1900" b="0" dirty="0"/>
          </a:p>
          <a:p>
            <a:endParaRPr lang="en-US" sz="1800" b="0" dirty="0" smtClean="0"/>
          </a:p>
          <a:p>
            <a:pPr>
              <a:buFont typeface="Wingdings" panose="05000000000000000000" pitchFamily="2" charset="2"/>
              <a:buChar char="ü"/>
            </a:pPr>
            <a:r>
              <a:rPr lang="en-US" sz="1800" b="0" i="1" u="sng" dirty="0" err="1" smtClean="0">
                <a:solidFill>
                  <a:schemeClr val="accent1">
                    <a:lumMod val="75000"/>
                  </a:schemeClr>
                </a:solidFill>
              </a:rPr>
              <a:t>Smilarly</a:t>
            </a:r>
            <a:r>
              <a:rPr lang="en-US" sz="1800" b="0" i="1" u="sng" dirty="0" smtClean="0">
                <a:solidFill>
                  <a:schemeClr val="accent1">
                    <a:lumMod val="75000"/>
                  </a:schemeClr>
                </a:solidFill>
              </a:rPr>
              <a:t> </a:t>
            </a:r>
            <a:r>
              <a:rPr lang="en-US" sz="1800" b="0" i="1" u="sng" dirty="0">
                <a:solidFill>
                  <a:schemeClr val="accent1">
                    <a:lumMod val="75000"/>
                  </a:schemeClr>
                </a:solidFill>
              </a:rPr>
              <a:t>to the previous task, in this task the SMART4ALL project will seek to </a:t>
            </a:r>
            <a:r>
              <a:rPr lang="en-US" sz="1800" b="0" i="1" u="sng" dirty="0" smtClean="0">
                <a:solidFill>
                  <a:schemeClr val="accent1">
                    <a:lumMod val="75000"/>
                  </a:schemeClr>
                </a:solidFill>
              </a:rPr>
              <a:t>establish strategic </a:t>
            </a:r>
            <a:r>
              <a:rPr lang="en-US" sz="1800" b="0" i="1" u="sng" dirty="0">
                <a:solidFill>
                  <a:schemeClr val="accent1">
                    <a:lumMod val="75000"/>
                  </a:schemeClr>
                </a:solidFill>
              </a:rPr>
              <a:t>connections with existing DIHs. The main plan will be to synchronize their DIH activities and establish common roadmaps. Of course, the plan will also include joint </a:t>
            </a:r>
            <a:r>
              <a:rPr lang="en-US" sz="1800" b="0" i="1" u="sng" dirty="0" err="1">
                <a:solidFill>
                  <a:schemeClr val="accent1">
                    <a:lumMod val="75000"/>
                  </a:schemeClr>
                </a:solidFill>
              </a:rPr>
              <a:t>events</a:t>
            </a:r>
            <a:r>
              <a:rPr lang="en-US" sz="1800" b="0" i="1" u="sng" dirty="0" err="1" smtClean="0">
                <a:solidFill>
                  <a:schemeClr val="accent1">
                    <a:lumMod val="75000"/>
                  </a:schemeClr>
                </a:solidFill>
              </a:rPr>
              <a:t>i</a:t>
            </a:r>
            <a:r>
              <a:rPr lang="en-US" sz="1800" b="0" i="1" u="sng" dirty="0" smtClean="0">
                <a:solidFill>
                  <a:schemeClr val="accent1">
                    <a:lumMod val="75000"/>
                  </a:schemeClr>
                </a:solidFill>
              </a:rPr>
              <a:t>, </a:t>
            </a:r>
            <a:r>
              <a:rPr lang="en-US" sz="1800" b="0" i="1" u="sng" dirty="0">
                <a:solidFill>
                  <a:schemeClr val="accent1">
                    <a:lumMod val="75000"/>
                  </a:schemeClr>
                </a:solidFill>
              </a:rPr>
              <a:t>workshops, webinars or any other kind of activities that would help to further promote the SAE Initiative around Europe.</a:t>
            </a:r>
          </a:p>
          <a:p>
            <a:pPr>
              <a:buFont typeface="Wingdings" panose="05000000000000000000" pitchFamily="2" charset="2"/>
              <a:buChar char="Ø"/>
            </a:pPr>
            <a:endParaRPr lang="en-GB" sz="1800" b="0" u="sng" dirty="0" smtClean="0"/>
          </a:p>
          <a:p>
            <a:pPr>
              <a:buFont typeface="Wingdings" panose="05000000000000000000" pitchFamily="2" charset="2"/>
              <a:buChar char="Ø"/>
            </a:pPr>
            <a:endParaRPr lang="en-GB" dirty="0"/>
          </a:p>
          <a:p>
            <a:endParaRPr lang="en-US"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9</a:t>
            </a:fld>
            <a:endParaRPr lang="en-US" noProof="1"/>
          </a:p>
        </p:txBody>
      </p:sp>
      <p:sp>
        <p:nvSpPr>
          <p:cNvPr id="9" name="TextBox 8"/>
          <p:cNvSpPr txBox="1"/>
          <p:nvPr/>
        </p:nvSpPr>
        <p:spPr>
          <a:xfrm>
            <a:off x="123369" y="110319"/>
            <a:ext cx="7884210" cy="461665"/>
          </a:xfrm>
          <a:prstGeom prst="rect">
            <a:avLst/>
          </a:prstGeom>
          <a:noFill/>
        </p:spPr>
        <p:txBody>
          <a:bodyPr wrap="none" rtlCol="0">
            <a:spAutoFit/>
          </a:bodyPr>
          <a:lstStyle/>
          <a:p>
            <a:r>
              <a:rPr lang="en-US" sz="2400" b="1" dirty="0" smtClean="0">
                <a:solidFill>
                  <a:schemeClr val="bg1"/>
                </a:solidFill>
              </a:rPr>
              <a:t>Task </a:t>
            </a:r>
            <a:r>
              <a:rPr lang="sr-Cyrl-ME" sz="2400" b="1" dirty="0" smtClean="0">
                <a:solidFill>
                  <a:schemeClr val="bg1"/>
                </a:solidFill>
              </a:rPr>
              <a:t>3</a:t>
            </a:r>
            <a:r>
              <a:rPr lang="en-US" sz="2400" b="1" dirty="0" smtClean="0">
                <a:solidFill>
                  <a:schemeClr val="bg1"/>
                </a:solidFill>
              </a:rPr>
              <a:t>.3: </a:t>
            </a:r>
            <a:r>
              <a:rPr lang="en-US" sz="2400" b="1" dirty="0">
                <a:solidFill>
                  <a:schemeClr val="bg1"/>
                </a:solidFill>
              </a:rPr>
              <a:t>Connection and collaboration with European DIHs </a:t>
            </a:r>
          </a:p>
        </p:txBody>
      </p:sp>
    </p:spTree>
    <p:extLst>
      <p:ext uri="{BB962C8B-B14F-4D97-AF65-F5344CB8AC3E}">
        <p14:creationId xmlns:p14="http://schemas.microsoft.com/office/powerpoint/2010/main" val="30293934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6499" y="1016813"/>
            <a:ext cx="8471002" cy="4024294"/>
          </a:xfrm>
        </p:spPr>
        <p:txBody>
          <a:bodyPr>
            <a:normAutofit fontScale="40000" lnSpcReduction="20000"/>
          </a:bodyPr>
          <a:lstStyle/>
          <a:p>
            <a:r>
              <a:rPr lang="en-US" sz="2900" dirty="0" smtClean="0"/>
              <a:t>UPV </a:t>
            </a:r>
            <a:r>
              <a:rPr lang="en-US" sz="2900" dirty="0"/>
              <a:t>team </a:t>
            </a:r>
            <a:r>
              <a:rPr lang="en-US" sz="2900" b="0" dirty="0"/>
              <a:t>has organized an special session on Digital Innovation Hubs </a:t>
            </a:r>
            <a:r>
              <a:rPr lang="en-US" sz="2900" b="0" dirty="0" smtClean="0"/>
              <a:t>for </a:t>
            </a:r>
            <a:r>
              <a:rPr lang="en-US" sz="2900" dirty="0" smtClean="0"/>
              <a:t>Digitizing </a:t>
            </a:r>
            <a:r>
              <a:rPr lang="en-US" sz="2900" dirty="0"/>
              <a:t>European Industry PRO-VE </a:t>
            </a:r>
            <a:r>
              <a:rPr lang="en-US" sz="2900" dirty="0" smtClean="0"/>
              <a:t>event on November </a:t>
            </a:r>
            <a:r>
              <a:rPr lang="en-US" sz="2900" dirty="0"/>
              <a:t>23th.</a:t>
            </a:r>
          </a:p>
          <a:p>
            <a:r>
              <a:rPr lang="en-US" sz="3400" dirty="0"/>
              <a:t>The main objective of this session was to establish a connection between different DIHs </a:t>
            </a:r>
            <a:r>
              <a:rPr lang="en-US" sz="3400" dirty="0" smtClean="0"/>
              <a:t>and Strength </a:t>
            </a:r>
            <a:r>
              <a:rPr lang="en-US" sz="3400" dirty="0"/>
              <a:t>European DIH network and specially those funded under calls in </a:t>
            </a:r>
            <a:r>
              <a:rPr lang="en-US" sz="3400" dirty="0" smtClean="0"/>
              <a:t>H2020-DT-2018-2020  as:</a:t>
            </a:r>
          </a:p>
          <a:p>
            <a:pPr lvl="1"/>
            <a:r>
              <a:rPr lang="en-US" sz="2500" b="0" dirty="0" smtClean="0"/>
              <a:t> </a:t>
            </a:r>
            <a:r>
              <a:rPr lang="en-US" sz="3400" b="0" dirty="0"/>
              <a:t>DT-ICT-01-2019 Smart Anything </a:t>
            </a:r>
            <a:r>
              <a:rPr lang="en-US" sz="3400" b="0" dirty="0" smtClean="0"/>
              <a:t>Everywhere.</a:t>
            </a:r>
          </a:p>
          <a:p>
            <a:pPr lvl="1"/>
            <a:r>
              <a:rPr lang="en-US" sz="3400" b="0" dirty="0"/>
              <a:t> </a:t>
            </a:r>
            <a:r>
              <a:rPr lang="en-US" sz="3400" b="0" dirty="0" smtClean="0"/>
              <a:t>DT-ICT-02-2018 </a:t>
            </a:r>
            <a:r>
              <a:rPr lang="en-US" sz="3400" b="0" dirty="0"/>
              <a:t>Robotics Digital Innovation </a:t>
            </a:r>
            <a:r>
              <a:rPr lang="en-US" sz="3400" b="0" dirty="0" smtClean="0"/>
              <a:t>Hubs.</a:t>
            </a:r>
          </a:p>
          <a:p>
            <a:pPr lvl="1"/>
            <a:r>
              <a:rPr lang="en-US" sz="3400" b="0" dirty="0"/>
              <a:t> </a:t>
            </a:r>
            <a:r>
              <a:rPr lang="en-US" sz="3400" b="0" dirty="0" smtClean="0"/>
              <a:t>DT-ICT-06-2018 </a:t>
            </a:r>
            <a:r>
              <a:rPr lang="en-US" sz="3400" b="0" dirty="0"/>
              <a:t>Coordination and Support Activities for DIH Network.</a:t>
            </a:r>
          </a:p>
          <a:p>
            <a:pPr marL="0" indent="0">
              <a:buNone/>
            </a:pPr>
            <a:r>
              <a:rPr lang="en-US" sz="3500" b="0" i="1" u="sng" dirty="0"/>
              <a:t>The organization of this session in PRO-VE event has been a cooperation </a:t>
            </a:r>
            <a:r>
              <a:rPr lang="en-US" sz="3500" b="0" i="1" u="sng" dirty="0" smtClean="0"/>
              <a:t>between SMART4ALL </a:t>
            </a:r>
            <a:r>
              <a:rPr lang="en-US" sz="3500" b="0" i="1" u="sng" dirty="0"/>
              <a:t>DIH represented by </a:t>
            </a:r>
            <a:r>
              <a:rPr lang="en-US" sz="3500" b="0" i="1" u="sng" dirty="0" err="1"/>
              <a:t>Paco</a:t>
            </a:r>
            <a:r>
              <a:rPr lang="en-US" sz="3500" b="0" i="1" u="sng" dirty="0"/>
              <a:t> </a:t>
            </a:r>
            <a:r>
              <a:rPr lang="en-US" sz="3500" b="0" i="1" u="sng" dirty="0" err="1"/>
              <a:t>Blanes</a:t>
            </a:r>
            <a:r>
              <a:rPr lang="en-US" sz="3500" b="0" i="1" u="sng" dirty="0"/>
              <a:t> of UPV team and DIH4CPS represented by </a:t>
            </a:r>
            <a:r>
              <a:rPr lang="en-US" sz="3500" b="0" i="1" u="sng" dirty="0" smtClean="0"/>
              <a:t>Jose Ferreira </a:t>
            </a:r>
            <a:r>
              <a:rPr lang="en-US" sz="3500" b="0" i="1" u="sng" dirty="0"/>
              <a:t>of </a:t>
            </a:r>
            <a:r>
              <a:rPr lang="en-US" sz="3500" b="0" i="1" u="sng" dirty="0" smtClean="0"/>
              <a:t>UNINOVA.</a:t>
            </a:r>
          </a:p>
          <a:p>
            <a:r>
              <a:rPr lang="en-US" sz="3500" dirty="0" smtClean="0"/>
              <a:t>Areas of focus: </a:t>
            </a:r>
          </a:p>
          <a:p>
            <a:pPr lvl="1"/>
            <a:r>
              <a:rPr lang="en-US" sz="3500" b="0" dirty="0" smtClean="0"/>
              <a:t>Developing Digital Capabilities </a:t>
            </a:r>
            <a:r>
              <a:rPr lang="en-US" sz="3500" b="0" dirty="0"/>
              <a:t>for SMEs: </a:t>
            </a:r>
            <a:endParaRPr lang="en-US" sz="3500" b="0" dirty="0" smtClean="0"/>
          </a:p>
          <a:p>
            <a:pPr lvl="1"/>
            <a:r>
              <a:rPr lang="en-US" sz="3500" b="0" dirty="0" smtClean="0"/>
              <a:t>SMART4ALL </a:t>
            </a:r>
            <a:r>
              <a:rPr lang="en-US" sz="3500" b="0" dirty="0"/>
              <a:t>Cross-border Experiments for Emerging </a:t>
            </a:r>
            <a:r>
              <a:rPr lang="en-US" sz="3500" b="0" dirty="0" smtClean="0"/>
              <a:t>Technology Development </a:t>
            </a:r>
            <a:r>
              <a:rPr lang="en-US" sz="3500" b="0" dirty="0"/>
              <a:t>and Adoption.</a:t>
            </a:r>
          </a:p>
          <a:p>
            <a:r>
              <a:rPr lang="en-US" sz="3500" dirty="0" smtClean="0"/>
              <a:t>Additional </a:t>
            </a:r>
            <a:r>
              <a:rPr lang="en-US" sz="3500" dirty="0" err="1" smtClean="0"/>
              <a:t>presentatins</a:t>
            </a:r>
            <a:r>
              <a:rPr lang="en-US" sz="3500" dirty="0" smtClean="0"/>
              <a:t>:</a:t>
            </a:r>
          </a:p>
          <a:p>
            <a:pPr lvl="1"/>
            <a:r>
              <a:rPr lang="en-US" sz="3500" b="0" dirty="0" err="1" smtClean="0"/>
              <a:t>Cobotic</a:t>
            </a:r>
            <a:r>
              <a:rPr lang="en-US" sz="3500" b="0" dirty="0" smtClean="0"/>
              <a:t> </a:t>
            </a:r>
            <a:r>
              <a:rPr lang="en-US" sz="3500" b="0" dirty="0"/>
              <a:t>Assembly Lie Design problem with </a:t>
            </a:r>
            <a:r>
              <a:rPr lang="en-US" sz="3500" b="0" dirty="0" smtClean="0"/>
              <a:t>Ergonomics</a:t>
            </a:r>
          </a:p>
          <a:p>
            <a:pPr lvl="1"/>
            <a:r>
              <a:rPr lang="en-US" sz="3500" b="0" dirty="0" smtClean="0"/>
              <a:t>Analysis </a:t>
            </a:r>
            <a:r>
              <a:rPr lang="en-US" sz="3500" b="0" dirty="0"/>
              <a:t>of Manufacturing Platforms in the context of Zero-Defect </a:t>
            </a:r>
            <a:r>
              <a:rPr lang="en-US" sz="3500" b="0" dirty="0" smtClean="0"/>
              <a:t>Process Establishment.</a:t>
            </a:r>
          </a:p>
          <a:p>
            <a:pPr lvl="1"/>
            <a:r>
              <a:rPr lang="en-US" sz="3500" b="0" dirty="0" smtClean="0"/>
              <a:t>Towards </a:t>
            </a:r>
            <a:r>
              <a:rPr lang="en-US" sz="3500" b="0" dirty="0"/>
              <a:t>a Reference Model for Configuring Services Portfolio of Digital Innovation </a:t>
            </a:r>
            <a:r>
              <a:rPr lang="en-US" sz="3500" b="0" dirty="0" smtClean="0"/>
              <a:t>Hubs:</a:t>
            </a:r>
          </a:p>
          <a:p>
            <a:pPr lvl="1"/>
            <a:r>
              <a:rPr lang="en-US" sz="3500" b="0" dirty="0" smtClean="0"/>
              <a:t>The </a:t>
            </a:r>
            <a:r>
              <a:rPr lang="en-US" sz="3500" b="0" dirty="0"/>
              <a:t>ETBSD Model.</a:t>
            </a:r>
          </a:p>
        </p:txBody>
      </p:sp>
      <p:sp>
        <p:nvSpPr>
          <p:cNvPr id="3" name="Title 2"/>
          <p:cNvSpPr>
            <a:spLocks noGrp="1"/>
          </p:cNvSpPr>
          <p:nvPr>
            <p:ph type="title"/>
          </p:nvPr>
        </p:nvSpPr>
        <p:spPr/>
        <p:txBody>
          <a:bodyPr/>
          <a:lstStyle/>
          <a:p>
            <a:r>
              <a:rPr lang="en-US" dirty="0" smtClean="0"/>
              <a:t>T3.3. – Year 1 report</a:t>
            </a:r>
            <a:endParaRPr lang="en-US"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10</a:t>
            </a:fld>
            <a:endParaRPr lang="en-US" noProof="1"/>
          </a:p>
        </p:txBody>
      </p:sp>
    </p:spTree>
    <p:extLst>
      <p:ext uri="{BB962C8B-B14F-4D97-AF65-F5344CB8AC3E}">
        <p14:creationId xmlns:p14="http://schemas.microsoft.com/office/powerpoint/2010/main" val="3796639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Ø"/>
            </a:pPr>
            <a:r>
              <a:rPr lang="en-US" sz="1800" b="0" u="sng" dirty="0" smtClean="0"/>
              <a:t>Partners involved:</a:t>
            </a:r>
            <a:endParaRPr lang="en-US" sz="1800" b="0" dirty="0" smtClean="0"/>
          </a:p>
          <a:p>
            <a:pPr lvl="1"/>
            <a:r>
              <a:rPr lang="en-US" sz="1800" b="0" u="sng" dirty="0" smtClean="0"/>
              <a:t> </a:t>
            </a:r>
            <a:r>
              <a:rPr lang="en-US" sz="1800" dirty="0" err="1" smtClean="0"/>
              <a:t>MECOnet</a:t>
            </a:r>
            <a:r>
              <a:rPr lang="en-US" sz="1800" dirty="0" smtClean="0"/>
              <a:t> </a:t>
            </a:r>
            <a:r>
              <a:rPr lang="en-US" sz="1800" b="0" dirty="0" smtClean="0"/>
              <a:t>(lead)</a:t>
            </a:r>
            <a:r>
              <a:rPr lang="sr-Latn-ME" sz="1800" dirty="0" smtClean="0"/>
              <a:t>, </a:t>
            </a:r>
            <a:r>
              <a:rPr lang="en-US" sz="1800" b="0" dirty="0" smtClean="0"/>
              <a:t>ALL</a:t>
            </a:r>
            <a:r>
              <a:rPr lang="sr-Latn-ME" sz="1800" b="0" dirty="0" smtClean="0"/>
              <a:t> participants included</a:t>
            </a:r>
            <a:endParaRPr lang="en-US" sz="1800" b="0" dirty="0" smtClean="0"/>
          </a:p>
          <a:p>
            <a:pPr>
              <a:buFont typeface="Wingdings" panose="05000000000000000000" pitchFamily="2" charset="2"/>
              <a:buChar char="Ø"/>
            </a:pPr>
            <a:r>
              <a:rPr lang="en-US" sz="1800" b="0" u="sng" dirty="0" smtClean="0"/>
              <a:t>Duration: </a:t>
            </a:r>
            <a:r>
              <a:rPr lang="en-US" sz="1800" b="0" dirty="0" smtClean="0"/>
              <a:t>M1-M48</a:t>
            </a:r>
          </a:p>
          <a:p>
            <a:pPr>
              <a:buFont typeface="Wingdings" panose="05000000000000000000" pitchFamily="2" charset="2"/>
              <a:buChar char="Ø"/>
            </a:pPr>
            <a:r>
              <a:rPr lang="en-US" sz="1800" b="0" u="sng" dirty="0" smtClean="0"/>
              <a:t>Objectives:</a:t>
            </a:r>
            <a:endParaRPr lang="en-US" sz="1800" dirty="0"/>
          </a:p>
          <a:p>
            <a:pPr lvl="1"/>
            <a:r>
              <a:rPr lang="en-US" sz="1800" b="0" dirty="0" smtClean="0"/>
              <a:t>To </a:t>
            </a:r>
            <a:r>
              <a:rPr lang="en-US" sz="1800" b="0" dirty="0"/>
              <a:t>execute the community engagement strategy regarding the local community </a:t>
            </a:r>
            <a:r>
              <a:rPr lang="en-US" sz="1800" b="0" dirty="0" smtClean="0"/>
              <a:t>ecosystem</a:t>
            </a:r>
          </a:p>
          <a:p>
            <a:endParaRPr lang="en-US" sz="1800" dirty="0"/>
          </a:p>
          <a:p>
            <a:pPr>
              <a:buFont typeface="Wingdings" panose="05000000000000000000" pitchFamily="2" charset="2"/>
              <a:buChar char="ü"/>
            </a:pPr>
            <a:r>
              <a:rPr lang="en-US" sz="1800" b="0" i="1" u="sng" dirty="0">
                <a:solidFill>
                  <a:schemeClr val="accent1">
                    <a:lumMod val="75000"/>
                  </a:schemeClr>
                </a:solidFill>
              </a:rPr>
              <a:t>All partners of the project are involved in this task and will use their local ecosystems (</a:t>
            </a:r>
            <a:r>
              <a:rPr lang="en-US" sz="1800" b="0" i="1" u="sng" dirty="0" smtClean="0">
                <a:solidFill>
                  <a:schemeClr val="accent1">
                    <a:lumMod val="75000"/>
                  </a:schemeClr>
                </a:solidFill>
              </a:rPr>
              <a:t>both regional </a:t>
            </a:r>
            <a:r>
              <a:rPr lang="en-US" sz="1800" b="0" i="1" u="sng" dirty="0">
                <a:solidFill>
                  <a:schemeClr val="accent1">
                    <a:lumMod val="75000"/>
                  </a:schemeClr>
                </a:solidFill>
              </a:rPr>
              <a:t>and national) to reach a large number of third parties</a:t>
            </a:r>
            <a:r>
              <a:rPr lang="en-US" sz="1800" b="0" i="1" u="sng" dirty="0" smtClean="0">
                <a:solidFill>
                  <a:schemeClr val="accent1">
                    <a:lumMod val="75000"/>
                  </a:schemeClr>
                </a:solidFill>
              </a:rPr>
              <a:t>.</a:t>
            </a:r>
          </a:p>
          <a:p>
            <a:endParaRPr lang="en-US" sz="18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11</a:t>
            </a:fld>
            <a:endParaRPr lang="en-US" noProof="1"/>
          </a:p>
        </p:txBody>
      </p:sp>
      <p:sp>
        <p:nvSpPr>
          <p:cNvPr id="3" name="TextBox 2"/>
          <p:cNvSpPr txBox="1"/>
          <p:nvPr/>
        </p:nvSpPr>
        <p:spPr>
          <a:xfrm>
            <a:off x="96253" y="144379"/>
            <a:ext cx="8133347" cy="461665"/>
          </a:xfrm>
          <a:prstGeom prst="rect">
            <a:avLst/>
          </a:prstGeom>
          <a:noFill/>
        </p:spPr>
        <p:txBody>
          <a:bodyPr wrap="square" rtlCol="0">
            <a:spAutoFit/>
          </a:bodyPr>
          <a:lstStyle/>
          <a:p>
            <a:r>
              <a:rPr lang="en-US" sz="2400" b="1" dirty="0" smtClean="0">
                <a:solidFill>
                  <a:schemeClr val="bg1"/>
                </a:solidFill>
              </a:rPr>
              <a:t>Task </a:t>
            </a:r>
            <a:r>
              <a:rPr lang="sr-Cyrl-ME" sz="2400" b="1" dirty="0" smtClean="0">
                <a:solidFill>
                  <a:schemeClr val="bg1"/>
                </a:solidFill>
              </a:rPr>
              <a:t>3</a:t>
            </a:r>
            <a:r>
              <a:rPr lang="en-US" sz="2400" b="1" dirty="0" smtClean="0">
                <a:solidFill>
                  <a:schemeClr val="bg1"/>
                </a:solidFill>
              </a:rPr>
              <a:t>.4: </a:t>
            </a:r>
            <a:r>
              <a:rPr lang="en-US" sz="2400" b="1" dirty="0">
                <a:solidFill>
                  <a:schemeClr val="bg1"/>
                </a:solidFill>
              </a:rPr>
              <a:t>Building local community </a:t>
            </a:r>
            <a:r>
              <a:rPr lang="en-US" sz="2400" b="1" dirty="0" smtClean="0">
                <a:solidFill>
                  <a:schemeClr val="bg1"/>
                </a:solidFill>
              </a:rPr>
              <a:t>ecosystems</a:t>
            </a:r>
            <a:endParaRPr lang="en-US" sz="2400" dirty="0">
              <a:solidFill>
                <a:schemeClr val="bg1"/>
              </a:solidFill>
            </a:endParaRPr>
          </a:p>
        </p:txBody>
      </p:sp>
    </p:spTree>
    <p:extLst>
      <p:ext uri="{BB962C8B-B14F-4D97-AF65-F5344CB8AC3E}">
        <p14:creationId xmlns:p14="http://schemas.microsoft.com/office/powerpoint/2010/main" val="24255030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smtClean="0"/>
              <a:t>MECO </a:t>
            </a:r>
            <a:r>
              <a:rPr lang="en-US" sz="1800" b="0" dirty="0" smtClean="0"/>
              <a:t>has outlined a Community Engagement Strategy in which a  preliminary mapping out of the targeted country ecosystems has been made. Further steps and measures have been recommended in the strategy concerning additional steps towards mapping out a more detailed map of ecosystems in respective countries. </a:t>
            </a:r>
          </a:p>
          <a:p>
            <a:r>
              <a:rPr lang="en-US" sz="1800" b="0" dirty="0" smtClean="0"/>
              <a:t>Different parties have made various forms of attempts in direction of mapping out and networking the local ecosystems, mostly through organizing different webinars (two-way webinars as a good practice), on-field and ad-hoc interviews and other sort of movements and investigative work through which detailed information had been collected.</a:t>
            </a:r>
          </a:p>
          <a:p>
            <a:r>
              <a:rPr lang="en-US" sz="1800" b="0" dirty="0" smtClean="0"/>
              <a:t>In various countries, centers for coordination of these communities have been set up.</a:t>
            </a:r>
          </a:p>
          <a:p>
            <a:r>
              <a:rPr lang="en-US" sz="1800" b="0" dirty="0" smtClean="0"/>
              <a:t>The results of this years attempt will be classified in accordance with the SMART4ALL Community Breakdown formula developed by </a:t>
            </a:r>
            <a:r>
              <a:rPr lang="en-US" sz="1800" b="0" dirty="0" err="1" smtClean="0"/>
              <a:t>MECOnet</a:t>
            </a:r>
            <a:endParaRPr lang="en-US" sz="1800" b="0" dirty="0" smtClean="0"/>
          </a:p>
          <a:p>
            <a:endParaRPr lang="en-US" dirty="0"/>
          </a:p>
        </p:txBody>
      </p:sp>
      <p:sp>
        <p:nvSpPr>
          <p:cNvPr id="3" name="Title 2"/>
          <p:cNvSpPr>
            <a:spLocks noGrp="1"/>
          </p:cNvSpPr>
          <p:nvPr>
            <p:ph type="title"/>
          </p:nvPr>
        </p:nvSpPr>
        <p:spPr/>
        <p:txBody>
          <a:bodyPr/>
          <a:lstStyle/>
          <a:p>
            <a:r>
              <a:rPr lang="en-US" sz="2800" dirty="0" smtClean="0"/>
              <a:t>T.3.4. – YEAR ONE REPORT</a:t>
            </a:r>
            <a:endParaRPr lang="en-US" sz="28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12</a:t>
            </a:fld>
            <a:endParaRPr lang="en-US" noProof="1"/>
          </a:p>
        </p:txBody>
      </p:sp>
    </p:spTree>
    <p:extLst>
      <p:ext uri="{BB962C8B-B14F-4D97-AF65-F5344CB8AC3E}">
        <p14:creationId xmlns:p14="http://schemas.microsoft.com/office/powerpoint/2010/main" val="4243105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b="0" dirty="0" smtClean="0"/>
              <a:t>Existing measures will be continued</a:t>
            </a:r>
          </a:p>
          <a:p>
            <a:r>
              <a:rPr lang="en-US" sz="2000" b="0" dirty="0" smtClean="0"/>
              <a:t>Additional measures to coordinate and integrate the local efforts in a common direction will be made</a:t>
            </a:r>
          </a:p>
          <a:p>
            <a:r>
              <a:rPr lang="en-US" sz="2000" b="0" dirty="0" smtClean="0"/>
              <a:t>A clearer picture of the Local ecosystems will be required, classification according to the SMART4ALL verticals and Breakdown Formula </a:t>
            </a:r>
          </a:p>
          <a:p>
            <a:r>
              <a:rPr lang="en-US" sz="2000" b="0" dirty="0" smtClean="0"/>
              <a:t>Linking the local ecosystem structures to the central SMART4ALL nodes </a:t>
            </a:r>
          </a:p>
          <a:p>
            <a:endParaRPr lang="en-US" dirty="0"/>
          </a:p>
        </p:txBody>
      </p:sp>
      <p:sp>
        <p:nvSpPr>
          <p:cNvPr id="3" name="Title 2"/>
          <p:cNvSpPr>
            <a:spLocks noGrp="1"/>
          </p:cNvSpPr>
          <p:nvPr>
            <p:ph type="title"/>
          </p:nvPr>
        </p:nvSpPr>
        <p:spPr/>
        <p:txBody>
          <a:bodyPr/>
          <a:lstStyle/>
          <a:p>
            <a:r>
              <a:rPr lang="en-US" sz="2800" dirty="0" smtClean="0"/>
              <a:t>T.3.4. – YEAR TWO PLANS</a:t>
            </a:r>
            <a:endParaRPr lang="en-US" sz="28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13</a:t>
            </a:fld>
            <a:endParaRPr lang="en-US" noProof="1"/>
          </a:p>
        </p:txBody>
      </p:sp>
    </p:spTree>
    <p:extLst>
      <p:ext uri="{BB962C8B-B14F-4D97-AF65-F5344CB8AC3E}">
        <p14:creationId xmlns:p14="http://schemas.microsoft.com/office/powerpoint/2010/main" val="3572956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6498" y="879891"/>
            <a:ext cx="8471002" cy="4024294"/>
          </a:xfrm>
        </p:spPr>
        <p:txBody>
          <a:bodyPr>
            <a:normAutofit fontScale="62500" lnSpcReduction="20000"/>
          </a:bodyPr>
          <a:lstStyle/>
          <a:p>
            <a:pPr>
              <a:buFont typeface="Wingdings" panose="05000000000000000000" pitchFamily="2" charset="2"/>
              <a:buChar char="Ø"/>
            </a:pPr>
            <a:r>
              <a:rPr lang="en-US" sz="2600" b="0" u="sng" dirty="0" smtClean="0"/>
              <a:t>Partners involved:</a:t>
            </a:r>
          </a:p>
          <a:p>
            <a:pPr lvl="1"/>
            <a:r>
              <a:rPr lang="en-US" sz="2600" u="sng" dirty="0" smtClean="0"/>
              <a:t> </a:t>
            </a:r>
            <a:r>
              <a:rPr lang="en-US" sz="2600" dirty="0" err="1" smtClean="0"/>
              <a:t>MECOnet</a:t>
            </a:r>
            <a:r>
              <a:rPr lang="sr-Latn-ME" sz="2600" dirty="0" smtClean="0"/>
              <a:t>- </a:t>
            </a:r>
            <a:r>
              <a:rPr lang="en-US" sz="2600" b="0" dirty="0" smtClean="0"/>
              <a:t>lead</a:t>
            </a:r>
            <a:r>
              <a:rPr lang="en-GB" sz="2600" b="0" dirty="0" smtClean="0"/>
              <a:t>, </a:t>
            </a:r>
            <a:r>
              <a:rPr lang="en-GB" sz="2600" b="0" dirty="0"/>
              <a:t>University of Peloponnese, </a:t>
            </a:r>
            <a:r>
              <a:rPr lang="de-DE" sz="2600" b="0" dirty="0" smtClean="0"/>
              <a:t>Leibniz </a:t>
            </a:r>
            <a:r>
              <a:rPr lang="de-DE" sz="2600" b="0" dirty="0"/>
              <a:t>Institute </a:t>
            </a:r>
            <a:r>
              <a:rPr lang="de-DE" sz="2600" b="0" dirty="0" smtClean="0"/>
              <a:t>for </a:t>
            </a:r>
            <a:r>
              <a:rPr lang="de-DE" sz="2600" b="0" dirty="0"/>
              <a:t>Agrotechnics and B</a:t>
            </a:r>
            <a:r>
              <a:rPr lang="de-DE" sz="2600" b="0" dirty="0" smtClean="0"/>
              <a:t>ioeconomy</a:t>
            </a:r>
            <a:r>
              <a:rPr lang="sr-Latn-ME" sz="2600" b="0" dirty="0" smtClean="0"/>
              <a:t>- </a:t>
            </a:r>
            <a:r>
              <a:rPr lang="de-DE" sz="2600" b="0" dirty="0" smtClean="0"/>
              <a:t>participants</a:t>
            </a:r>
          </a:p>
          <a:p>
            <a:pPr>
              <a:buFont typeface="Wingdings" panose="05000000000000000000" pitchFamily="2" charset="2"/>
              <a:buChar char="Ø"/>
            </a:pPr>
            <a:r>
              <a:rPr lang="de-DE" sz="2600" b="0" u="sng" dirty="0" smtClean="0"/>
              <a:t>Duration</a:t>
            </a:r>
            <a:r>
              <a:rPr lang="de-DE" sz="2600" u="sng" dirty="0" smtClean="0"/>
              <a:t>: </a:t>
            </a:r>
            <a:r>
              <a:rPr lang="de-DE" sz="2600" b="0" dirty="0" smtClean="0"/>
              <a:t>M1-M48</a:t>
            </a:r>
          </a:p>
          <a:p>
            <a:pPr>
              <a:buFont typeface="Wingdings" panose="05000000000000000000" pitchFamily="2" charset="2"/>
              <a:buChar char="Ø"/>
            </a:pPr>
            <a:r>
              <a:rPr lang="de-DE" sz="2600" b="0" u="sng" dirty="0" smtClean="0"/>
              <a:t>Objectives:</a:t>
            </a:r>
            <a:endParaRPr lang="en-US" sz="2600" b="0" u="sng" dirty="0" smtClean="0"/>
          </a:p>
          <a:p>
            <a:pPr lvl="1"/>
            <a:r>
              <a:rPr lang="en-US" sz="2600" b="0" dirty="0" smtClean="0"/>
              <a:t> To </a:t>
            </a:r>
            <a:r>
              <a:rPr lang="en-US" sz="2600" b="0" dirty="0"/>
              <a:t>define the procedures associated with the management of </a:t>
            </a:r>
            <a:r>
              <a:rPr lang="en-US" sz="2600" b="0" dirty="0" smtClean="0"/>
              <a:t>DIH</a:t>
            </a:r>
          </a:p>
          <a:p>
            <a:pPr lvl="1"/>
            <a:r>
              <a:rPr lang="en-US" sz="2600" b="0" dirty="0" smtClean="0"/>
              <a:t> </a:t>
            </a:r>
            <a:r>
              <a:rPr lang="en-US" sz="2600" b="0" dirty="0"/>
              <a:t>To design, build and maintain the SMART4ALL catalogue of </a:t>
            </a:r>
            <a:r>
              <a:rPr lang="en-US" sz="2600" b="0" dirty="0" smtClean="0"/>
              <a:t>services</a:t>
            </a:r>
          </a:p>
          <a:p>
            <a:pPr lvl="1"/>
            <a:r>
              <a:rPr lang="en-US" sz="2600" b="0" dirty="0"/>
              <a:t> </a:t>
            </a:r>
            <a:r>
              <a:rPr lang="en-US" sz="2600" b="0" dirty="0" smtClean="0"/>
              <a:t>To </a:t>
            </a:r>
            <a:r>
              <a:rPr lang="en-US" sz="2600" b="0" dirty="0"/>
              <a:t>set up tools and methods for SMART4ALL operation and scale up</a:t>
            </a:r>
          </a:p>
          <a:p>
            <a:pPr marL="0" indent="0">
              <a:buNone/>
            </a:pPr>
            <a:endParaRPr lang="en-US" b="0" dirty="0"/>
          </a:p>
          <a:p>
            <a:pPr>
              <a:buFont typeface="Wingdings" panose="05000000000000000000" pitchFamily="2" charset="2"/>
              <a:buChar char="ü"/>
            </a:pPr>
            <a:r>
              <a:rPr lang="en-US" b="0" i="1" u="sng" dirty="0">
                <a:solidFill>
                  <a:srgbClr val="2D608F"/>
                </a:solidFill>
              </a:rPr>
              <a:t>This task will create the guidelines and setup the mechanisms for establishing a </a:t>
            </a:r>
            <a:r>
              <a:rPr lang="en-US" b="0" i="1" u="sng" dirty="0" err="1">
                <a:solidFill>
                  <a:srgbClr val="2D608F"/>
                </a:solidFill>
              </a:rPr>
              <a:t>commonfoundation</a:t>
            </a:r>
            <a:r>
              <a:rPr lang="en-US" b="0" i="1" u="sng" dirty="0">
                <a:solidFill>
                  <a:srgbClr val="2D608F"/>
                </a:solidFill>
              </a:rPr>
              <a:t> for the operations of SMART4ALL DIH and making them available publicly. This includes:</a:t>
            </a:r>
          </a:p>
          <a:p>
            <a:pPr marL="514350" indent="-514350">
              <a:buFont typeface="+mj-lt"/>
              <a:buAutoNum type="romanUcPeriod"/>
            </a:pPr>
            <a:r>
              <a:rPr lang="en-US" b="0" i="1" u="sng" dirty="0">
                <a:solidFill>
                  <a:srgbClr val="2D608F"/>
                </a:solidFill>
              </a:rPr>
              <a:t> define the DIH services using best-practice methods fostered in other DIH, </a:t>
            </a:r>
          </a:p>
          <a:p>
            <a:pPr marL="514350" indent="-514350">
              <a:buFont typeface="+mj-lt"/>
              <a:buAutoNum type="romanUcPeriod"/>
            </a:pPr>
            <a:r>
              <a:rPr lang="en-US" b="0" i="1" u="sng" dirty="0">
                <a:solidFill>
                  <a:srgbClr val="2D608F"/>
                </a:solidFill>
              </a:rPr>
              <a:t>position the services across the value chain, and </a:t>
            </a:r>
          </a:p>
          <a:p>
            <a:pPr marL="514350" indent="-514350">
              <a:buFont typeface="+mj-lt"/>
              <a:buAutoNum type="romanUcPeriod"/>
            </a:pPr>
            <a:r>
              <a:rPr lang="en-US" b="0" i="1" u="sng" dirty="0">
                <a:solidFill>
                  <a:srgbClr val="2D608F"/>
                </a:solidFill>
              </a:rPr>
              <a:t> establish channels between third </a:t>
            </a:r>
            <a:r>
              <a:rPr lang="en-US" b="0" i="1" u="sng" dirty="0" err="1">
                <a:solidFill>
                  <a:srgbClr val="2D608F"/>
                </a:solidFill>
              </a:rPr>
              <a:t>partyservice</a:t>
            </a:r>
            <a:r>
              <a:rPr lang="en-US" b="0" i="1" u="sng" dirty="0">
                <a:solidFill>
                  <a:srgbClr val="2D608F"/>
                </a:solidFill>
              </a:rPr>
              <a:t> providers and end users. Moreover, we will determine what are the strategic </a:t>
            </a:r>
            <a:r>
              <a:rPr lang="en-US" b="0" i="1" u="sng" dirty="0" err="1">
                <a:solidFill>
                  <a:srgbClr val="2D608F"/>
                </a:solidFill>
              </a:rPr>
              <a:t>interestof</a:t>
            </a:r>
            <a:r>
              <a:rPr lang="en-US" b="0" i="1" u="sng" dirty="0">
                <a:solidFill>
                  <a:srgbClr val="2D608F"/>
                </a:solidFill>
              </a:rPr>
              <a:t> the SMART4ALL DIHs in regards to additional capacity and geographical reach of its consortium partners (initially) and SMART4ALL ecosystem i.e., to define and execute the expansion plan of the project</a:t>
            </a:r>
            <a:r>
              <a:rPr lang="en-US" b="0" i="1" u="sng" dirty="0" smtClean="0">
                <a:solidFill>
                  <a:srgbClr val="2D608F"/>
                </a:solidFill>
              </a:rPr>
              <a:t>.</a:t>
            </a:r>
            <a:endParaRPr lang="en-US" dirty="0"/>
          </a:p>
        </p:txBody>
      </p:sp>
      <p:sp>
        <p:nvSpPr>
          <p:cNvPr id="3" name="Title 2"/>
          <p:cNvSpPr>
            <a:spLocks noGrp="1"/>
          </p:cNvSpPr>
          <p:nvPr>
            <p:ph type="title"/>
          </p:nvPr>
        </p:nvSpPr>
        <p:spPr/>
        <p:txBody>
          <a:bodyPr/>
          <a:lstStyle/>
          <a:p>
            <a:r>
              <a:rPr lang="en-US" sz="2400" dirty="0" smtClean="0"/>
              <a:t>Task </a:t>
            </a:r>
            <a:r>
              <a:rPr lang="sr-Cyrl-ME" sz="2400" dirty="0" smtClean="0"/>
              <a:t>3</a:t>
            </a:r>
            <a:r>
              <a:rPr lang="en-US" sz="2400" dirty="0" smtClean="0"/>
              <a:t>.5: </a:t>
            </a:r>
            <a:r>
              <a:rPr lang="en-US" sz="2400" dirty="0"/>
              <a:t>Building Local </a:t>
            </a:r>
            <a:r>
              <a:rPr lang="en-US" sz="2400" dirty="0" smtClean="0"/>
              <a:t>Ecosystems</a:t>
            </a:r>
            <a:endParaRPr lang="en-US" sz="24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14</a:t>
            </a:fld>
            <a:endParaRPr lang="en-US" noProof="1"/>
          </a:p>
        </p:txBody>
      </p:sp>
    </p:spTree>
    <p:extLst>
      <p:ext uri="{BB962C8B-B14F-4D97-AF65-F5344CB8AC3E}">
        <p14:creationId xmlns:p14="http://schemas.microsoft.com/office/powerpoint/2010/main" val="10813713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6499" y="1016812"/>
            <a:ext cx="8471002" cy="3912697"/>
          </a:xfrm>
        </p:spPr>
        <p:txBody>
          <a:bodyPr>
            <a:normAutofit fontScale="85000" lnSpcReduction="20000"/>
          </a:bodyPr>
          <a:lstStyle/>
          <a:p>
            <a:pPr lvl="1"/>
            <a:r>
              <a:rPr lang="en-US" dirty="0" err="1" smtClean="0"/>
              <a:t>UoP</a:t>
            </a:r>
            <a:r>
              <a:rPr lang="en-US" dirty="0" smtClean="0"/>
              <a:t> and </a:t>
            </a:r>
            <a:r>
              <a:rPr lang="en-US" dirty="0" err="1" smtClean="0"/>
              <a:t>MECOnet</a:t>
            </a:r>
            <a:r>
              <a:rPr lang="en-US" dirty="0" smtClean="0"/>
              <a:t> have been </a:t>
            </a:r>
            <a:r>
              <a:rPr lang="en-US" dirty="0"/>
              <a:t>active </a:t>
            </a:r>
            <a:r>
              <a:rPr lang="en-US" dirty="0" smtClean="0"/>
              <a:t>in conceptualizing </a:t>
            </a:r>
            <a:r>
              <a:rPr lang="en-US" dirty="0"/>
              <a:t>and </a:t>
            </a:r>
            <a:r>
              <a:rPr lang="en-US" dirty="0" smtClean="0"/>
              <a:t>supporting different tools, </a:t>
            </a:r>
            <a:r>
              <a:rPr lang="en-US" dirty="0"/>
              <a:t>key </a:t>
            </a:r>
            <a:r>
              <a:rPr lang="en-US" dirty="0" smtClean="0"/>
              <a:t>services and developing the infrastructures </a:t>
            </a:r>
            <a:r>
              <a:rPr lang="en-US" dirty="0"/>
              <a:t>that will ensure </a:t>
            </a:r>
            <a:r>
              <a:rPr lang="en-US" dirty="0" smtClean="0"/>
              <a:t>the growth of SMART4ALL Community </a:t>
            </a:r>
            <a:endParaRPr lang="en-US" dirty="0"/>
          </a:p>
          <a:p>
            <a:pPr lvl="2"/>
            <a:r>
              <a:rPr lang="en-US" b="0" dirty="0"/>
              <a:t>Marketplace design and infrastructure </a:t>
            </a:r>
            <a:r>
              <a:rPr lang="en-US" b="0" dirty="0" smtClean="0"/>
              <a:t>development (</a:t>
            </a:r>
            <a:r>
              <a:rPr lang="en-US" b="0" dirty="0" err="1" smtClean="0"/>
              <a:t>UoP</a:t>
            </a:r>
            <a:r>
              <a:rPr lang="en-US" b="0" dirty="0" smtClean="0"/>
              <a:t>)</a:t>
            </a:r>
          </a:p>
          <a:p>
            <a:pPr lvl="2"/>
            <a:r>
              <a:rPr lang="en-US" b="0" dirty="0" smtClean="0"/>
              <a:t>Developing growth strategies of SMART4ALL project (MECO)</a:t>
            </a:r>
            <a:endParaRPr lang="en-US" b="0" dirty="0"/>
          </a:p>
          <a:p>
            <a:pPr lvl="2"/>
            <a:r>
              <a:rPr lang="en-US" b="0" dirty="0"/>
              <a:t>Matchmaking </a:t>
            </a:r>
            <a:r>
              <a:rPr lang="en-US" b="0" dirty="0" smtClean="0"/>
              <a:t>Services </a:t>
            </a:r>
            <a:endParaRPr lang="en-US" b="0" dirty="0"/>
          </a:p>
          <a:p>
            <a:pPr lvl="2"/>
            <a:r>
              <a:rPr lang="en-US" b="0" dirty="0"/>
              <a:t>Helpdesk </a:t>
            </a:r>
            <a:r>
              <a:rPr lang="en-US" b="0" dirty="0" smtClean="0"/>
              <a:t>Services (</a:t>
            </a:r>
            <a:r>
              <a:rPr lang="en-US" b="0" dirty="0" err="1" smtClean="0"/>
              <a:t>UoP</a:t>
            </a:r>
            <a:r>
              <a:rPr lang="en-US" b="0" dirty="0" smtClean="0"/>
              <a:t>, MECO, others) </a:t>
            </a:r>
          </a:p>
          <a:p>
            <a:pPr lvl="2"/>
            <a:r>
              <a:rPr lang="en-US" b="0" dirty="0" smtClean="0"/>
              <a:t>Different forms of promoting SMART4ALL website services (</a:t>
            </a:r>
            <a:r>
              <a:rPr lang="en-US" b="0" dirty="0" err="1" smtClean="0"/>
              <a:t>MECOnet</a:t>
            </a:r>
            <a:r>
              <a:rPr lang="en-US" b="0" dirty="0" smtClean="0"/>
              <a:t>, </a:t>
            </a:r>
            <a:r>
              <a:rPr lang="en-US" b="0" dirty="0" err="1" smtClean="0"/>
              <a:t>UoP</a:t>
            </a:r>
            <a:r>
              <a:rPr lang="en-US" b="0" dirty="0" smtClean="0"/>
              <a:t>, others)</a:t>
            </a:r>
          </a:p>
          <a:p>
            <a:pPr lvl="2"/>
            <a:r>
              <a:rPr lang="en-US" b="0" dirty="0" smtClean="0"/>
              <a:t>Developing </a:t>
            </a:r>
            <a:r>
              <a:rPr lang="en-US" b="0" dirty="0"/>
              <a:t>a state-of-the-art data center offering cutting edge computation and communication resource to all engaged </a:t>
            </a:r>
            <a:r>
              <a:rPr lang="en-US" b="0" dirty="0" smtClean="0"/>
              <a:t>partners (</a:t>
            </a:r>
            <a:r>
              <a:rPr lang="en-US" b="0" dirty="0" err="1" smtClean="0"/>
              <a:t>UoP</a:t>
            </a:r>
            <a:r>
              <a:rPr lang="en-US" b="0" dirty="0" smtClean="0"/>
              <a:t>)</a:t>
            </a:r>
            <a:endParaRPr lang="en-US" b="0" dirty="0"/>
          </a:p>
          <a:p>
            <a:pPr lvl="0"/>
            <a:r>
              <a:rPr lang="en-US" dirty="0"/>
              <a:t>Y2 Plan</a:t>
            </a:r>
          </a:p>
          <a:p>
            <a:pPr lvl="1"/>
            <a:r>
              <a:rPr lang="en-US" b="0" dirty="0"/>
              <a:t>Leverage all available channels and resources to expand the SMART4ALL </a:t>
            </a:r>
            <a:r>
              <a:rPr lang="en-US" b="0" dirty="0" smtClean="0"/>
              <a:t>ecosystem and </a:t>
            </a:r>
            <a:r>
              <a:rPr lang="en-US" b="0" dirty="0"/>
              <a:t>o</a:t>
            </a:r>
            <a:r>
              <a:rPr lang="en-US" b="0" dirty="0" smtClean="0"/>
              <a:t>ffer </a:t>
            </a:r>
            <a:r>
              <a:rPr lang="en-US" b="0" dirty="0"/>
              <a:t>available channels and resources to open calls winders and funded </a:t>
            </a:r>
            <a:r>
              <a:rPr lang="en-US" b="0" dirty="0" smtClean="0"/>
              <a:t>projects (</a:t>
            </a:r>
            <a:r>
              <a:rPr lang="en-US" b="0" dirty="0" err="1" smtClean="0"/>
              <a:t>UoP</a:t>
            </a:r>
            <a:r>
              <a:rPr lang="en-US" b="0" dirty="0" smtClean="0"/>
              <a:t>)</a:t>
            </a:r>
          </a:p>
          <a:p>
            <a:pPr lvl="1"/>
            <a:r>
              <a:rPr lang="en-US" b="0" dirty="0" smtClean="0"/>
              <a:t>Develop and tighten the network and further crystalize the requested community services and tools (MECO)</a:t>
            </a:r>
            <a:endParaRPr lang="en-US" b="0" dirty="0"/>
          </a:p>
          <a:p>
            <a:r>
              <a:rPr lang="en-US" sz="2100" dirty="0" smtClean="0"/>
              <a:t>Data by LAB to be included upon delivery</a:t>
            </a:r>
            <a:endParaRPr lang="en-US" sz="2100" dirty="0"/>
          </a:p>
        </p:txBody>
      </p:sp>
      <p:sp>
        <p:nvSpPr>
          <p:cNvPr id="3" name="Title 2"/>
          <p:cNvSpPr>
            <a:spLocks noGrp="1"/>
          </p:cNvSpPr>
          <p:nvPr>
            <p:ph type="title"/>
          </p:nvPr>
        </p:nvSpPr>
        <p:spPr/>
        <p:txBody>
          <a:bodyPr/>
          <a:lstStyle/>
          <a:p>
            <a:r>
              <a:rPr lang="en-US" sz="2400" dirty="0" smtClean="0"/>
              <a:t>Task 3.5. Year 1 Report + Plan </a:t>
            </a:r>
            <a:endParaRPr lang="en-US" sz="24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15</a:t>
            </a:fld>
            <a:endParaRPr lang="en-US" noProof="1"/>
          </a:p>
        </p:txBody>
      </p:sp>
    </p:spTree>
    <p:extLst>
      <p:ext uri="{BB962C8B-B14F-4D97-AF65-F5344CB8AC3E}">
        <p14:creationId xmlns:p14="http://schemas.microsoft.com/office/powerpoint/2010/main" val="4117898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Ø"/>
            </a:pPr>
            <a:r>
              <a:rPr lang="en-US" sz="1800" b="0" u="sng" dirty="0" smtClean="0"/>
              <a:t>Partners involved:</a:t>
            </a:r>
          </a:p>
          <a:p>
            <a:pPr lvl="1">
              <a:buFont typeface="Wingdings" panose="05000000000000000000" pitchFamily="2" charset="2"/>
              <a:buChar char="Ø"/>
            </a:pPr>
            <a:r>
              <a:rPr lang="en-US" sz="1800" b="0" u="sng" dirty="0" smtClean="0"/>
              <a:t> </a:t>
            </a:r>
            <a:r>
              <a:rPr lang="en-US" sz="1800" dirty="0" smtClean="0"/>
              <a:t>Foundation for Research and Technology Hellas</a:t>
            </a:r>
            <a:r>
              <a:rPr lang="en-US" sz="1800" b="0" dirty="0" smtClean="0"/>
              <a:t>/ </a:t>
            </a:r>
            <a:r>
              <a:rPr lang="en-US" sz="1800" dirty="0" smtClean="0"/>
              <a:t>PRAXI</a:t>
            </a:r>
            <a:r>
              <a:rPr lang="sr-Latn-ME" sz="1800" b="0" dirty="0" smtClean="0"/>
              <a:t>- </a:t>
            </a:r>
            <a:r>
              <a:rPr lang="en-US" sz="1800" b="0" dirty="0" smtClean="0"/>
              <a:t>lead, </a:t>
            </a:r>
            <a:r>
              <a:rPr lang="en-US" sz="1800" b="0" dirty="0" err="1" smtClean="0"/>
              <a:t>Fundingbox</a:t>
            </a:r>
            <a:r>
              <a:rPr lang="sr-Latn-ME" sz="1800" b="0" dirty="0" smtClean="0"/>
              <a:t>- </a:t>
            </a:r>
            <a:r>
              <a:rPr lang="en-US" sz="1800" b="0" dirty="0" smtClean="0"/>
              <a:t>participant</a:t>
            </a:r>
          </a:p>
          <a:p>
            <a:pPr>
              <a:buFont typeface="Wingdings" panose="05000000000000000000" pitchFamily="2" charset="2"/>
              <a:buChar char="Ø"/>
            </a:pPr>
            <a:r>
              <a:rPr lang="en-US" sz="1800" b="0" u="sng" dirty="0" smtClean="0"/>
              <a:t>Duration: </a:t>
            </a:r>
            <a:r>
              <a:rPr lang="en-US" sz="1800" b="0" dirty="0" smtClean="0"/>
              <a:t>M1-M48</a:t>
            </a:r>
          </a:p>
          <a:p>
            <a:pPr>
              <a:buFont typeface="Wingdings" panose="05000000000000000000" pitchFamily="2" charset="2"/>
              <a:buChar char="Ø"/>
            </a:pPr>
            <a:r>
              <a:rPr lang="en-US" sz="1800" b="0" u="sng" dirty="0" smtClean="0"/>
              <a:t>Objectives:</a:t>
            </a:r>
          </a:p>
          <a:p>
            <a:pPr lvl="1"/>
            <a:r>
              <a:rPr lang="en-US" sz="1800" b="0" dirty="0" smtClean="0"/>
              <a:t>To </a:t>
            </a:r>
            <a:r>
              <a:rPr lang="en-US" sz="1800" b="0" dirty="0"/>
              <a:t>maximize the participation of SMEs in the </a:t>
            </a:r>
            <a:r>
              <a:rPr lang="en-US" sz="1800" b="0" dirty="0" smtClean="0"/>
              <a:t>PAEs</a:t>
            </a:r>
          </a:p>
          <a:p>
            <a:pPr marL="342900" lvl="1" indent="0">
              <a:buNone/>
            </a:pPr>
            <a:endParaRPr lang="en-US" dirty="0" smtClean="0"/>
          </a:p>
          <a:p>
            <a:pPr lvl="1">
              <a:buFont typeface="Wingdings" panose="05000000000000000000" pitchFamily="2" charset="2"/>
              <a:buChar char="ü"/>
            </a:pPr>
            <a:r>
              <a:rPr lang="en-US" sz="1600" b="0" i="1" u="sng" dirty="0" smtClean="0">
                <a:solidFill>
                  <a:srgbClr val="2D608F"/>
                </a:solidFill>
              </a:rPr>
              <a:t>The </a:t>
            </a:r>
            <a:r>
              <a:rPr lang="en-US" sz="1600" b="0" i="1" u="sng" dirty="0">
                <a:solidFill>
                  <a:srgbClr val="2D608F"/>
                </a:solidFill>
              </a:rPr>
              <a:t>EEN (Enterprise Europe Network) (represented by the SMART4ALL </a:t>
            </a:r>
            <a:r>
              <a:rPr lang="en-US" sz="1600" b="0" i="1" u="sng" dirty="0" smtClean="0">
                <a:solidFill>
                  <a:srgbClr val="2D608F"/>
                </a:solidFill>
              </a:rPr>
              <a:t>partner FORTH/PRAXI</a:t>
            </a:r>
            <a:r>
              <a:rPr lang="en-US" sz="1600" b="0" i="1" u="sng" dirty="0">
                <a:solidFill>
                  <a:srgbClr val="2D608F"/>
                </a:solidFill>
              </a:rPr>
              <a:t>) maintains a large database with SMEs that are related to ICT (potential SMART4ALL applicants</a:t>
            </a:r>
            <a:r>
              <a:rPr lang="en-US" sz="1600" b="0" i="1" u="sng" dirty="0" smtClean="0">
                <a:solidFill>
                  <a:srgbClr val="2D608F"/>
                </a:solidFill>
              </a:rPr>
              <a:t>). </a:t>
            </a:r>
            <a:r>
              <a:rPr lang="en-US" sz="1600" b="0" i="1" u="sng" dirty="0">
                <a:solidFill>
                  <a:srgbClr val="2D608F"/>
                </a:solidFill>
              </a:rPr>
              <a:t>As part of this task, the SMART4ALL approach will be presented in at least </a:t>
            </a:r>
            <a:r>
              <a:rPr lang="en-US" sz="1600" b="0" i="1" u="sng" dirty="0" smtClean="0">
                <a:solidFill>
                  <a:srgbClr val="2D608F"/>
                </a:solidFill>
              </a:rPr>
              <a:t>four EEN </a:t>
            </a:r>
            <a:r>
              <a:rPr lang="en-US" sz="1600" b="0" i="1" u="sng" dirty="0">
                <a:solidFill>
                  <a:srgbClr val="2D608F"/>
                </a:solidFill>
              </a:rPr>
              <a:t>events where targeted discussions are expected to occur.</a:t>
            </a:r>
          </a:p>
          <a:p>
            <a:pPr marL="187325" indent="-187325"/>
            <a:endParaRPr lang="en-US" dirty="0"/>
          </a:p>
          <a:p>
            <a:endParaRPr lang="en-US" dirty="0"/>
          </a:p>
        </p:txBody>
      </p:sp>
      <p:sp>
        <p:nvSpPr>
          <p:cNvPr id="3" name="Title 2"/>
          <p:cNvSpPr>
            <a:spLocks noGrp="1"/>
          </p:cNvSpPr>
          <p:nvPr>
            <p:ph type="title"/>
          </p:nvPr>
        </p:nvSpPr>
        <p:spPr/>
        <p:txBody>
          <a:bodyPr/>
          <a:lstStyle/>
          <a:p>
            <a:r>
              <a:rPr lang="en-US" sz="2400" dirty="0" smtClean="0"/>
              <a:t>Task </a:t>
            </a:r>
            <a:r>
              <a:rPr lang="sr-Cyrl-ME" sz="2400" dirty="0" smtClean="0"/>
              <a:t>3</a:t>
            </a:r>
            <a:r>
              <a:rPr lang="en-US" sz="2400" dirty="0" smtClean="0"/>
              <a:t>.6: </a:t>
            </a:r>
            <a:r>
              <a:rPr lang="en-US" sz="2400" dirty="0"/>
              <a:t>SME </a:t>
            </a:r>
            <a:r>
              <a:rPr lang="en-US" sz="2400" dirty="0" smtClean="0"/>
              <a:t>Outreach</a:t>
            </a:r>
            <a:endParaRPr lang="en-US" sz="24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16</a:t>
            </a:fld>
            <a:endParaRPr lang="en-US" noProof="1"/>
          </a:p>
        </p:txBody>
      </p:sp>
    </p:spTree>
    <p:extLst>
      <p:ext uri="{BB962C8B-B14F-4D97-AF65-F5344CB8AC3E}">
        <p14:creationId xmlns:p14="http://schemas.microsoft.com/office/powerpoint/2010/main" val="12018464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Additional information required </a:t>
            </a:r>
          </a:p>
          <a:p>
            <a:r>
              <a:rPr lang="en-US" dirty="0" smtClean="0"/>
              <a:t>Assumption is that most of the efforts made fall under the guise of particular dissemination activities and ad hoc meetings </a:t>
            </a:r>
            <a:endParaRPr lang="en-US" dirty="0"/>
          </a:p>
        </p:txBody>
      </p:sp>
      <p:sp>
        <p:nvSpPr>
          <p:cNvPr id="3" name="Title 2"/>
          <p:cNvSpPr>
            <a:spLocks noGrp="1"/>
          </p:cNvSpPr>
          <p:nvPr>
            <p:ph type="title"/>
          </p:nvPr>
        </p:nvSpPr>
        <p:spPr/>
        <p:txBody>
          <a:bodyPr/>
          <a:lstStyle/>
          <a:p>
            <a:r>
              <a:rPr lang="en-US" sz="2400" dirty="0" smtClean="0"/>
              <a:t>T3.6. YEAR 1 REVIEW</a:t>
            </a:r>
            <a:endParaRPr lang="en-US" sz="24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17</a:t>
            </a:fld>
            <a:endParaRPr lang="en-US" noProof="1"/>
          </a:p>
        </p:txBody>
      </p:sp>
    </p:spTree>
    <p:extLst>
      <p:ext uri="{BB962C8B-B14F-4D97-AF65-F5344CB8AC3E}">
        <p14:creationId xmlns:p14="http://schemas.microsoft.com/office/powerpoint/2010/main" val="39990213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anose="05000000000000000000" pitchFamily="2" charset="2"/>
              <a:buChar char="Ø"/>
            </a:pPr>
            <a:r>
              <a:rPr lang="en-US" sz="1600" b="0" u="sng" dirty="0" smtClean="0"/>
              <a:t>Partners involved</a:t>
            </a:r>
            <a:r>
              <a:rPr lang="en-US" sz="1600" b="0" dirty="0" smtClean="0"/>
              <a:t>:</a:t>
            </a:r>
          </a:p>
          <a:p>
            <a:pPr lvl="1"/>
            <a:r>
              <a:rPr lang="en-US" sz="1600" b="0" dirty="0" smtClean="0"/>
              <a:t> </a:t>
            </a:r>
            <a:r>
              <a:rPr lang="en-US" sz="1600" dirty="0" err="1"/>
              <a:t>MECOnet</a:t>
            </a:r>
            <a:r>
              <a:rPr lang="en-US" sz="1600" dirty="0"/>
              <a:t> </a:t>
            </a:r>
            <a:r>
              <a:rPr lang="en-US" sz="1600" b="0" dirty="0"/>
              <a:t>(lead)</a:t>
            </a:r>
            <a:r>
              <a:rPr lang="sr-Latn-ME" sz="1600" dirty="0"/>
              <a:t>, </a:t>
            </a:r>
            <a:r>
              <a:rPr lang="en-US" sz="1600" b="0" dirty="0"/>
              <a:t>ALL</a:t>
            </a:r>
            <a:r>
              <a:rPr lang="sr-Latn-ME" sz="1600" b="0" dirty="0"/>
              <a:t> participants included</a:t>
            </a:r>
            <a:endParaRPr lang="en-US" sz="1600" b="0" dirty="0"/>
          </a:p>
          <a:p>
            <a:pPr>
              <a:buFont typeface="Wingdings" panose="05000000000000000000" pitchFamily="2" charset="2"/>
              <a:buChar char="Ø"/>
            </a:pPr>
            <a:r>
              <a:rPr lang="en-US" sz="1600" b="0" u="sng" dirty="0" smtClean="0"/>
              <a:t>Duration: </a:t>
            </a:r>
            <a:r>
              <a:rPr lang="en-US" sz="1600" b="0" dirty="0" smtClean="0"/>
              <a:t>M1-M48</a:t>
            </a:r>
            <a:endParaRPr lang="en-US" sz="1600" b="0" dirty="0"/>
          </a:p>
          <a:p>
            <a:pPr>
              <a:buFont typeface="Wingdings" panose="05000000000000000000" pitchFamily="2" charset="2"/>
              <a:buChar char="Ø"/>
            </a:pPr>
            <a:r>
              <a:rPr lang="en-US" sz="1600" b="0" u="sng" dirty="0"/>
              <a:t>Objectives:</a:t>
            </a:r>
          </a:p>
          <a:p>
            <a:pPr lvl="1"/>
            <a:r>
              <a:rPr lang="en-US" sz="1600" b="0" dirty="0"/>
              <a:t>To provide local helpdesk support for third party applicants</a:t>
            </a:r>
          </a:p>
          <a:p>
            <a:pPr lvl="1"/>
            <a:r>
              <a:rPr lang="en-US" sz="1600" b="0" dirty="0"/>
              <a:t> To organize one webinar per call </a:t>
            </a:r>
          </a:p>
          <a:p>
            <a:pPr lvl="1"/>
            <a:r>
              <a:rPr lang="en-US" sz="1600" b="0" dirty="0"/>
              <a:t> To formulate a FAQ section in the SMART4ALL </a:t>
            </a:r>
          </a:p>
          <a:p>
            <a:pPr lvl="1"/>
            <a:endParaRPr lang="en-US" sz="1800" b="0" dirty="0"/>
          </a:p>
          <a:p>
            <a:pPr>
              <a:buFont typeface="Wingdings" panose="05000000000000000000" pitchFamily="2" charset="2"/>
              <a:buChar char="ü"/>
            </a:pPr>
            <a:r>
              <a:rPr lang="en-US" sz="1800" b="0" i="1" u="sng" dirty="0">
                <a:solidFill>
                  <a:srgbClr val="2D608F"/>
                </a:solidFill>
              </a:rPr>
              <a:t>All consortium members are participating in this task. The goal is to offer a kind of “personalized assistant” to applications to submit high quality proposals. This SMART4ALL service will be done by online chats, </a:t>
            </a:r>
            <a:r>
              <a:rPr lang="en-US" sz="1800" b="0" i="1" u="sng" dirty="0" err="1">
                <a:solidFill>
                  <a:srgbClr val="2D608F"/>
                </a:solidFill>
              </a:rPr>
              <a:t>telcos</a:t>
            </a:r>
            <a:r>
              <a:rPr lang="en-US" sz="1800" b="0" i="1" u="sng" dirty="0">
                <a:solidFill>
                  <a:srgbClr val="2D608F"/>
                </a:solidFill>
              </a:rPr>
              <a:t>, emails, or even physical meetings. In addition, as part of this task, one webinar per call will be produced presenting the open calls objectives and procedures</a:t>
            </a:r>
            <a:r>
              <a:rPr lang="en-US" sz="1800" b="0" i="1" u="sng" dirty="0" smtClean="0">
                <a:solidFill>
                  <a:srgbClr val="2D608F"/>
                </a:solidFill>
              </a:rPr>
              <a:t>.</a:t>
            </a:r>
            <a:endParaRPr lang="en-US" dirty="0"/>
          </a:p>
        </p:txBody>
      </p:sp>
      <p:sp>
        <p:nvSpPr>
          <p:cNvPr id="3" name="Title 2"/>
          <p:cNvSpPr>
            <a:spLocks noGrp="1"/>
          </p:cNvSpPr>
          <p:nvPr>
            <p:ph type="title"/>
          </p:nvPr>
        </p:nvSpPr>
        <p:spPr/>
        <p:txBody>
          <a:bodyPr/>
          <a:lstStyle/>
          <a:p>
            <a:r>
              <a:rPr lang="en-US" sz="2400" dirty="0" smtClean="0"/>
              <a:t>Task </a:t>
            </a:r>
            <a:r>
              <a:rPr lang="sr-Cyrl-ME" sz="2400" dirty="0" smtClean="0"/>
              <a:t>3</a:t>
            </a:r>
            <a:r>
              <a:rPr lang="en-US" sz="2400" dirty="0" smtClean="0"/>
              <a:t>.7: </a:t>
            </a:r>
            <a:r>
              <a:rPr lang="en-US" sz="2400" dirty="0"/>
              <a:t>Helpdesk and </a:t>
            </a:r>
            <a:r>
              <a:rPr lang="en-US" sz="2400" dirty="0" smtClean="0"/>
              <a:t>Education</a:t>
            </a:r>
            <a:endParaRPr lang="en-US" sz="24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18</a:t>
            </a:fld>
            <a:endParaRPr lang="en-US" noProof="1"/>
          </a:p>
        </p:txBody>
      </p:sp>
    </p:spTree>
    <p:extLst>
      <p:ext uri="{BB962C8B-B14F-4D97-AF65-F5344CB8AC3E}">
        <p14:creationId xmlns:p14="http://schemas.microsoft.com/office/powerpoint/2010/main" val="32089378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0" u="sng" dirty="0" smtClean="0"/>
              <a:t>Based on feedback data from roughly 11 partners </a:t>
            </a:r>
            <a:r>
              <a:rPr lang="en-US" b="0" dirty="0" smtClean="0"/>
              <a:t>we can categorize the efforts in three following ways</a:t>
            </a:r>
          </a:p>
          <a:p>
            <a:pPr lvl="1"/>
            <a:r>
              <a:rPr lang="en-US" b="0" u="sng" dirty="0" smtClean="0"/>
              <a:t>Most of the companies partners set up helpdesks</a:t>
            </a:r>
            <a:r>
              <a:rPr lang="en-US" b="0" dirty="0" smtClean="0"/>
              <a:t> </a:t>
            </a:r>
            <a:r>
              <a:rPr lang="en-US" b="0" dirty="0"/>
              <a:t>which provided potential applicants with help regarding </a:t>
            </a:r>
            <a:r>
              <a:rPr lang="en-US" b="0" dirty="0" smtClean="0"/>
              <a:t>applications</a:t>
            </a:r>
            <a:r>
              <a:rPr lang="en-US" b="0" dirty="0"/>
              <a:t>,</a:t>
            </a:r>
            <a:r>
              <a:rPr lang="en-US" b="0" dirty="0" smtClean="0"/>
              <a:t> mostly in form of a personal assistance, which was either conducted through specialized person or ad hoc meetings, websites have also been set up (good practice), </a:t>
            </a:r>
          </a:p>
          <a:p>
            <a:pPr lvl="1"/>
            <a:r>
              <a:rPr lang="en-US" b="0" u="sng" dirty="0" smtClean="0"/>
              <a:t>Most of the parties organized webinars </a:t>
            </a:r>
            <a:r>
              <a:rPr lang="en-US" b="0" dirty="0" smtClean="0"/>
              <a:t>directed to promoting SMART4ALL, the rest of the parties resorted to directing the interesting parties to the SMART4ALL website or central webinars or are planning to organize webinars in the future.</a:t>
            </a:r>
          </a:p>
          <a:p>
            <a:pPr lvl="1"/>
            <a:r>
              <a:rPr lang="en-US" b="0" u="sng" dirty="0" smtClean="0"/>
              <a:t>Additional work on creating a FAQ will be made </a:t>
            </a:r>
            <a:r>
              <a:rPr lang="en-US" b="0" dirty="0" smtClean="0"/>
              <a:t>in the future by majority of the partners, a good practice indicator is deriving a FAQ on the basis of factual requests.</a:t>
            </a:r>
          </a:p>
          <a:p>
            <a:pPr lvl="1"/>
            <a:endParaRPr lang="en-US" b="0" dirty="0"/>
          </a:p>
        </p:txBody>
      </p:sp>
      <p:sp>
        <p:nvSpPr>
          <p:cNvPr id="3" name="Title 2"/>
          <p:cNvSpPr>
            <a:spLocks noGrp="1"/>
          </p:cNvSpPr>
          <p:nvPr>
            <p:ph type="title"/>
          </p:nvPr>
        </p:nvSpPr>
        <p:spPr/>
        <p:txBody>
          <a:bodyPr/>
          <a:lstStyle/>
          <a:p>
            <a:r>
              <a:rPr lang="en-US" sz="2800" dirty="0" smtClean="0"/>
              <a:t>Task 3.8. – Year 1 overview </a:t>
            </a:r>
            <a:endParaRPr lang="en-US" sz="28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19</a:t>
            </a:fld>
            <a:endParaRPr lang="en-US" noProof="1"/>
          </a:p>
        </p:txBody>
      </p:sp>
    </p:spTree>
    <p:extLst>
      <p:ext uri="{BB962C8B-B14F-4D97-AF65-F5344CB8AC3E}">
        <p14:creationId xmlns:p14="http://schemas.microsoft.com/office/powerpoint/2010/main" val="1114988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Task 3.8: </a:t>
            </a:r>
            <a:r>
              <a:rPr lang="en-US" sz="2800" dirty="0"/>
              <a:t>Brokerage</a:t>
            </a:r>
            <a:r>
              <a:rPr lang="en-US" sz="2400" dirty="0"/>
              <a:t> &amp; Consortium Building </a:t>
            </a:r>
            <a:r>
              <a:rPr lang="en-US" sz="2400" dirty="0" smtClean="0"/>
              <a:t>Support</a:t>
            </a:r>
            <a:endParaRPr lang="en-US" sz="2400" dirty="0"/>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20</a:t>
            </a:fld>
            <a:endParaRPr lang="en-US" noProof="1"/>
          </a:p>
        </p:txBody>
      </p:sp>
      <p:sp>
        <p:nvSpPr>
          <p:cNvPr id="13" name="CuadroTexto 30">
            <a:extLst>
              <a:ext uri="{FF2B5EF4-FFF2-40B4-BE49-F238E27FC236}">
                <a16:creationId xmlns:a16="http://schemas.microsoft.com/office/drawing/2014/main" xmlns="" id="{AA26328F-C2D0-6B49-9C44-8E75C04B9FE8}"/>
              </a:ext>
            </a:extLst>
          </p:cNvPr>
          <p:cNvSpPr txBox="1"/>
          <p:nvPr/>
        </p:nvSpPr>
        <p:spPr>
          <a:xfrm>
            <a:off x="136187" y="3543062"/>
            <a:ext cx="4511440" cy="1606454"/>
          </a:xfrm>
          <a:prstGeom prst="rect">
            <a:avLst/>
          </a:prstGeom>
          <a:solidFill>
            <a:schemeClr val="bg1"/>
          </a:solidFill>
          <a:ln w="3175">
            <a:solidFill>
              <a:schemeClr val="accent1"/>
            </a:solidFill>
          </a:ln>
        </p:spPr>
        <p:txBody>
          <a:bodyPr wrap="square" rtlCol="0">
            <a:spAutoFit/>
          </a:bodyPr>
          <a:lstStyle/>
          <a:p>
            <a:r>
              <a:rPr lang="en-US" sz="1400" b="1" dirty="0">
                <a:solidFill>
                  <a:srgbClr val="2D608F"/>
                </a:solidFill>
              </a:rPr>
              <a:t>Sub-Task 3.8.2: … in Digitized </a:t>
            </a:r>
            <a:r>
              <a:rPr lang="en-US" sz="1400" b="1" dirty="0" smtClean="0">
                <a:solidFill>
                  <a:srgbClr val="2D608F"/>
                </a:solidFill>
              </a:rPr>
              <a:t>Agriculture</a:t>
            </a:r>
          </a:p>
          <a:p>
            <a:pPr marL="285750" indent="-285750">
              <a:buFont typeface="Wingdings" panose="05000000000000000000" pitchFamily="2" charset="2"/>
              <a:buChar char="Ø"/>
            </a:pPr>
            <a:r>
              <a:rPr lang="en-US" sz="1400" u="sng" dirty="0" smtClean="0"/>
              <a:t>Partners involved:</a:t>
            </a:r>
          </a:p>
          <a:p>
            <a:pPr marL="742950" lvl="1" indent="-285750">
              <a:buFont typeface="Arial" panose="020B0604020202020204" pitchFamily="34" charset="0"/>
              <a:buChar char="•"/>
            </a:pPr>
            <a:r>
              <a:rPr lang="en-US" sz="1400" b="1" dirty="0" smtClean="0"/>
              <a:t>Leibniz </a:t>
            </a:r>
            <a:r>
              <a:rPr lang="en-US" sz="1400" b="1" dirty="0" err="1" smtClean="0"/>
              <a:t>Institut</a:t>
            </a:r>
            <a:r>
              <a:rPr lang="en-US" sz="1400" b="1" dirty="0" smtClean="0"/>
              <a:t> fur </a:t>
            </a:r>
            <a:r>
              <a:rPr lang="en-US" sz="1400" b="1" dirty="0" err="1" smtClean="0"/>
              <a:t>Agratechnik</a:t>
            </a:r>
            <a:r>
              <a:rPr lang="en-US" sz="1400" b="1" dirty="0" smtClean="0"/>
              <a:t> und </a:t>
            </a:r>
            <a:r>
              <a:rPr lang="en-US" sz="1400" b="1" dirty="0" err="1" smtClean="0"/>
              <a:t>Biooekonomie</a:t>
            </a:r>
            <a:r>
              <a:rPr lang="en-US" sz="1400" b="1" dirty="0" smtClean="0"/>
              <a:t> </a:t>
            </a:r>
            <a:r>
              <a:rPr lang="en-US" sz="1400" dirty="0"/>
              <a:t> </a:t>
            </a:r>
            <a:r>
              <a:rPr lang="en-US" sz="1400" dirty="0" smtClean="0"/>
              <a:t>(lead), </a:t>
            </a:r>
            <a:r>
              <a:rPr lang="en-US" sz="1400" dirty="0" err="1" smtClean="0"/>
              <a:t>Rezos</a:t>
            </a:r>
            <a:r>
              <a:rPr lang="en-US" sz="1400" dirty="0" smtClean="0"/>
              <a:t>, Novi Sad Uni. (participants)</a:t>
            </a:r>
            <a:endParaRPr lang="en-US" sz="1400" dirty="0"/>
          </a:p>
          <a:p>
            <a:pPr marL="285750" indent="-285750">
              <a:buFont typeface="Wingdings" panose="05000000000000000000" pitchFamily="2" charset="2"/>
              <a:buChar char="Ø"/>
            </a:pPr>
            <a:r>
              <a:rPr lang="en-US" sz="1400" u="sng" dirty="0" smtClean="0"/>
              <a:t>Sub-objective</a:t>
            </a:r>
            <a:r>
              <a:rPr lang="en-US" sz="1400" dirty="0" smtClean="0"/>
              <a:t> – </a:t>
            </a:r>
            <a:r>
              <a:rPr lang="en-US" sz="1400" dirty="0"/>
              <a:t>set </a:t>
            </a:r>
            <a:r>
              <a:rPr lang="en-US" sz="1400" dirty="0" smtClean="0"/>
              <a:t>up </a:t>
            </a:r>
            <a:r>
              <a:rPr lang="en-US" sz="1400" i="1" dirty="0" err="1" smtClean="0"/>
              <a:t>Digitzed</a:t>
            </a:r>
            <a:r>
              <a:rPr lang="en-US" sz="1400" i="1" dirty="0" smtClean="0"/>
              <a:t> Agriculture Task Force(</a:t>
            </a:r>
            <a:r>
              <a:rPr lang="en-US" sz="1400" i="1" dirty="0" err="1" smtClean="0"/>
              <a:t>DAgTF</a:t>
            </a:r>
            <a:r>
              <a:rPr lang="en-US" sz="1400" i="1" dirty="0"/>
              <a:t>).</a:t>
            </a:r>
          </a:p>
        </p:txBody>
      </p:sp>
      <p:sp>
        <p:nvSpPr>
          <p:cNvPr id="16" name="CuadroTexto 30">
            <a:extLst>
              <a:ext uri="{FF2B5EF4-FFF2-40B4-BE49-F238E27FC236}">
                <a16:creationId xmlns:a16="http://schemas.microsoft.com/office/drawing/2014/main" xmlns="" id="{AA26328F-C2D0-6B49-9C44-8E75C04B9FE8}"/>
              </a:ext>
            </a:extLst>
          </p:cNvPr>
          <p:cNvSpPr txBox="1"/>
          <p:nvPr/>
        </p:nvSpPr>
        <p:spPr>
          <a:xfrm>
            <a:off x="84617" y="760062"/>
            <a:ext cx="8952811" cy="1432321"/>
          </a:xfrm>
          <a:prstGeom prst="rect">
            <a:avLst/>
          </a:prstGeom>
          <a:noFill/>
          <a:ln w="3175">
            <a:solidFill>
              <a:schemeClr val="accent1"/>
            </a:solidFill>
          </a:ln>
        </p:spPr>
        <p:txBody>
          <a:bodyPr wrap="square" rtlCol="0">
            <a:spAutoFit/>
          </a:bodyPr>
          <a:lstStyle/>
          <a:p>
            <a:pPr marL="171450" indent="-171450">
              <a:buFont typeface="Wingdings" panose="05000000000000000000" pitchFamily="2" charset="2"/>
              <a:buChar char="Ø"/>
            </a:pPr>
            <a:r>
              <a:rPr lang="en-GB" sz="1200" b="1" dirty="0" smtClean="0"/>
              <a:t> </a:t>
            </a:r>
            <a:r>
              <a:rPr lang="en-GB" sz="1400" b="1" u="sng" dirty="0" smtClean="0"/>
              <a:t>Objectives: </a:t>
            </a:r>
          </a:p>
          <a:p>
            <a:pPr marL="628650" lvl="1" indent="-171450">
              <a:buFont typeface="Arial" panose="020B0604020202020204" pitchFamily="34" charset="0"/>
              <a:buChar char="•"/>
            </a:pPr>
            <a:r>
              <a:rPr lang="en-US" sz="1200" dirty="0" smtClean="0"/>
              <a:t> </a:t>
            </a:r>
            <a:r>
              <a:rPr lang="en-US" sz="1200" dirty="0"/>
              <a:t>To execute targeted brokerage activities between potential third party applicants</a:t>
            </a:r>
          </a:p>
          <a:p>
            <a:pPr marL="628650" lvl="1" indent="-171450">
              <a:buFont typeface="Arial" panose="020B0604020202020204" pitchFamily="34" charset="0"/>
              <a:buChar char="•"/>
            </a:pPr>
            <a:r>
              <a:rPr lang="en-US" sz="1200" dirty="0" smtClean="0"/>
              <a:t> </a:t>
            </a:r>
            <a:r>
              <a:rPr lang="en-US" sz="1200" dirty="0"/>
              <a:t>To seek third party applications with high impact potential</a:t>
            </a:r>
          </a:p>
          <a:p>
            <a:pPr marL="628650" lvl="1" indent="-171450">
              <a:buFont typeface="Arial" panose="020B0604020202020204" pitchFamily="34" charset="0"/>
              <a:buChar char="•"/>
            </a:pPr>
            <a:r>
              <a:rPr lang="en-US" sz="1200" dirty="0" smtClean="0"/>
              <a:t> </a:t>
            </a:r>
            <a:r>
              <a:rPr lang="en-US" sz="1200" dirty="0"/>
              <a:t>To bring together applicants with complementary </a:t>
            </a:r>
            <a:r>
              <a:rPr lang="en-US" sz="1200" dirty="0" smtClean="0"/>
              <a:t>expertise</a:t>
            </a:r>
            <a:endParaRPr lang="sr-Cyrl-ME" sz="1200" dirty="0"/>
          </a:p>
          <a:p>
            <a:pPr marL="171450" indent="-171450">
              <a:buFont typeface="Wingdings" panose="05000000000000000000" pitchFamily="2" charset="2"/>
              <a:buChar char="ü"/>
            </a:pPr>
            <a:r>
              <a:rPr lang="sr-Cyrl-ME" sz="1200" i="1" u="sng" dirty="0" smtClean="0">
                <a:solidFill>
                  <a:srgbClr val="2D608F"/>
                </a:solidFill>
              </a:rPr>
              <a:t>- </a:t>
            </a:r>
            <a:r>
              <a:rPr lang="en-US" sz="1200" i="1" u="sng" dirty="0" smtClean="0">
                <a:solidFill>
                  <a:srgbClr val="2D608F"/>
                </a:solidFill>
              </a:rPr>
              <a:t>The </a:t>
            </a:r>
            <a:r>
              <a:rPr lang="en-US" sz="1200" i="1" u="sng" dirty="0">
                <a:solidFill>
                  <a:srgbClr val="2D608F"/>
                </a:solidFill>
              </a:rPr>
              <a:t>purpose of this task is to </a:t>
            </a:r>
            <a:r>
              <a:rPr lang="en-US" sz="1200" i="1" u="sng" dirty="0" smtClean="0">
                <a:solidFill>
                  <a:srgbClr val="2D608F"/>
                </a:solidFill>
              </a:rPr>
              <a:t>offer</a:t>
            </a:r>
            <a:r>
              <a:rPr lang="sr-Cyrl-ME" sz="1200" i="1" u="sng" dirty="0" smtClean="0">
                <a:solidFill>
                  <a:srgbClr val="2D608F"/>
                </a:solidFill>
              </a:rPr>
              <a:t> </a:t>
            </a:r>
            <a:r>
              <a:rPr lang="en-US" sz="1200" i="1" u="sng" dirty="0" smtClean="0">
                <a:solidFill>
                  <a:srgbClr val="2D608F"/>
                </a:solidFill>
              </a:rPr>
              <a:t>brokerage support</a:t>
            </a:r>
            <a:r>
              <a:rPr lang="sr-Cyrl-ME" sz="1200" i="1" u="sng" dirty="0" smtClean="0">
                <a:solidFill>
                  <a:srgbClr val="2D608F"/>
                </a:solidFill>
              </a:rPr>
              <a:t> </a:t>
            </a:r>
            <a:r>
              <a:rPr lang="en-US" sz="1200" i="1" u="sng" dirty="0" smtClean="0">
                <a:solidFill>
                  <a:srgbClr val="2D608F"/>
                </a:solidFill>
              </a:rPr>
              <a:t>in </a:t>
            </a:r>
            <a:r>
              <a:rPr lang="en-US" sz="1200" i="1" u="sng" dirty="0">
                <a:solidFill>
                  <a:srgbClr val="2D608F"/>
                </a:solidFill>
              </a:rPr>
              <a:t>order maximize the participation of </a:t>
            </a:r>
            <a:r>
              <a:rPr lang="en-US" sz="1200" i="1" u="sng" dirty="0" smtClean="0">
                <a:solidFill>
                  <a:srgbClr val="2D608F"/>
                </a:solidFill>
              </a:rPr>
              <a:t>SMEs</a:t>
            </a:r>
            <a:r>
              <a:rPr lang="sr-Cyrl-ME" sz="1200" i="1" u="sng" dirty="0" smtClean="0">
                <a:solidFill>
                  <a:srgbClr val="2D608F"/>
                </a:solidFill>
              </a:rPr>
              <a:t>. </a:t>
            </a:r>
            <a:r>
              <a:rPr lang="en-US" sz="1200" i="1" u="sng" dirty="0" smtClean="0">
                <a:solidFill>
                  <a:srgbClr val="2D608F"/>
                </a:solidFill>
              </a:rPr>
              <a:t>Another</a:t>
            </a:r>
            <a:r>
              <a:rPr lang="sr-Cyrl-ME" sz="1200" i="1" u="sng" dirty="0" smtClean="0">
                <a:solidFill>
                  <a:srgbClr val="2D608F"/>
                </a:solidFill>
              </a:rPr>
              <a:t> </a:t>
            </a:r>
            <a:r>
              <a:rPr lang="en-US" sz="1200" i="1" u="sng" dirty="0" smtClean="0">
                <a:solidFill>
                  <a:srgbClr val="2D608F"/>
                </a:solidFill>
              </a:rPr>
              <a:t>important </a:t>
            </a:r>
            <a:r>
              <a:rPr lang="en-US" sz="1200" i="1" u="sng" dirty="0">
                <a:solidFill>
                  <a:srgbClr val="2D608F"/>
                </a:solidFill>
              </a:rPr>
              <a:t>activity </a:t>
            </a:r>
            <a:r>
              <a:rPr lang="en-US" sz="1200" i="1" u="sng" dirty="0" smtClean="0">
                <a:solidFill>
                  <a:srgbClr val="2D608F"/>
                </a:solidFill>
              </a:rPr>
              <a:t>is</a:t>
            </a:r>
            <a:r>
              <a:rPr lang="sr-Cyrl-ME" sz="1200" i="1" u="sng" dirty="0" smtClean="0">
                <a:solidFill>
                  <a:srgbClr val="2D608F"/>
                </a:solidFill>
              </a:rPr>
              <a:t> </a:t>
            </a:r>
            <a:r>
              <a:rPr lang="en-US" sz="1200" i="1" u="sng" dirty="0" smtClean="0">
                <a:solidFill>
                  <a:srgbClr val="2D608F"/>
                </a:solidFill>
              </a:rPr>
              <a:t>to </a:t>
            </a:r>
            <a:r>
              <a:rPr lang="en-US" sz="1200" i="1" u="sng" dirty="0">
                <a:solidFill>
                  <a:srgbClr val="2D608F"/>
                </a:solidFill>
              </a:rPr>
              <a:t>connect potential third party applicants with other candidates with </a:t>
            </a:r>
            <a:r>
              <a:rPr lang="en-US" sz="1200" i="1" u="sng" dirty="0" smtClean="0">
                <a:solidFill>
                  <a:srgbClr val="2D608F"/>
                </a:solidFill>
              </a:rPr>
              <a:t>complementary expertise. </a:t>
            </a:r>
            <a:r>
              <a:rPr lang="en-US" sz="1200" b="1" i="1" u="sng" dirty="0" smtClean="0">
                <a:solidFill>
                  <a:srgbClr val="2D608F"/>
                </a:solidFill>
              </a:rPr>
              <a:t>TASK FORCES WILL BE SET UP FOR EVERY SUB-TASK</a:t>
            </a:r>
            <a:endParaRPr lang="en-US" sz="1200" i="1" u="sng" dirty="0">
              <a:solidFill>
                <a:srgbClr val="2D608F"/>
              </a:solidFill>
            </a:endParaRPr>
          </a:p>
          <a:p>
            <a:r>
              <a:rPr lang="en-US" sz="1200" dirty="0" smtClean="0"/>
              <a:t> </a:t>
            </a:r>
            <a:endParaRPr lang="en-GB" sz="1200" dirty="0"/>
          </a:p>
        </p:txBody>
      </p:sp>
      <p:sp>
        <p:nvSpPr>
          <p:cNvPr id="12" name="CuadroTexto 30">
            <a:extLst>
              <a:ext uri="{FF2B5EF4-FFF2-40B4-BE49-F238E27FC236}">
                <a16:creationId xmlns:a16="http://schemas.microsoft.com/office/drawing/2014/main" xmlns="" id="{AA26328F-C2D0-6B49-9C44-8E75C04B9FE8}"/>
              </a:ext>
            </a:extLst>
          </p:cNvPr>
          <p:cNvSpPr txBox="1"/>
          <p:nvPr/>
        </p:nvSpPr>
        <p:spPr>
          <a:xfrm>
            <a:off x="84617" y="2158067"/>
            <a:ext cx="4580193" cy="1384995"/>
          </a:xfrm>
          <a:prstGeom prst="rect">
            <a:avLst/>
          </a:prstGeom>
          <a:solidFill>
            <a:schemeClr val="bg1"/>
          </a:solidFill>
          <a:ln w="3175">
            <a:solidFill>
              <a:schemeClr val="accent1"/>
            </a:solidFill>
          </a:ln>
        </p:spPr>
        <p:txBody>
          <a:bodyPr wrap="square" rtlCol="0">
            <a:spAutoFit/>
          </a:bodyPr>
          <a:lstStyle/>
          <a:p>
            <a:r>
              <a:rPr lang="en-US" sz="1400" b="1" dirty="0">
                <a:solidFill>
                  <a:srgbClr val="2D608F"/>
                </a:solidFill>
              </a:rPr>
              <a:t>Sub-Task 3.8.1: … in Digitized </a:t>
            </a:r>
            <a:r>
              <a:rPr lang="en-US" sz="1400" b="1" dirty="0" smtClean="0">
                <a:solidFill>
                  <a:srgbClr val="2D608F"/>
                </a:solidFill>
              </a:rPr>
              <a:t>Transport:</a:t>
            </a:r>
          </a:p>
          <a:p>
            <a:pPr marL="285750" indent="-285750">
              <a:buFont typeface="Wingdings" panose="05000000000000000000" pitchFamily="2" charset="2"/>
              <a:buChar char="Ø"/>
            </a:pPr>
            <a:r>
              <a:rPr lang="en-US" sz="1400" u="sng" dirty="0" smtClean="0">
                <a:solidFill>
                  <a:srgbClr val="2D608F"/>
                </a:solidFill>
              </a:rPr>
              <a:t> </a:t>
            </a:r>
            <a:r>
              <a:rPr lang="en-US" sz="1400" u="sng" dirty="0" smtClean="0"/>
              <a:t>Partners involved:</a:t>
            </a:r>
            <a:endParaRPr lang="en-US" sz="1400" u="sng" dirty="0" smtClean="0">
              <a:solidFill>
                <a:srgbClr val="2D608F"/>
              </a:solidFill>
            </a:endParaRPr>
          </a:p>
          <a:p>
            <a:pPr marL="742950" lvl="1" indent="-285750">
              <a:buFont typeface="Arial" panose="020B0604020202020204" pitchFamily="34" charset="0"/>
              <a:buChar char="•"/>
            </a:pPr>
            <a:r>
              <a:rPr lang="en-US" sz="1400" b="1" dirty="0" err="1" smtClean="0"/>
              <a:t>Deutsches</a:t>
            </a:r>
            <a:r>
              <a:rPr lang="en-US" sz="1400" b="1" dirty="0" smtClean="0"/>
              <a:t> </a:t>
            </a:r>
            <a:r>
              <a:rPr lang="en-US" sz="1400" b="1" dirty="0" err="1" smtClean="0"/>
              <a:t>Zentrum</a:t>
            </a:r>
            <a:r>
              <a:rPr lang="en-US" sz="1400" b="1" dirty="0" smtClean="0"/>
              <a:t> fur </a:t>
            </a:r>
            <a:r>
              <a:rPr lang="en-US" sz="1400" b="1" dirty="0" err="1" smtClean="0"/>
              <a:t>Luft</a:t>
            </a:r>
            <a:r>
              <a:rPr lang="en-US" sz="1400" b="1" dirty="0" smtClean="0"/>
              <a:t> und </a:t>
            </a:r>
            <a:r>
              <a:rPr lang="en-US" sz="1400" b="1" dirty="0" err="1" smtClean="0"/>
              <a:t>Raumfahrt</a:t>
            </a:r>
            <a:r>
              <a:rPr lang="en-US" sz="1400" b="1" dirty="0" smtClean="0"/>
              <a:t> </a:t>
            </a:r>
            <a:r>
              <a:rPr lang="en-US" sz="1400" dirty="0" smtClean="0"/>
              <a:t>(lead), TALTECH</a:t>
            </a:r>
            <a:r>
              <a:rPr lang="en-US" sz="1400" dirty="0"/>
              <a:t>, </a:t>
            </a:r>
            <a:r>
              <a:rPr lang="en-US" sz="1400" dirty="0" err="1" smtClean="0"/>
              <a:t>Politehnika</a:t>
            </a:r>
            <a:r>
              <a:rPr lang="en-US" sz="1400" dirty="0" smtClean="0"/>
              <a:t> </a:t>
            </a:r>
            <a:r>
              <a:rPr lang="en-US" sz="1400" dirty="0" err="1" smtClean="0"/>
              <a:t>Pozanska</a:t>
            </a:r>
            <a:endParaRPr lang="en-US" sz="1400" dirty="0"/>
          </a:p>
          <a:p>
            <a:pPr marL="285750" indent="-285750">
              <a:buFont typeface="Wingdings" panose="05000000000000000000" pitchFamily="2" charset="2"/>
              <a:buChar char="Ø"/>
            </a:pPr>
            <a:r>
              <a:rPr lang="en-US" sz="1400" dirty="0"/>
              <a:t> </a:t>
            </a:r>
            <a:r>
              <a:rPr lang="en-US" sz="1400" u="sng" dirty="0" smtClean="0"/>
              <a:t>Sub-objective</a:t>
            </a:r>
            <a:r>
              <a:rPr lang="en-US" sz="1400" dirty="0" smtClean="0"/>
              <a:t>: </a:t>
            </a:r>
            <a:r>
              <a:rPr lang="en-US" sz="1400" dirty="0"/>
              <a:t>set up </a:t>
            </a:r>
            <a:r>
              <a:rPr lang="en-US" sz="1400" i="1" dirty="0" smtClean="0"/>
              <a:t>Digitized </a:t>
            </a:r>
            <a:r>
              <a:rPr lang="en-US" sz="1400" i="1" dirty="0"/>
              <a:t>Transport Task Force (DTTF).</a:t>
            </a:r>
          </a:p>
        </p:txBody>
      </p:sp>
      <p:sp>
        <p:nvSpPr>
          <p:cNvPr id="14" name="CuadroTexto 30">
            <a:extLst>
              <a:ext uri="{FF2B5EF4-FFF2-40B4-BE49-F238E27FC236}">
                <a16:creationId xmlns:a16="http://schemas.microsoft.com/office/drawing/2014/main" xmlns="" id="{AA26328F-C2D0-6B49-9C44-8E75C04B9FE8}"/>
              </a:ext>
            </a:extLst>
          </p:cNvPr>
          <p:cNvSpPr txBox="1"/>
          <p:nvPr/>
        </p:nvSpPr>
        <p:spPr>
          <a:xfrm>
            <a:off x="4697484" y="2177790"/>
            <a:ext cx="4339944" cy="1384995"/>
          </a:xfrm>
          <a:prstGeom prst="rect">
            <a:avLst/>
          </a:prstGeom>
          <a:noFill/>
          <a:ln w="3175">
            <a:solidFill>
              <a:schemeClr val="accent1"/>
            </a:solidFill>
          </a:ln>
        </p:spPr>
        <p:txBody>
          <a:bodyPr wrap="square" rtlCol="0">
            <a:spAutoFit/>
          </a:bodyPr>
          <a:lstStyle/>
          <a:p>
            <a:r>
              <a:rPr lang="en-US" sz="1400" b="1" dirty="0">
                <a:solidFill>
                  <a:srgbClr val="2D608F"/>
                </a:solidFill>
              </a:rPr>
              <a:t>Sub-Task 3.8.3: … in Digitized </a:t>
            </a:r>
            <a:r>
              <a:rPr lang="en-US" sz="1400" b="1" dirty="0" smtClean="0">
                <a:solidFill>
                  <a:srgbClr val="2D608F"/>
                </a:solidFill>
              </a:rPr>
              <a:t>Environment</a:t>
            </a:r>
          </a:p>
          <a:p>
            <a:pPr marL="285750" indent="-285750">
              <a:buFont typeface="Wingdings" panose="05000000000000000000" pitchFamily="2" charset="2"/>
              <a:buChar char="Ø"/>
            </a:pPr>
            <a:r>
              <a:rPr lang="en-US" sz="1400" u="sng" dirty="0" smtClean="0"/>
              <a:t>Partners involved: </a:t>
            </a:r>
          </a:p>
          <a:p>
            <a:pPr marL="742950" lvl="1" indent="-285750">
              <a:buFont typeface="Arial" panose="020B0604020202020204" pitchFamily="34" charset="0"/>
              <a:buChar char="•"/>
            </a:pPr>
            <a:r>
              <a:rPr lang="en-US" sz="1400" b="1" dirty="0" smtClean="0"/>
              <a:t>Sensing</a:t>
            </a:r>
            <a:r>
              <a:rPr lang="sr-Cyrl-ME" sz="1400" b="1" dirty="0" smtClean="0"/>
              <a:t>&amp;</a:t>
            </a:r>
            <a:r>
              <a:rPr lang="en-US" sz="1400" b="1" dirty="0" smtClean="0"/>
              <a:t>Control Systems</a:t>
            </a:r>
            <a:r>
              <a:rPr lang="en-US" sz="1400" dirty="0" smtClean="0"/>
              <a:t> (lead),</a:t>
            </a:r>
            <a:r>
              <a:rPr lang="en-US" sz="1400" dirty="0" err="1" smtClean="0"/>
              <a:t>Epistimoniko</a:t>
            </a:r>
            <a:r>
              <a:rPr lang="en-US" sz="1400" dirty="0" smtClean="0"/>
              <a:t> </a:t>
            </a:r>
            <a:r>
              <a:rPr lang="en-US" sz="1400" dirty="0" err="1" smtClean="0"/>
              <a:t>Parko</a:t>
            </a:r>
            <a:r>
              <a:rPr lang="en-US" sz="1400" dirty="0" smtClean="0"/>
              <a:t> Patron, Metropolitan Uni. Tirana (part.)</a:t>
            </a:r>
          </a:p>
          <a:p>
            <a:pPr marL="285750" indent="-285750">
              <a:buFont typeface="Wingdings" panose="05000000000000000000" pitchFamily="2" charset="2"/>
              <a:buChar char="Ø"/>
            </a:pPr>
            <a:r>
              <a:rPr lang="en-US" sz="1400" u="sng" dirty="0" smtClean="0"/>
              <a:t>Sub-objective:</a:t>
            </a:r>
            <a:r>
              <a:rPr lang="en-US" sz="1400" dirty="0" smtClean="0"/>
              <a:t> </a:t>
            </a:r>
            <a:r>
              <a:rPr lang="en-US" sz="1400" dirty="0"/>
              <a:t>set up </a:t>
            </a:r>
            <a:r>
              <a:rPr lang="en-US" sz="1400" i="1" dirty="0"/>
              <a:t>Digitized Environment Task Force (DETF).</a:t>
            </a:r>
          </a:p>
        </p:txBody>
      </p:sp>
      <p:sp>
        <p:nvSpPr>
          <p:cNvPr id="15" name="CuadroTexto 30">
            <a:extLst>
              <a:ext uri="{FF2B5EF4-FFF2-40B4-BE49-F238E27FC236}">
                <a16:creationId xmlns:a16="http://schemas.microsoft.com/office/drawing/2014/main" xmlns="" id="{AA26328F-C2D0-6B49-9C44-8E75C04B9FE8}"/>
              </a:ext>
            </a:extLst>
          </p:cNvPr>
          <p:cNvSpPr txBox="1"/>
          <p:nvPr/>
        </p:nvSpPr>
        <p:spPr>
          <a:xfrm>
            <a:off x="4678590" y="3543061"/>
            <a:ext cx="4329223" cy="1692771"/>
          </a:xfrm>
          <a:prstGeom prst="rect">
            <a:avLst/>
          </a:prstGeom>
          <a:solidFill>
            <a:schemeClr val="bg1"/>
          </a:solidFill>
          <a:ln w="3175">
            <a:solidFill>
              <a:schemeClr val="accent1"/>
            </a:solidFill>
          </a:ln>
        </p:spPr>
        <p:txBody>
          <a:bodyPr wrap="square" rtlCol="0">
            <a:spAutoFit/>
          </a:bodyPr>
          <a:lstStyle/>
          <a:p>
            <a:r>
              <a:rPr lang="en-US" sz="1400" b="1" dirty="0">
                <a:solidFill>
                  <a:srgbClr val="2D608F"/>
                </a:solidFill>
              </a:rPr>
              <a:t>Sub-Task 3.8.4: … in Digitized </a:t>
            </a:r>
            <a:r>
              <a:rPr lang="en-US" sz="1400" b="1" dirty="0" smtClean="0">
                <a:solidFill>
                  <a:srgbClr val="2D608F"/>
                </a:solidFill>
              </a:rPr>
              <a:t>Anything</a:t>
            </a:r>
          </a:p>
          <a:p>
            <a:pPr marL="285750" indent="-285750">
              <a:buFont typeface="Wingdings" panose="05000000000000000000" pitchFamily="2" charset="2"/>
              <a:buChar char="Ø"/>
            </a:pPr>
            <a:r>
              <a:rPr lang="en-US" sz="1400" u="sng" dirty="0" smtClean="0"/>
              <a:t>Partners involved:</a:t>
            </a:r>
          </a:p>
          <a:p>
            <a:pPr marL="742950" lvl="1" indent="-285750">
              <a:buFont typeface="Arial" panose="020B0604020202020204" pitchFamily="34" charset="0"/>
              <a:buChar char="•"/>
            </a:pPr>
            <a:r>
              <a:rPr lang="en-US" sz="1600" b="1" dirty="0" smtClean="0"/>
              <a:t>Budapest M.E. </a:t>
            </a:r>
            <a:r>
              <a:rPr lang="en-US" sz="1600" dirty="0" smtClean="0"/>
              <a:t>(lead), Uni. </a:t>
            </a:r>
            <a:r>
              <a:rPr lang="en-US" sz="1600" dirty="0" err="1" smtClean="0"/>
              <a:t>Ukshini</a:t>
            </a:r>
            <a:r>
              <a:rPr lang="en-US" sz="1600" dirty="0" smtClean="0"/>
              <a:t> </a:t>
            </a:r>
            <a:r>
              <a:rPr lang="en-US" sz="1600" dirty="0" err="1" smtClean="0"/>
              <a:t>Hoti</a:t>
            </a:r>
            <a:r>
              <a:rPr lang="en-US" sz="1600" dirty="0" smtClean="0"/>
              <a:t>, Marg., Uni. </a:t>
            </a:r>
            <a:r>
              <a:rPr lang="en-US" sz="1600" dirty="0" err="1" smtClean="0"/>
              <a:t>Politechnica</a:t>
            </a:r>
            <a:r>
              <a:rPr lang="en-US" sz="1600" dirty="0" smtClean="0"/>
              <a:t> Valencia (participants) </a:t>
            </a:r>
          </a:p>
          <a:p>
            <a:pPr marL="285750" indent="-285750">
              <a:buFont typeface="Wingdings" panose="05000000000000000000" pitchFamily="2" charset="2"/>
              <a:buChar char="Ø"/>
            </a:pPr>
            <a:r>
              <a:rPr lang="en-US" sz="1400" u="sng" dirty="0" smtClean="0"/>
              <a:t>Sub-objective </a:t>
            </a:r>
            <a:r>
              <a:rPr lang="en-US" sz="1400" dirty="0" smtClean="0"/>
              <a:t>-set </a:t>
            </a:r>
            <a:r>
              <a:rPr lang="en-US" sz="1400" dirty="0"/>
              <a:t>up </a:t>
            </a:r>
            <a:r>
              <a:rPr lang="en-US" sz="1400" i="1" dirty="0"/>
              <a:t>Digitized Anything Task Force (DATF). </a:t>
            </a:r>
          </a:p>
        </p:txBody>
      </p:sp>
    </p:spTree>
    <p:extLst>
      <p:ext uri="{BB962C8B-B14F-4D97-AF65-F5344CB8AC3E}">
        <p14:creationId xmlns:p14="http://schemas.microsoft.com/office/powerpoint/2010/main" val="278290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2" grpId="0" animBg="1"/>
      <p:bldP spid="14"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 y="762430"/>
            <a:ext cx="8807501" cy="3053299"/>
          </a:xfrm>
        </p:spPr>
        <p:txBody>
          <a:bodyPr>
            <a:normAutofit/>
          </a:bodyPr>
          <a:lstStyle/>
          <a:p>
            <a:r>
              <a:rPr lang="en-US" sz="1800" dirty="0" smtClean="0"/>
              <a:t>8.1. -  TALTECH </a:t>
            </a:r>
            <a:r>
              <a:rPr lang="en-US" sz="1800" dirty="0"/>
              <a:t>Smart4All activities have been introduced to the Estonian ITS Cluster</a:t>
            </a:r>
            <a:r>
              <a:rPr lang="en-US" sz="1800" b="0" dirty="0"/>
              <a:t>, managed </a:t>
            </a:r>
            <a:r>
              <a:rPr lang="en-US" sz="1800" b="0" dirty="0" smtClean="0"/>
              <a:t>by the </a:t>
            </a:r>
            <a:r>
              <a:rPr lang="en-US" sz="1800" b="0" dirty="0"/>
              <a:t>Estonian Association of Information Technology and Telecommunications. </a:t>
            </a:r>
            <a:endParaRPr lang="en-US" sz="1800" b="0" dirty="0" smtClean="0"/>
          </a:p>
          <a:p>
            <a:pPr lvl="1"/>
            <a:r>
              <a:rPr lang="en-US" sz="1400" b="0" dirty="0" smtClean="0"/>
              <a:t>The umbrella PUT </a:t>
            </a:r>
            <a:r>
              <a:rPr lang="en-US" sz="1400" b="0" dirty="0"/>
              <a:t>Cooperation with </a:t>
            </a:r>
            <a:r>
              <a:rPr lang="en-US" sz="1400" b="0" dirty="0" err="1"/>
              <a:t>Aptiv</a:t>
            </a:r>
            <a:r>
              <a:rPr lang="en-US" sz="1400" b="0" dirty="0"/>
              <a:t> Innovative technologies in the field of active safety that will be </a:t>
            </a:r>
            <a:r>
              <a:rPr lang="en-US" sz="1400" b="0" dirty="0" smtClean="0"/>
              <a:t>used in </a:t>
            </a:r>
            <a:r>
              <a:rPr lang="en-US" sz="1400" b="0" dirty="0"/>
              <a:t>advanced driver assistance systems (ADAS) especially for increasing the quality of the </a:t>
            </a:r>
            <a:r>
              <a:rPr lang="en-US" sz="1400" b="0" dirty="0" smtClean="0"/>
              <a:t>image generated </a:t>
            </a:r>
            <a:r>
              <a:rPr lang="en-US" sz="1400" b="0" dirty="0"/>
              <a:t>by data compression tools</a:t>
            </a:r>
            <a:r>
              <a:rPr lang="en-US" sz="1400" b="0" dirty="0" smtClean="0"/>
              <a:t>. </a:t>
            </a:r>
          </a:p>
          <a:p>
            <a:pPr lvl="1"/>
            <a:r>
              <a:rPr lang="en-US" sz="1400" b="0" dirty="0" smtClean="0"/>
              <a:t>On 27th September 2020 participation in the Automated and Intelligent Vehicles workshop, IEEE Poland Section, Vehicular Technology Chapter and Robotics and Automation Chapter.</a:t>
            </a:r>
            <a:endParaRPr lang="en-US" sz="1400" b="0" dirty="0"/>
          </a:p>
          <a:p>
            <a:r>
              <a:rPr lang="en-US" sz="1800" dirty="0" smtClean="0"/>
              <a:t>8.2. – Additional data to be </a:t>
            </a:r>
            <a:r>
              <a:rPr lang="en-US" sz="1800" dirty="0" err="1" smtClean="0"/>
              <a:t>delievered</a:t>
            </a:r>
            <a:r>
              <a:rPr lang="en-US" sz="1800" dirty="0" smtClean="0"/>
              <a:t>, 8.4. – Additional data to be delivered </a:t>
            </a:r>
          </a:p>
          <a:p>
            <a:pPr>
              <a:lnSpc>
                <a:spcPct val="100000"/>
              </a:lnSpc>
            </a:pPr>
            <a:r>
              <a:rPr lang="en-US" sz="1800" dirty="0" smtClean="0"/>
              <a:t>8.3. – MTU reported continues efforts: </a:t>
            </a:r>
            <a:r>
              <a:rPr lang="en-US" sz="1800" dirty="0"/>
              <a:t>Sensing</a:t>
            </a:r>
            <a:r>
              <a:rPr lang="sr-Cyrl-ME" sz="1800" dirty="0"/>
              <a:t>&amp;</a:t>
            </a:r>
            <a:r>
              <a:rPr lang="en-US" sz="1800" dirty="0"/>
              <a:t>Control </a:t>
            </a:r>
            <a:r>
              <a:rPr lang="en-US" sz="1800" dirty="0" smtClean="0"/>
              <a:t>Systems reported the following activities </a:t>
            </a:r>
          </a:p>
        </p:txBody>
      </p:sp>
      <p:sp>
        <p:nvSpPr>
          <p:cNvPr id="3" name="Title 2"/>
          <p:cNvSpPr>
            <a:spLocks noGrp="1"/>
          </p:cNvSpPr>
          <p:nvPr>
            <p:ph type="title"/>
          </p:nvPr>
        </p:nvSpPr>
        <p:spPr/>
        <p:txBody>
          <a:bodyPr/>
          <a:lstStyle/>
          <a:p>
            <a:r>
              <a:rPr lang="en-US" dirty="0" smtClean="0"/>
              <a:t>T.3.8. – YEAR ONE REPORT</a:t>
            </a:r>
            <a:endParaRPr lang="en-US"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21</a:t>
            </a:fld>
            <a:endParaRPr lang="en-US" noProof="1"/>
          </a:p>
        </p:txBody>
      </p:sp>
      <p:pic>
        <p:nvPicPr>
          <p:cNvPr id="9" name="Picture 8"/>
          <p:cNvPicPr>
            <a:picLocks noChangeAspect="1"/>
          </p:cNvPicPr>
          <p:nvPr/>
        </p:nvPicPr>
        <p:blipFill>
          <a:blip r:embed="rId2"/>
          <a:stretch>
            <a:fillRect/>
          </a:stretch>
        </p:blipFill>
        <p:spPr>
          <a:xfrm>
            <a:off x="1163464" y="3159915"/>
            <a:ext cx="7559592" cy="1881192"/>
          </a:xfrm>
          <a:prstGeom prst="rect">
            <a:avLst/>
          </a:prstGeom>
        </p:spPr>
      </p:pic>
    </p:spTree>
    <p:extLst>
      <p:ext uri="{BB962C8B-B14F-4D97-AF65-F5344CB8AC3E}">
        <p14:creationId xmlns:p14="http://schemas.microsoft.com/office/powerpoint/2010/main" val="28092634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Ø"/>
            </a:pPr>
            <a:r>
              <a:rPr lang="en-US" sz="1600" b="0" u="sng" dirty="0" smtClean="0"/>
              <a:t>Partners involved:</a:t>
            </a:r>
          </a:p>
          <a:p>
            <a:pPr lvl="1"/>
            <a:r>
              <a:rPr lang="en-US" sz="1600" dirty="0" smtClean="0"/>
              <a:t> </a:t>
            </a:r>
            <a:r>
              <a:rPr lang="en-US" sz="1600" dirty="0" err="1"/>
              <a:t>MECOnet</a:t>
            </a:r>
            <a:r>
              <a:rPr lang="en-US" sz="1600" dirty="0"/>
              <a:t> </a:t>
            </a:r>
            <a:r>
              <a:rPr lang="en-US" sz="1600" b="0" dirty="0"/>
              <a:t>(lead)</a:t>
            </a:r>
            <a:r>
              <a:rPr lang="sr-Latn-ME" sz="1600" dirty="0"/>
              <a:t>, </a:t>
            </a:r>
            <a:r>
              <a:rPr lang="en-US" sz="1600" b="0" dirty="0"/>
              <a:t>ALL</a:t>
            </a:r>
            <a:r>
              <a:rPr lang="sr-Latn-ME" sz="1600" b="0" dirty="0"/>
              <a:t> participants included</a:t>
            </a:r>
            <a:endParaRPr lang="en-US" sz="1600" b="0" dirty="0"/>
          </a:p>
          <a:p>
            <a:pPr>
              <a:buFont typeface="Wingdings" panose="05000000000000000000" pitchFamily="2" charset="2"/>
              <a:buChar char="Ø"/>
            </a:pPr>
            <a:r>
              <a:rPr lang="en-US" sz="1600" b="0" u="sng" dirty="0" smtClean="0"/>
              <a:t>Duration: </a:t>
            </a:r>
            <a:r>
              <a:rPr lang="en-US" sz="1600" b="0" dirty="0" smtClean="0"/>
              <a:t>M9-M48</a:t>
            </a:r>
            <a:endParaRPr lang="en-US" sz="1600" u="sng" dirty="0"/>
          </a:p>
          <a:p>
            <a:pPr>
              <a:buFont typeface="Wingdings" panose="05000000000000000000" pitchFamily="2" charset="2"/>
              <a:buChar char="Ø"/>
            </a:pPr>
            <a:r>
              <a:rPr lang="en-US" sz="1600" b="0" u="sng" dirty="0" smtClean="0"/>
              <a:t>Objectives: </a:t>
            </a:r>
          </a:p>
          <a:p>
            <a:pPr lvl="1"/>
            <a:r>
              <a:rPr lang="en-US" sz="1600" b="0" dirty="0" smtClean="0"/>
              <a:t>Monitor the help desk, brokerage, and community-expansion activities</a:t>
            </a:r>
          </a:p>
          <a:p>
            <a:pPr lvl="1"/>
            <a:r>
              <a:rPr lang="en-US" sz="1600" b="0" dirty="0" smtClean="0"/>
              <a:t>Evaluate the SMART4ALL ecosystem in terms of countries, regions, and thematic areas</a:t>
            </a:r>
          </a:p>
          <a:p>
            <a:pPr lvl="1"/>
            <a:r>
              <a:rPr lang="en-US" sz="1600" b="0" dirty="0" smtClean="0"/>
              <a:t>Optimize the SMART4ALL thematic and/or geographic coverage</a:t>
            </a:r>
          </a:p>
          <a:p>
            <a:pPr marL="342900" lvl="1" indent="0">
              <a:buNone/>
            </a:pPr>
            <a:endParaRPr lang="en-US" sz="1600" b="0" dirty="0"/>
          </a:p>
          <a:p>
            <a:pPr>
              <a:buFont typeface="Wingdings" panose="05000000000000000000" pitchFamily="2" charset="2"/>
              <a:buChar char="ü"/>
            </a:pPr>
            <a:r>
              <a:rPr lang="en-US" sz="1600" b="0" i="1" u="sng" dirty="0">
                <a:solidFill>
                  <a:srgbClr val="2D608F"/>
                </a:solidFill>
              </a:rPr>
              <a:t>The goal of this task is to monitor and assess all the SMART4ALL community engagement activities (results of previous WP3 tasks). The assessment will be done in terms of thematic areas, number of countries and regions and geographic coverage. The results of the assessment will be compared against the community engagement strategy developed in Task 3.1. The output of this task will be fed to WP8 for further analysis. </a:t>
            </a:r>
          </a:p>
          <a:p>
            <a:endParaRPr lang="en-US" dirty="0"/>
          </a:p>
        </p:txBody>
      </p:sp>
      <p:sp>
        <p:nvSpPr>
          <p:cNvPr id="3" name="Title 2"/>
          <p:cNvSpPr>
            <a:spLocks noGrp="1"/>
          </p:cNvSpPr>
          <p:nvPr>
            <p:ph type="title"/>
          </p:nvPr>
        </p:nvSpPr>
        <p:spPr/>
        <p:txBody>
          <a:bodyPr/>
          <a:lstStyle/>
          <a:p>
            <a:r>
              <a:rPr lang="en-US" sz="2400" dirty="0" smtClean="0"/>
              <a:t>Task 3.9. Community Evolution</a:t>
            </a:r>
            <a:endParaRPr lang="en-US" sz="2400"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22</a:t>
            </a:fld>
            <a:endParaRPr lang="en-US" noProof="1"/>
          </a:p>
        </p:txBody>
      </p:sp>
    </p:spTree>
    <p:extLst>
      <p:ext uri="{BB962C8B-B14F-4D97-AF65-F5344CB8AC3E}">
        <p14:creationId xmlns:p14="http://schemas.microsoft.com/office/powerpoint/2010/main" val="40679294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6499" y="1016813"/>
            <a:ext cx="8671314" cy="3640247"/>
          </a:xfrm>
        </p:spPr>
        <p:txBody>
          <a:bodyPr>
            <a:normAutofit/>
          </a:bodyPr>
          <a:lstStyle/>
          <a:p>
            <a:r>
              <a:rPr lang="en-US" sz="2100" dirty="0"/>
              <a:t>T</a:t>
            </a:r>
            <a:r>
              <a:rPr lang="en-US" sz="2100" dirty="0" smtClean="0"/>
              <a:t>.3.1.</a:t>
            </a:r>
            <a:r>
              <a:rPr lang="en-US" dirty="0" smtClean="0"/>
              <a:t> </a:t>
            </a:r>
            <a:r>
              <a:rPr lang="en-US" b="0" dirty="0" smtClean="0"/>
              <a:t>- </a:t>
            </a:r>
            <a:r>
              <a:rPr lang="en-US" sz="2000" b="0" dirty="0"/>
              <a:t>C</a:t>
            </a:r>
            <a:r>
              <a:rPr lang="en-US" sz="2000" b="0" dirty="0" smtClean="0"/>
              <a:t>ommunity engagement strategy developed by </a:t>
            </a:r>
            <a:r>
              <a:rPr lang="en-US" sz="2000" b="0" dirty="0" err="1" smtClean="0"/>
              <a:t>MECOnet</a:t>
            </a:r>
            <a:r>
              <a:rPr lang="en-US" sz="2000" b="0" dirty="0"/>
              <a:t> </a:t>
            </a:r>
            <a:r>
              <a:rPr lang="en-US" sz="2000" b="0" dirty="0" smtClean="0"/>
              <a:t>and uploaded to repository </a:t>
            </a:r>
          </a:p>
          <a:p>
            <a:r>
              <a:rPr lang="en-US" sz="2000" dirty="0"/>
              <a:t>T</a:t>
            </a:r>
            <a:r>
              <a:rPr lang="en-US" sz="2000" dirty="0" smtClean="0"/>
              <a:t>.3.2.  </a:t>
            </a:r>
            <a:r>
              <a:rPr lang="en-US" sz="2000" b="0" dirty="0" smtClean="0"/>
              <a:t>- Series of activities concerning the promotion of SMART4ALL on DIH events of European and local significance, continuous presence noted </a:t>
            </a:r>
          </a:p>
          <a:p>
            <a:r>
              <a:rPr lang="en-US" sz="2000" dirty="0"/>
              <a:t>T</a:t>
            </a:r>
            <a:r>
              <a:rPr lang="en-US" sz="2000" dirty="0" smtClean="0"/>
              <a:t>.3.3. </a:t>
            </a:r>
            <a:r>
              <a:rPr lang="en-US" sz="2000" b="0" dirty="0" smtClean="0"/>
              <a:t>-  Participation in </a:t>
            </a:r>
            <a:r>
              <a:rPr lang="en-US" sz="2000" b="0" dirty="0"/>
              <a:t>PRO-VE event with a </a:t>
            </a:r>
            <a:r>
              <a:rPr lang="en-US" sz="2000" b="0" dirty="0" smtClean="0"/>
              <a:t>Special Session </a:t>
            </a:r>
            <a:r>
              <a:rPr lang="en-US" sz="2000" b="0" dirty="0"/>
              <a:t>on Digital Innovation Hubs for </a:t>
            </a:r>
            <a:r>
              <a:rPr lang="en-US" sz="2000" b="0" dirty="0" smtClean="0"/>
              <a:t>Digitizing </a:t>
            </a:r>
            <a:r>
              <a:rPr lang="en-US" sz="2000" b="0" dirty="0"/>
              <a:t>European Industry</a:t>
            </a:r>
            <a:r>
              <a:rPr lang="en-US" sz="2000" b="0" dirty="0" smtClean="0"/>
              <a:t>.</a:t>
            </a:r>
          </a:p>
          <a:p>
            <a:r>
              <a:rPr lang="en-US" sz="2000" dirty="0"/>
              <a:t>T</a:t>
            </a:r>
            <a:r>
              <a:rPr lang="en-US" sz="2000" dirty="0" smtClean="0"/>
              <a:t>.3.4. - </a:t>
            </a:r>
            <a:r>
              <a:rPr lang="en-US" sz="2000" b="0" dirty="0" smtClean="0"/>
              <a:t>A series of ecosystem activities have been taken by project partners in their regions – most of the efforts have been directed towards mapping out the initial structure of the local ecosystem communities and building awareness of the SMART4ALL project and building the foundations of the future network, either through bilateral direct meetings, university meetings or webinars</a:t>
            </a:r>
          </a:p>
          <a:p>
            <a:endParaRPr lang="en-US" sz="2000" b="0" dirty="0" smtClean="0"/>
          </a:p>
        </p:txBody>
      </p:sp>
      <p:sp>
        <p:nvSpPr>
          <p:cNvPr id="3" name="Title 2"/>
          <p:cNvSpPr>
            <a:spLocks noGrp="1"/>
          </p:cNvSpPr>
          <p:nvPr>
            <p:ph type="title"/>
          </p:nvPr>
        </p:nvSpPr>
        <p:spPr/>
        <p:txBody>
          <a:bodyPr/>
          <a:lstStyle/>
          <a:p>
            <a:r>
              <a:rPr lang="en-US" dirty="0" smtClean="0"/>
              <a:t>Task points summary – so far (1/2)</a:t>
            </a:r>
            <a:endParaRPr lang="en-US"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23</a:t>
            </a:fld>
            <a:endParaRPr lang="en-US" noProof="1"/>
          </a:p>
        </p:txBody>
      </p:sp>
    </p:spTree>
    <p:extLst>
      <p:ext uri="{BB962C8B-B14F-4D97-AF65-F5344CB8AC3E}">
        <p14:creationId xmlns:p14="http://schemas.microsoft.com/office/powerpoint/2010/main" val="2188302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T.3.5. – </a:t>
            </a:r>
            <a:r>
              <a:rPr lang="en-US" b="0" dirty="0"/>
              <a:t>Additional steps will be taken in future. </a:t>
            </a:r>
            <a:endParaRPr lang="en-US" dirty="0"/>
          </a:p>
          <a:p>
            <a:r>
              <a:rPr lang="en-US" dirty="0"/>
              <a:t>T.3.6. – </a:t>
            </a:r>
            <a:r>
              <a:rPr lang="en-US" b="0" dirty="0"/>
              <a:t>Additional info on the efforts of FORTH/PRAXI required</a:t>
            </a:r>
          </a:p>
          <a:p>
            <a:r>
              <a:rPr lang="en-US" dirty="0"/>
              <a:t>T.3.7. – </a:t>
            </a:r>
            <a:r>
              <a:rPr lang="en-US" b="0" dirty="0"/>
              <a:t>A considerable effort of the partners has been put in setting up helpdesks in the countries where help were needed. Other partners either faced no such requests or simply directed the parties concerned to the website.</a:t>
            </a:r>
            <a:endParaRPr lang="en-US" dirty="0"/>
          </a:p>
          <a:p>
            <a:r>
              <a:rPr lang="en-US" dirty="0"/>
              <a:t>T.3.8. – </a:t>
            </a:r>
            <a:r>
              <a:rPr lang="en-US" b="0" dirty="0"/>
              <a:t>Efforts made, especially under the sub-tasks 8.1. and 8.3. while the other have made partial efforts in developing tasks forces and defining brokerage and third-party support.</a:t>
            </a:r>
            <a:endParaRPr lang="en-US" dirty="0"/>
          </a:p>
          <a:p>
            <a:r>
              <a:rPr lang="en-US" dirty="0"/>
              <a:t>T.3.9. – </a:t>
            </a:r>
            <a:r>
              <a:rPr lang="en-US" b="0" dirty="0"/>
              <a:t>An SMART4ALL BREAKDOWN effort has been launched by </a:t>
            </a:r>
            <a:r>
              <a:rPr lang="en-US" b="0" dirty="0" err="1"/>
              <a:t>MECOnet</a:t>
            </a:r>
            <a:r>
              <a:rPr lang="en-US" b="0" dirty="0"/>
              <a:t> in order to recapitulate the results of the previous sub-tasks, intensive effort has been made the collect all the data and outline the plan for the following year</a:t>
            </a:r>
            <a:endParaRPr lang="en-US" dirty="0"/>
          </a:p>
          <a:p>
            <a:endParaRPr lang="en-US" dirty="0"/>
          </a:p>
        </p:txBody>
      </p:sp>
      <p:sp>
        <p:nvSpPr>
          <p:cNvPr id="3" name="Title 2"/>
          <p:cNvSpPr>
            <a:spLocks noGrp="1"/>
          </p:cNvSpPr>
          <p:nvPr>
            <p:ph type="title"/>
          </p:nvPr>
        </p:nvSpPr>
        <p:spPr/>
        <p:txBody>
          <a:bodyPr/>
          <a:lstStyle/>
          <a:p>
            <a:r>
              <a:rPr lang="en-US" dirty="0"/>
              <a:t>Task points summary – so </a:t>
            </a:r>
            <a:r>
              <a:rPr lang="en-US" dirty="0" smtClean="0"/>
              <a:t>far (2/2)</a:t>
            </a:r>
            <a:endParaRPr lang="en-US" dirty="0"/>
          </a:p>
        </p:txBody>
      </p:sp>
      <p:sp>
        <p:nvSpPr>
          <p:cNvPr id="4" name="Date Placeholder 3"/>
          <p:cNvSpPr>
            <a:spLocks noGrp="1"/>
          </p:cNvSpPr>
          <p:nvPr>
            <p:ph type="dt" sz="half" idx="10"/>
          </p:nvPr>
        </p:nvSpPr>
        <p:spPr/>
        <p:txBody>
          <a:bodyPr/>
          <a:lstStyle/>
          <a:p>
            <a:fld id="{617C5718-395F-48A6-90CB-A8D0B915178B}" type="datetime3">
              <a:rPr lang="en-US" noProof="1" smtClean="0"/>
              <a:t>18 December 2020</a:t>
            </a:fld>
            <a:endParaRPr lang="en-US" noProof="1"/>
          </a:p>
        </p:txBody>
      </p:sp>
      <p:sp>
        <p:nvSpPr>
          <p:cNvPr id="5" name="Footer Placeholder 4"/>
          <p:cNvSpPr>
            <a:spLocks noGrp="1"/>
          </p:cNvSpPr>
          <p:nvPr>
            <p:ph type="ftr" sz="quarter" idx="11"/>
          </p:nvPr>
        </p:nvSpPr>
        <p:spPr/>
        <p:txBody>
          <a:bodyPr/>
          <a:lstStyle/>
          <a:p>
            <a:r>
              <a:rPr lang="en-US" noProof="1" smtClean="0"/>
              <a:t>www.smart4all-project.eu</a:t>
            </a:r>
            <a:endParaRPr lang="en-US" noProof="1"/>
          </a:p>
        </p:txBody>
      </p:sp>
      <p:sp>
        <p:nvSpPr>
          <p:cNvPr id="6" name="Slide Number Placeholder 5"/>
          <p:cNvSpPr>
            <a:spLocks noGrp="1"/>
          </p:cNvSpPr>
          <p:nvPr>
            <p:ph type="sldNum" sz="quarter" idx="12"/>
          </p:nvPr>
        </p:nvSpPr>
        <p:spPr/>
        <p:txBody>
          <a:bodyPr/>
          <a:lstStyle/>
          <a:p>
            <a:fld id="{22DECF6A-13F7-418C-BBFC-95033FFCD5F1}" type="slidenum">
              <a:rPr lang="en-US" noProof="1" smtClean="0"/>
              <a:pPr/>
              <a:t>24</a:t>
            </a:fld>
            <a:endParaRPr lang="en-US" noProof="1"/>
          </a:p>
        </p:txBody>
      </p:sp>
    </p:spTree>
    <p:extLst>
      <p:ext uri="{BB962C8B-B14F-4D97-AF65-F5344CB8AC3E}">
        <p14:creationId xmlns:p14="http://schemas.microsoft.com/office/powerpoint/2010/main" val="2823606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13631</TotalTime>
  <Words>2980</Words>
  <Application>Microsoft Office PowerPoint</Application>
  <PresentationFormat>On-screen Show (16:9)</PresentationFormat>
  <Paragraphs>283</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Wingdings</vt:lpstr>
      <vt:lpstr>Calibri</vt:lpstr>
      <vt:lpstr>Office Theme</vt:lpstr>
      <vt:lpstr>D3.2. – FIRST PERIODIC REPORT ON ECOSYSTEM BUILDING ACTIVITIES</vt:lpstr>
      <vt:lpstr>WP3 TASKS – IN GENERAL</vt:lpstr>
      <vt:lpstr>Task 3.1 Network Management and Coordination</vt:lpstr>
      <vt:lpstr>T3.1 – Y1 Report</vt:lpstr>
      <vt:lpstr>T3.1. – Year two plans</vt:lpstr>
      <vt:lpstr>Task 3.2: Connection and Collaboration with SAE Initiatives</vt:lpstr>
      <vt:lpstr>Task 3.2: Connection and Collaboration with SAE Initiatives</vt:lpstr>
      <vt:lpstr>Task 3.2: Connection and Collaboration with SAE Initiatives</vt:lpstr>
      <vt:lpstr>PowerPoint Presentation</vt:lpstr>
      <vt:lpstr>T3.3. – Year 1 report</vt:lpstr>
      <vt:lpstr>PowerPoint Presentation</vt:lpstr>
      <vt:lpstr>T.3.4. – YEAR ONE REPORT</vt:lpstr>
      <vt:lpstr>T.3.4. – YEAR TWO PLANS</vt:lpstr>
      <vt:lpstr>Task 3.5: Building Local Ecosystems</vt:lpstr>
      <vt:lpstr>Task 3.5. Year 1 Report + Plan </vt:lpstr>
      <vt:lpstr>Task 3.6: SME Outreach</vt:lpstr>
      <vt:lpstr>T3.6. YEAR 1 REVIEW</vt:lpstr>
      <vt:lpstr>Task 3.7: Helpdesk and Education</vt:lpstr>
      <vt:lpstr>Task 3.8. – Year 1 overview </vt:lpstr>
      <vt:lpstr>Task 3.8: Brokerage &amp; Consortium Building Support</vt:lpstr>
      <vt:lpstr>T.3.8. – YEAR ONE REPORT</vt:lpstr>
      <vt:lpstr>Task 3.9. Community Evolution</vt:lpstr>
      <vt:lpstr>Task points summary – so far (1/2)</vt:lpstr>
      <vt:lpstr>Task points summary – so far (2/2)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 Conference Template by Jano Gebelein</dc:title>
  <dc:creator>Jano Gebelein</dc:creator>
  <cp:lastModifiedBy>Radovan Stojanovic</cp:lastModifiedBy>
  <cp:revision>190</cp:revision>
  <dcterms:created xsi:type="dcterms:W3CDTF">2016-09-12T10:42:56Z</dcterms:created>
  <dcterms:modified xsi:type="dcterms:W3CDTF">2020-12-18T11:03:46Z</dcterms:modified>
</cp:coreProperties>
</file>