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65" r:id="rId2"/>
    <p:sldId id="325" r:id="rId3"/>
    <p:sldId id="411" r:id="rId4"/>
    <p:sldId id="414" r:id="rId5"/>
    <p:sldId id="413" r:id="rId6"/>
    <p:sldId id="420" r:id="rId7"/>
    <p:sldId id="417" r:id="rId8"/>
    <p:sldId id="418" r:id="rId9"/>
    <p:sldId id="415" r:id="rId10"/>
    <p:sldId id="416" r:id="rId11"/>
    <p:sldId id="419" r:id="rId12"/>
    <p:sldId id="406" r:id="rId13"/>
    <p:sldId id="407" r:id="rId14"/>
    <p:sldId id="409" r:id="rId15"/>
    <p:sldId id="410" r:id="rId16"/>
    <p:sldId id="408" r:id="rId17"/>
    <p:sldId id="390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C5DB"/>
    <a:srgbClr val="2D608F"/>
    <a:srgbClr val="DBE0E1"/>
    <a:srgbClr val="A9B3B6"/>
    <a:srgbClr val="E6E6E6"/>
    <a:srgbClr val="619ACD"/>
    <a:srgbClr val="255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79728" autoAdjust="0"/>
  </p:normalViewPr>
  <p:slideViewPr>
    <p:cSldViewPr snapToGrid="0">
      <p:cViewPr varScale="1">
        <p:scale>
          <a:sx n="78" d="100"/>
          <a:sy n="78" d="100"/>
        </p:scale>
        <p:origin x="5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1CD1E-9300-41DC-A37A-4937316C0E1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37E8-37B0-431A-9258-A33D6755D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12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F08C0-1787-46AE-829B-5F4B6EB439E8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BD932-4BD1-4C53-820D-24D32831A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51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84288168-87F0-EE43-AB27-409887BE2785}"/>
              </a:ext>
            </a:extLst>
          </p:cNvPr>
          <p:cNvSpPr/>
          <p:nvPr userDrawn="1"/>
        </p:nvSpPr>
        <p:spPr>
          <a:xfrm>
            <a:off x="-24031" y="-14561"/>
            <a:ext cx="9144000" cy="1502229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3181592"/>
            <a:ext cx="9144000" cy="11926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baseline="0">
                <a:latin typeface="+mn-lt"/>
              </a:defRPr>
            </a:lvl1pPr>
          </a:lstStyle>
          <a:p>
            <a:pPr lvl="0"/>
            <a:r>
              <a:rPr lang="en-US" noProof="0" dirty="0"/>
              <a:t>Name(s) and Affiliation(s)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" y="1784483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Presentation Title</a:t>
            </a:r>
          </a:p>
        </p:txBody>
      </p:sp>
      <p:sp>
        <p:nvSpPr>
          <p:cNvPr id="6" name="Title 16">
            <a:extLst>
              <a:ext uri="{FF2B5EF4-FFF2-40B4-BE49-F238E27FC236}">
                <a16:creationId xmlns="" xmlns:a16="http://schemas.microsoft.com/office/drawing/2014/main" id="{1F882996-0824-E94D-8503-41634DF53797}"/>
              </a:ext>
            </a:extLst>
          </p:cNvPr>
          <p:cNvSpPr txBox="1">
            <a:spLocks/>
          </p:cNvSpPr>
          <p:nvPr userDrawn="1"/>
        </p:nvSpPr>
        <p:spPr>
          <a:xfrm>
            <a:off x="1" y="64540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47F2FB0-B59A-0E48-863F-CBB08FA73B07}"/>
              </a:ext>
            </a:extLst>
          </p:cNvPr>
          <p:cNvSpPr txBox="1"/>
          <p:nvPr userDrawn="1"/>
        </p:nvSpPr>
        <p:spPr>
          <a:xfrm>
            <a:off x="2576497" y="230689"/>
            <a:ext cx="6543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elfsustained cross-border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ized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cyberphysic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imen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endParaRPr lang="en-US" sz="2000" kern="1200" cap="all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pacity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ding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among European</a:t>
            </a:r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takeho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</a:t>
            </a:r>
            <a:endParaRPr lang="el-GR" sz="2000" i="1" baseline="0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="" xmlns:a16="http://schemas.microsoft.com/office/drawing/2014/main" id="{0E5B180E-2454-4DC0-A57B-662FAEC10C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57" y="4357047"/>
            <a:ext cx="4014057" cy="834813"/>
          </a:xfrm>
          <a:prstGeom prst="rect">
            <a:avLst/>
          </a:prstGeom>
        </p:spPr>
      </p:pic>
      <p:graphicFrame>
        <p:nvGraphicFramePr>
          <p:cNvPr id="5" name="Table 10">
            <a:extLst>
              <a:ext uri="{FF2B5EF4-FFF2-40B4-BE49-F238E27FC236}">
                <a16:creationId xmlns="" xmlns:a16="http://schemas.microsoft.com/office/drawing/2014/main" id="{7336461B-485D-4D5A-ABD7-8AAB8CCF387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4871691"/>
              </p:ext>
            </p:extLst>
          </p:nvPr>
        </p:nvGraphicFramePr>
        <p:xfrm>
          <a:off x="4070838" y="4547617"/>
          <a:ext cx="5073162" cy="489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839">
                  <a:extLst>
                    <a:ext uri="{9D8B030D-6E8A-4147-A177-3AD203B41FA5}">
                      <a16:colId xmlns="" xmlns:a16="http://schemas.microsoft.com/office/drawing/2014/main" val="314513269"/>
                    </a:ext>
                  </a:extLst>
                </a:gridCol>
                <a:gridCol w="2145323">
                  <a:extLst>
                    <a:ext uri="{9D8B030D-6E8A-4147-A177-3AD203B41FA5}">
                      <a16:colId xmlns="" xmlns:a16="http://schemas.microsoft.com/office/drawing/2014/main" val="2888798333"/>
                    </a:ext>
                  </a:extLst>
                </a:gridCol>
              </a:tblGrid>
              <a:tr h="48933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DT-ICT-01-2019</a:t>
                      </a:r>
                    </a:p>
                    <a:p>
                      <a:r>
                        <a:rPr lang="en-US" sz="11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Smart Anything Everywhere Area 2</a:t>
                      </a:r>
                      <a:endParaRPr lang="en-US" sz="1100" b="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noProof="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www.smart4all-project.eu</a:t>
                      </a:r>
                    </a:p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Grant Agreement: </a:t>
                      </a:r>
                      <a:r>
                        <a:rPr lang="el-GR" sz="11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872614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9325958"/>
                  </a:ext>
                </a:extLst>
              </a:tr>
            </a:tbl>
          </a:graphicData>
        </a:graphic>
      </p:graphicFrame>
      <p:pic>
        <p:nvPicPr>
          <p:cNvPr id="10" name="Google Shape;21;p4">
            <a:extLst>
              <a:ext uri="{FF2B5EF4-FFF2-40B4-BE49-F238E27FC236}">
                <a16:creationId xmlns="" xmlns:a16="http://schemas.microsoft.com/office/drawing/2014/main" id="{17037B3B-83D7-4B2A-830A-808623D32D5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08129" y="2855"/>
            <a:ext cx="1905342" cy="1471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511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499" y="1016813"/>
            <a:ext cx="8471002" cy="3615910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 sz="24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/>
            </a:lvl6pPr>
            <a:lvl7pPr>
              <a:defRPr sz="2000" b="1"/>
            </a:lvl7pPr>
            <a:lvl8pPr>
              <a:defRPr sz="2000" b="1"/>
            </a:lvl8pPr>
            <a:lvl9pPr>
              <a:defRPr sz="2000" b="1"/>
            </a:lvl9pPr>
          </a:lstStyle>
          <a:p>
            <a:pPr lvl="0"/>
            <a:r>
              <a:rPr lang="en-US" noProof="0" dirty="0"/>
              <a:t>First Level Content</a:t>
            </a:r>
          </a:p>
          <a:p>
            <a:pPr lvl="1"/>
            <a:r>
              <a:rPr lang="en-US" noProof="0" dirty="0"/>
              <a:t>Second Level Content</a:t>
            </a:r>
          </a:p>
          <a:p>
            <a:pPr lvl="2"/>
            <a:r>
              <a:rPr lang="en-US" noProof="0" dirty="0"/>
              <a:t>Third Level Content</a:t>
            </a:r>
          </a:p>
          <a:p>
            <a:pPr lvl="3"/>
            <a:r>
              <a:rPr lang="en-US" noProof="0" dirty="0"/>
              <a:t>Fourth Level Content</a:t>
            </a:r>
          </a:p>
          <a:p>
            <a:pPr lvl="4"/>
            <a:r>
              <a:rPr lang="en-US" noProof="0" dirty="0"/>
              <a:t>Fifth Level Content</a:t>
            </a:r>
          </a:p>
          <a:p>
            <a:pPr marL="1885950" marR="0" lvl="5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Sixth Level Content</a:t>
            </a:r>
          </a:p>
          <a:p>
            <a:pPr lvl="6"/>
            <a:r>
              <a:rPr lang="en-US" noProof="0" dirty="0"/>
              <a:t>Seventh Level Content</a:t>
            </a:r>
          </a:p>
          <a:p>
            <a:pPr lvl="7"/>
            <a:r>
              <a:rPr lang="en-US" noProof="0" dirty="0"/>
              <a:t>Eight Level Content</a:t>
            </a:r>
          </a:p>
          <a:p>
            <a:pPr lvl="8"/>
            <a:r>
              <a:rPr lang="en-US" noProof="0" dirty="0"/>
              <a:t>Ninth Level Content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>
              <a:defRPr b="1"/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2" name="Date Placeholder 31"/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40194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>
            <a:noAutofit/>
          </a:bodyPr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Date Placeholder 31">
            <a:extLst>
              <a:ext uri="{FF2B5EF4-FFF2-40B4-BE49-F238E27FC236}">
                <a16:creationId xmlns="" xmlns:a16="http://schemas.microsoft.com/office/drawing/2014/main" id="{477AE04B-48F3-6B47-9AB7-2EF1253C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10" name="Footer Placeholder 32">
            <a:extLst>
              <a:ext uri="{FF2B5EF4-FFF2-40B4-BE49-F238E27FC236}">
                <a16:creationId xmlns="" xmlns:a16="http://schemas.microsoft.com/office/drawing/2014/main" id="{1E036E27-85B1-8748-B9F7-4529E608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11" name="Slide Number Placeholder 33">
            <a:extLst>
              <a:ext uri="{FF2B5EF4-FFF2-40B4-BE49-F238E27FC236}">
                <a16:creationId xmlns="" xmlns:a16="http://schemas.microsoft.com/office/drawing/2014/main" id="{E2066D33-3B0D-5D43-9F13-19753ABF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13152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Date Placeholder 31">
            <a:extLst>
              <a:ext uri="{FF2B5EF4-FFF2-40B4-BE49-F238E27FC236}">
                <a16:creationId xmlns="" xmlns:a16="http://schemas.microsoft.com/office/drawing/2014/main" id="{28E5AD3A-1455-E846-81C3-92A288A8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4" name="Footer Placeholder 32">
            <a:extLst>
              <a:ext uri="{FF2B5EF4-FFF2-40B4-BE49-F238E27FC236}">
                <a16:creationId xmlns="" xmlns:a16="http://schemas.microsoft.com/office/drawing/2014/main" id="{792D9373-A96C-BE4D-8DEC-BB7DCFB73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1"/>
              <a:t>SMART4ALL</a:t>
            </a:r>
          </a:p>
        </p:txBody>
      </p:sp>
    </p:spTree>
    <p:extLst>
      <p:ext uri="{BB962C8B-B14F-4D97-AF65-F5344CB8AC3E}">
        <p14:creationId xmlns:p14="http://schemas.microsoft.com/office/powerpoint/2010/main" val="381247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3271477"/>
            <a:ext cx="9144000" cy="1192627"/>
          </a:xfrm>
        </p:spPr>
        <p:txBody>
          <a:bodyPr>
            <a:normAutofit/>
          </a:bodyPr>
          <a:lstStyle/>
          <a:p>
            <a:r>
              <a:rPr lang="en-US" dirty="0" err="1" smtClean="0"/>
              <a:t>Matija</a:t>
            </a:r>
            <a:r>
              <a:rPr lang="en-US" dirty="0" smtClean="0"/>
              <a:t> </a:t>
            </a:r>
            <a:r>
              <a:rPr lang="en-US" dirty="0" err="1" smtClean="0"/>
              <a:t>Stojanovi</a:t>
            </a:r>
            <a:r>
              <a:rPr lang="sr-Latn-ME" dirty="0" smtClean="0"/>
              <a:t>ć</a:t>
            </a:r>
            <a:r>
              <a:rPr lang="en-US" dirty="0" smtClean="0"/>
              <a:t>, </a:t>
            </a:r>
            <a:r>
              <a:rPr lang="en-US" dirty="0" err="1" smtClean="0"/>
              <a:t>MECOnet</a:t>
            </a:r>
            <a:endParaRPr lang="en-US" dirty="0" smtClean="0"/>
          </a:p>
          <a:p>
            <a:r>
              <a:rPr lang="en-US" dirty="0" smtClean="0"/>
              <a:t>27.2.2023.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" y="1885617"/>
            <a:ext cx="9143999" cy="1344031"/>
          </a:xfrm>
        </p:spPr>
        <p:txBody>
          <a:bodyPr/>
          <a:lstStyle/>
          <a:p>
            <a:r>
              <a:rPr lang="en-US" dirty="0" smtClean="0"/>
              <a:t>Legal aspects of project implementation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4AC8A4D-9125-754B-8313-3EBFC17A994D}"/>
              </a:ext>
            </a:extLst>
          </p:cNvPr>
          <p:cNvSpPr txBox="1"/>
          <p:nvPr/>
        </p:nvSpPr>
        <p:spPr>
          <a:xfrm>
            <a:off x="5225143" y="14835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814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="" xmlns:a16="http://schemas.microsoft.com/office/drawing/2014/main" id="{ED4F1C8D-8419-EA4D-882D-05CC5EF3A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8" y="876133"/>
            <a:ext cx="8386715" cy="3891130"/>
          </a:xfrm>
        </p:spPr>
        <p:txBody>
          <a:bodyPr>
            <a:normAutofit/>
          </a:bodyPr>
          <a:lstStyle/>
          <a:p>
            <a:r>
              <a:rPr lang="sr-Latn-ME" sz="2800" dirty="0" smtClean="0"/>
              <a:t>A project is a </a:t>
            </a:r>
            <a:r>
              <a:rPr lang="sr-Latn-ME" sz="2800" dirty="0" smtClean="0">
                <a:solidFill>
                  <a:srgbClr val="FF0000"/>
                </a:solidFill>
              </a:rPr>
              <a:t>contract between two parties </a:t>
            </a:r>
            <a:r>
              <a:rPr lang="sr-Latn-ME" sz="2800" dirty="0" smtClean="0"/>
              <a:t>– the Grant provider and the project beneficiary </a:t>
            </a:r>
          </a:p>
          <a:p>
            <a:endParaRPr lang="sr-Latn-ME" sz="2800" dirty="0"/>
          </a:p>
          <a:p>
            <a:r>
              <a:rPr lang="sr-Latn-ME" sz="2800" dirty="0" smtClean="0"/>
              <a:t>Like each contract – the rule is </a:t>
            </a:r>
            <a:r>
              <a:rPr lang="sr-Latn-ME" sz="2800" dirty="0" smtClean="0">
                <a:solidFill>
                  <a:srgbClr val="00B0F0"/>
                </a:solidFill>
              </a:rPr>
              <a:t>pacta sunt servanta </a:t>
            </a:r>
            <a:r>
              <a:rPr lang="sr-Latn-ME" sz="2800" dirty="0" smtClean="0"/>
              <a:t>(agreement binds)</a:t>
            </a:r>
          </a:p>
          <a:p>
            <a:endParaRPr lang="sr-Latn-ME" sz="2800" dirty="0"/>
          </a:p>
          <a:p>
            <a:r>
              <a:rPr lang="sr-Latn-ME" sz="2800" dirty="0" smtClean="0"/>
              <a:t>Functionally, implementing a project is successfully implementing a grant agreement. </a:t>
            </a:r>
          </a:p>
          <a:p>
            <a:endParaRPr lang="en-US" sz="2100" dirty="0"/>
          </a:p>
        </p:txBody>
      </p:sp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A5AEAAF6-1945-4F41-8DC3-6DFEF9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What is legally speaking – a project?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01BA2BF8-5EFD-D54B-B5AE-AB7D4A4F8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399DD6BC-FF56-BE4E-ACDD-893CCA9A3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Embedded System Design &amp; Applications Laboratory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8667A724-03BB-DB4C-9A45-E64C98C94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401053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 smtClean="0"/>
              <a:t>What is the main interest of the parties concerned in impelementing a project? </a:t>
            </a:r>
          </a:p>
          <a:p>
            <a:endParaRPr lang="sr-Latn-ME" dirty="0"/>
          </a:p>
          <a:p>
            <a:pPr lvl="1"/>
            <a:r>
              <a:rPr lang="sr-Latn-ME" dirty="0" smtClean="0"/>
              <a:t>How </a:t>
            </a:r>
            <a:r>
              <a:rPr lang="sr-Latn-ME" dirty="0" smtClean="0">
                <a:solidFill>
                  <a:schemeClr val="accent6">
                    <a:lumMod val="50000"/>
                  </a:schemeClr>
                </a:solidFill>
              </a:rPr>
              <a:t>to fulfill your contractual obligation</a:t>
            </a:r>
            <a:r>
              <a:rPr lang="sr-Latn-ME" dirty="0" smtClean="0"/>
              <a:t> in accordance with the project provisions</a:t>
            </a:r>
          </a:p>
          <a:p>
            <a:pPr lvl="1"/>
            <a:r>
              <a:rPr lang="sr-Latn-ME" dirty="0" smtClean="0">
                <a:solidFill>
                  <a:srgbClr val="FF0000"/>
                </a:solidFill>
              </a:rPr>
              <a:t>You are obliged by what you sign</a:t>
            </a:r>
          </a:p>
          <a:p>
            <a:pPr lvl="1"/>
            <a:r>
              <a:rPr lang="sr-Latn-ME" dirty="0" smtClean="0"/>
              <a:t>Point: read what you sign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3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563987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 smtClean="0"/>
              <a:t>It is factually impossible to implement a project without utilizing legal institutes – in concreto – contracts.</a:t>
            </a:r>
          </a:p>
          <a:p>
            <a:endParaRPr lang="sr-Latn-ME" dirty="0"/>
          </a:p>
          <a:p>
            <a:r>
              <a:rPr lang="sr-Latn-ME" dirty="0" smtClean="0">
                <a:solidFill>
                  <a:srgbClr val="00B050"/>
                </a:solidFill>
              </a:rPr>
              <a:t>Example:</a:t>
            </a:r>
          </a:p>
          <a:p>
            <a:pPr lvl="1"/>
            <a:r>
              <a:rPr lang="en-US" dirty="0"/>
              <a:t>employment contract (or equivalent appointing act</a:t>
            </a:r>
            <a:r>
              <a:rPr lang="en-US" dirty="0" smtClean="0"/>
              <a:t>)</a:t>
            </a:r>
            <a:endParaRPr lang="sr-Latn-ME" dirty="0" smtClean="0"/>
          </a:p>
          <a:p>
            <a:endParaRPr lang="sr-Latn-ME" dirty="0"/>
          </a:p>
          <a:p>
            <a:r>
              <a:rPr lang="sr-Latn-ME" dirty="0" smtClean="0"/>
              <a:t>What is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act of</a:t>
            </a:r>
            <a:r>
              <a:rPr lang="sr-Latn-M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appointment equivalent to employment contract</a:t>
            </a:r>
            <a:r>
              <a:rPr lang="sr-Latn-ME" dirty="0" smtClean="0"/>
              <a:t>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Where do you need a lawyer?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4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43001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 smtClean="0"/>
              <a:t>You generate a lot of results, but you do not fulfill your obligations. </a:t>
            </a:r>
          </a:p>
          <a:p>
            <a:r>
              <a:rPr lang="sr-Latn-ME" dirty="0" smtClean="0"/>
              <a:t>Despite your great results, you still did not fulfill what you obliged yourself to.</a:t>
            </a:r>
          </a:p>
          <a:p>
            <a:r>
              <a:rPr lang="sr-Latn-ME" dirty="0" smtClean="0"/>
              <a:t>Great result, but wrong result.</a:t>
            </a:r>
          </a:p>
          <a:p>
            <a:endParaRPr lang="sr-Latn-M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What can happen?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5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461900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legal life, what is document and is proven is what exists.</a:t>
            </a:r>
          </a:p>
          <a:p>
            <a:endParaRPr lang="en-US" dirty="0"/>
          </a:p>
          <a:p>
            <a:r>
              <a:rPr lang="en-US" dirty="0" smtClean="0"/>
              <a:t>Legal truth =/= material truth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Obligation to document everything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6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4045785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Involvement </a:t>
            </a:r>
            <a:r>
              <a:rPr lang="en-US" dirty="0"/>
              <a:t>of multiple countries</a:t>
            </a:r>
          </a:p>
          <a:p>
            <a:endParaRPr lang="en-US" dirty="0"/>
          </a:p>
          <a:p>
            <a:r>
              <a:rPr lang="en-US" dirty="0"/>
              <a:t>The fact that multiple countries are involved </a:t>
            </a:r>
            <a:r>
              <a:rPr lang="en-US" dirty="0" smtClean="0"/>
              <a:t>within project can </a:t>
            </a:r>
            <a:r>
              <a:rPr lang="en-US" dirty="0"/>
              <a:t>raise a number of legal</a:t>
            </a:r>
          </a:p>
          <a:p>
            <a:r>
              <a:rPr lang="en-US" dirty="0"/>
              <a:t>issues. Foremost the following two</a:t>
            </a:r>
            <a:r>
              <a:rPr lang="en-US" dirty="0" smtClean="0"/>
              <a:t>:</a:t>
            </a:r>
            <a:endParaRPr lang="en-US" dirty="0"/>
          </a:p>
          <a:p>
            <a:r>
              <a:rPr lang="en-US" dirty="0"/>
              <a:t>1.) The issue of the (national) scope of intellectual property protection</a:t>
            </a:r>
          </a:p>
          <a:p>
            <a:r>
              <a:rPr lang="en-US" dirty="0"/>
              <a:t>2.) The issue of applicable law and court </a:t>
            </a:r>
            <a:r>
              <a:rPr lang="en-US" dirty="0" smtClean="0"/>
              <a:t>jurisdictions</a:t>
            </a:r>
          </a:p>
          <a:p>
            <a:r>
              <a:rPr lang="en-US" dirty="0" smtClean="0"/>
              <a:t>3.) The meaning of specific terms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countries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7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550794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Industrial </a:t>
            </a:r>
            <a:r>
              <a:rPr lang="en-US" dirty="0"/>
              <a:t>rights such as patents are specific concerning the fact that it is possible for a </a:t>
            </a:r>
            <a:r>
              <a:rPr lang="en-US" dirty="0" smtClean="0"/>
              <a:t>certain technology </a:t>
            </a:r>
            <a:r>
              <a:rPr lang="en-US" dirty="0"/>
              <a:t>or invention to be protected in a certain country while not being protected in the other</a:t>
            </a:r>
          </a:p>
          <a:p>
            <a:pPr marL="0" indent="0">
              <a:buNone/>
            </a:pPr>
            <a:r>
              <a:rPr lang="en-US" dirty="0" smtClean="0"/>
              <a:t> country</a:t>
            </a:r>
            <a:r>
              <a:rPr lang="en-US" dirty="0"/>
              <a:t>.</a:t>
            </a:r>
          </a:p>
          <a:p>
            <a:r>
              <a:rPr lang="en-US" dirty="0"/>
              <a:t>Hypothetical situation 5: The Host institution uses a technology which is registered </a:t>
            </a:r>
            <a:r>
              <a:rPr lang="en-US" dirty="0" smtClean="0"/>
              <a:t>and protected </a:t>
            </a:r>
            <a:r>
              <a:rPr lang="en-US" dirty="0"/>
              <a:t>in Spain or the EU. The Receiving institution is from </a:t>
            </a:r>
            <a:r>
              <a:rPr lang="en-US" dirty="0" smtClean="0"/>
              <a:t>Albania. In </a:t>
            </a:r>
            <a:r>
              <a:rPr lang="en-US" dirty="0"/>
              <a:t>such situation the problem which can arise is the following. The Host institution </a:t>
            </a:r>
            <a:r>
              <a:rPr lang="en-US" dirty="0" smtClean="0"/>
              <a:t>can, presuming </a:t>
            </a:r>
            <a:r>
              <a:rPr lang="en-US" dirty="0"/>
              <a:t>that since it registered its technology as a patent in the EU or Spain , believe it is </a:t>
            </a:r>
            <a:r>
              <a:rPr lang="en-US" dirty="0" smtClean="0"/>
              <a:t>also protected </a:t>
            </a:r>
            <a:r>
              <a:rPr lang="en-US" dirty="0"/>
              <a:t>in other countries and therefore easily uncover the mechanisms of such technology </a:t>
            </a:r>
            <a:r>
              <a:rPr lang="en-US" dirty="0" smtClean="0"/>
              <a:t>to the </a:t>
            </a:r>
            <a:r>
              <a:rPr lang="en-US" dirty="0"/>
              <a:t>Sending institution which comes from a country in which the protection is not applicable, </a:t>
            </a:r>
            <a:r>
              <a:rPr lang="en-US" dirty="0" smtClean="0"/>
              <a:t>not knowing </a:t>
            </a:r>
            <a:r>
              <a:rPr lang="en-US" dirty="0"/>
              <a:t>that the said technology can be later abused in said country.</a:t>
            </a:r>
          </a:p>
          <a:p>
            <a:r>
              <a:rPr lang="en-US" dirty="0"/>
              <a:t>It is therefore highly recommended that all the parties pay attention to the scope of the </a:t>
            </a:r>
            <a:r>
              <a:rPr lang="en-US" dirty="0" smtClean="0"/>
              <a:t>protection of </a:t>
            </a:r>
            <a:r>
              <a:rPr lang="en-US" dirty="0"/>
              <a:t>their rights, and, in case that these rights are not applicable to the country of the </a:t>
            </a:r>
            <a:r>
              <a:rPr lang="en-US" dirty="0" smtClean="0"/>
              <a:t>Sending institution </a:t>
            </a:r>
            <a:r>
              <a:rPr lang="en-US" dirty="0"/>
              <a:t>reach a Non-disclosure or </a:t>
            </a:r>
            <a:r>
              <a:rPr lang="en-US" dirty="0" err="1"/>
              <a:t>Licencing</a:t>
            </a:r>
            <a:r>
              <a:rPr lang="en-US" dirty="0"/>
              <a:t> Agreement, depending on the nature of </a:t>
            </a:r>
            <a:r>
              <a:rPr lang="en-US" dirty="0" smtClean="0"/>
              <a:t>the transfer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/>
              <a:t>issue of the (national)  </a:t>
            </a:r>
            <a:r>
              <a:rPr lang="en-US" sz="2400" dirty="0" smtClean="0"/>
              <a:t>scope </a:t>
            </a:r>
            <a:r>
              <a:rPr lang="en-US" sz="2400" dirty="0"/>
              <a:t>of intellectual property </a:t>
            </a:r>
            <a:r>
              <a:rPr lang="en-US" sz="2400" dirty="0" smtClean="0"/>
              <a:t>protection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8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818501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499" y="939114"/>
            <a:ext cx="8671314" cy="3693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dirty="0" smtClean="0"/>
              <a:t>Defines</a:t>
            </a:r>
            <a:r>
              <a:rPr lang="en-US" dirty="0"/>
              <a:t> the following issues:  </a:t>
            </a:r>
            <a:endParaRPr lang="sr-Latn-ME" dirty="0" smtClean="0"/>
          </a:p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dirty="0"/>
              <a:t>.)  </a:t>
            </a:r>
            <a:r>
              <a:rPr lang="sr-Latn-ME" dirty="0" smtClean="0">
                <a:solidFill>
                  <a:srgbClr val="00B050"/>
                </a:solidFill>
              </a:rPr>
              <a:t>Defines the scope</a:t>
            </a:r>
            <a:r>
              <a:rPr lang="en-US" dirty="0">
                <a:solidFill>
                  <a:srgbClr val="00B050"/>
                </a:solidFill>
              </a:rPr>
              <a:t> of information exchange </a:t>
            </a:r>
            <a:r>
              <a:rPr lang="en-US" dirty="0"/>
              <a:t> </a:t>
            </a:r>
            <a:endParaRPr lang="sr-Latn-ME" dirty="0" smtClean="0"/>
          </a:p>
          <a:p>
            <a:pPr marL="0" indent="0">
              <a:buNone/>
            </a:pPr>
            <a:r>
              <a:rPr lang="en-US" dirty="0" smtClean="0"/>
              <a:t>2.)Defines</a:t>
            </a:r>
            <a:r>
              <a:rPr lang="en-US" dirty="0"/>
              <a:t> “Confidential Information” (both the </a:t>
            </a:r>
            <a:r>
              <a:rPr lang="sr-Latn-ME" dirty="0" smtClean="0"/>
              <a:t>parties</a:t>
            </a:r>
            <a:r>
              <a:rPr lang="en-US" dirty="0"/>
              <a:t> can  define what information provided is confidential) </a:t>
            </a:r>
            <a:endParaRPr lang="sr-Latn-ME" dirty="0" smtClean="0"/>
          </a:p>
          <a:p>
            <a:pPr marL="0" indent="0">
              <a:buNone/>
            </a:pPr>
            <a:r>
              <a:rPr lang="en-US" dirty="0" smtClean="0"/>
              <a:t>3.)Define</a:t>
            </a:r>
            <a:r>
              <a:rPr lang="en-US" dirty="0"/>
              <a:t> the limits </a:t>
            </a:r>
            <a:r>
              <a:rPr lang="sr-Latn-ME" dirty="0" smtClean="0"/>
              <a:t>of</a:t>
            </a:r>
            <a:r>
              <a:rPr lang="en-US" dirty="0"/>
              <a:t> the use of the Information transferred (i.e.  can it be used for </a:t>
            </a:r>
            <a:r>
              <a:rPr lang="sr-Latn-ME" dirty="0" smtClean="0"/>
              <a:t>e</a:t>
            </a:r>
            <a:r>
              <a:rPr lang="en-US" dirty="0" err="1" smtClean="0"/>
              <a:t>xperiments</a:t>
            </a:r>
            <a:r>
              <a:rPr lang="en-US" dirty="0"/>
              <a:t>,  commercial purposes </a:t>
            </a:r>
            <a:r>
              <a:rPr lang="en-US" dirty="0" err="1"/>
              <a:t>etc</a:t>
            </a:r>
            <a:r>
              <a:rPr lang="en-US" dirty="0"/>
              <a:t>)  </a:t>
            </a:r>
            <a:endParaRPr lang="sr-Latn-ME" dirty="0" smtClean="0"/>
          </a:p>
          <a:p>
            <a:pPr marL="0" indent="0">
              <a:buNone/>
            </a:pPr>
            <a:r>
              <a:rPr lang="en-US" dirty="0" smtClean="0"/>
              <a:t>4.)Obliges</a:t>
            </a:r>
            <a:r>
              <a:rPr lang="en-US" dirty="0"/>
              <a:t>  the  “Recipient”  to  provide  good  care  of  the  Information  (i.e.,  no  disclosure  to  3rd  parties)  </a:t>
            </a:r>
            <a:endParaRPr lang="sr-Latn-M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 Non‐disclosure </a:t>
            </a:r>
            <a:r>
              <a:rPr lang="en-US" dirty="0" smtClean="0"/>
              <a:t>agreement</a:t>
            </a:r>
            <a:r>
              <a:rPr lang="sr-Latn-ME" dirty="0" smtClean="0"/>
              <a:t>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9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372065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498" y="1016813"/>
            <a:ext cx="8807501" cy="3750450"/>
          </a:xfrm>
        </p:spPr>
        <p:txBody>
          <a:bodyPr/>
          <a:lstStyle/>
          <a:p>
            <a:r>
              <a:rPr lang="en-US" dirty="0"/>
              <a:t>NDA can be defined </a:t>
            </a:r>
            <a:r>
              <a:rPr lang="en-US" u="sng" dirty="0"/>
              <a:t>conditionally</a:t>
            </a:r>
            <a:r>
              <a:rPr lang="en-US" dirty="0"/>
              <a:t> or </a:t>
            </a:r>
            <a:r>
              <a:rPr lang="en-US" u="sng" dirty="0"/>
              <a:t>unconditionally</a:t>
            </a:r>
            <a:r>
              <a:rPr lang="en-US" dirty="0"/>
              <a:t>. </a:t>
            </a:r>
            <a:r>
              <a:rPr lang="sr-Latn-ME" dirty="0" smtClean="0"/>
              <a:t>One party</a:t>
            </a:r>
            <a:r>
              <a:rPr lang="en-US" dirty="0"/>
              <a:t> can, for example, oblige  the </a:t>
            </a:r>
            <a:r>
              <a:rPr lang="sr-Latn-ME" dirty="0" smtClean="0"/>
              <a:t>other</a:t>
            </a:r>
            <a:r>
              <a:rPr lang="en-US" dirty="0"/>
              <a:t>  not to disclose the know‐hows and information which were revealed to them  for only a certain period or time, or they can do it indefinitely.   </a:t>
            </a:r>
            <a:endParaRPr lang="sr-Latn-ME" dirty="0" smtClean="0"/>
          </a:p>
          <a:p>
            <a:r>
              <a:rPr lang="en-US" dirty="0" smtClean="0"/>
              <a:t>We</a:t>
            </a:r>
            <a:r>
              <a:rPr lang="en-US" dirty="0"/>
              <a:t> recommend each party to reach a non‐disclosure agreement if they believe that a risk concerning  the  information  they  provide  exists.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NDA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10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463621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0" indent="0">
              <a:lnSpc>
                <a:spcPct val="250000"/>
              </a:lnSpc>
              <a:buNone/>
            </a:pPr>
            <a:r>
              <a:rPr lang="en-US" dirty="0" smtClean="0"/>
              <a:t>-Conflict of interest protections.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dirty="0" smtClean="0"/>
              <a:t>-Yield of rights.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 smtClean="0"/>
              <a:t>-Possibility to provide for effective protection? Competence of local courts.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forms of contractual protection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11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319414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Intellectual </a:t>
            </a:r>
            <a:r>
              <a:rPr lang="en-US" dirty="0"/>
              <a:t>property (IP) ‐</a:t>
            </a:r>
            <a:r>
              <a:rPr lang="en-US" b="0" dirty="0"/>
              <a:t> refers to creations of the mind: inventions, literary and artistic works, </a:t>
            </a:r>
            <a:r>
              <a:rPr lang="en-US" b="0" dirty="0" smtClean="0"/>
              <a:t>and</a:t>
            </a:r>
            <a:r>
              <a:rPr lang="sr-Latn-ME" b="0" dirty="0" smtClean="0"/>
              <a:t> </a:t>
            </a:r>
            <a:r>
              <a:rPr lang="en-US" b="0" dirty="0" smtClean="0"/>
              <a:t>symbols</a:t>
            </a:r>
            <a:r>
              <a:rPr lang="en-US" b="0" dirty="0"/>
              <a:t>, names, images, and designs used in commerce. IP is divided into two categories: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Industrial property</a:t>
            </a:r>
            <a:r>
              <a:rPr lang="sr-Latn-ME" dirty="0" smtClean="0"/>
              <a:t> (industrijska svojina)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Copyright</a:t>
            </a:r>
            <a:r>
              <a:rPr lang="sr-Latn-ME" dirty="0" smtClean="0"/>
              <a:t> (autorsko pravo)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12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619239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Industrial</a:t>
            </a:r>
            <a:r>
              <a:rPr lang="en-US" b="0" dirty="0" smtClean="0"/>
              <a:t> property</a:t>
            </a:r>
            <a:r>
              <a:rPr lang="sr-Latn-ME" b="0" dirty="0" smtClean="0"/>
              <a:t>:</a:t>
            </a:r>
          </a:p>
          <a:p>
            <a:pPr lvl="1"/>
            <a:r>
              <a:rPr lang="en-US" b="0" dirty="0" smtClean="0"/>
              <a:t>This </a:t>
            </a:r>
            <a:r>
              <a:rPr lang="en-US" b="0" dirty="0"/>
              <a:t>includes inventions (patents), trade marks, industrial designs, and geographical</a:t>
            </a:r>
          </a:p>
          <a:p>
            <a:pPr lvl="1"/>
            <a:r>
              <a:rPr lang="en-US" b="0" dirty="0"/>
              <a:t>indications of </a:t>
            </a:r>
            <a:r>
              <a:rPr lang="en-US" b="0" dirty="0" smtClean="0"/>
              <a:t>origin </a:t>
            </a:r>
            <a:r>
              <a:rPr lang="en-US" b="0" dirty="0"/>
              <a:t>and plant variety </a:t>
            </a:r>
            <a:r>
              <a:rPr lang="en-US" b="0" dirty="0" smtClean="0"/>
              <a:t>rights.</a:t>
            </a:r>
            <a:endParaRPr lang="sr-Latn-ME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13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688085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400" b="0" dirty="0" smtClean="0"/>
              <a:t>includes </a:t>
            </a:r>
            <a:r>
              <a:rPr lang="en-US" sz="2400" dirty="0"/>
              <a:t>literary and artistic works </a:t>
            </a:r>
            <a:r>
              <a:rPr lang="en-US" sz="2400" b="0" dirty="0"/>
              <a:t>such as novels, poems and plays, films, musical </a:t>
            </a:r>
            <a:r>
              <a:rPr lang="en-US" sz="2400" b="0" dirty="0" smtClean="0"/>
              <a:t>works,</a:t>
            </a:r>
            <a:r>
              <a:rPr lang="sr-Latn-ME" sz="2400" b="0" dirty="0" smtClean="0"/>
              <a:t> </a:t>
            </a:r>
            <a:r>
              <a:rPr lang="en-US" sz="2400" b="0" dirty="0" smtClean="0"/>
              <a:t>artistic </a:t>
            </a:r>
            <a:r>
              <a:rPr lang="en-US" sz="2400" b="0" dirty="0"/>
              <a:t>works such as drawings, paintings, photographs and sculptures, and </a:t>
            </a:r>
            <a:r>
              <a:rPr lang="en-US" sz="2400" b="0" dirty="0" smtClean="0"/>
              <a:t>architectural</a:t>
            </a:r>
            <a:r>
              <a:rPr lang="sr-Latn-ME" sz="2400" b="0" dirty="0" smtClean="0"/>
              <a:t> </a:t>
            </a:r>
            <a:r>
              <a:rPr lang="en-US" sz="2400" b="0" dirty="0" smtClean="0"/>
              <a:t>designs</a:t>
            </a:r>
            <a:r>
              <a:rPr lang="en-US" sz="2400" b="0" dirty="0"/>
              <a:t>. </a:t>
            </a:r>
            <a:endParaRPr lang="sr-Latn-ME" sz="2400" b="0" dirty="0" smtClean="0"/>
          </a:p>
          <a:p>
            <a:pPr lvl="1"/>
            <a:r>
              <a:rPr lang="en-US" sz="2400" b="0" dirty="0" smtClean="0"/>
              <a:t>Rights </a:t>
            </a:r>
            <a:r>
              <a:rPr lang="en-US" sz="2400" b="0" dirty="0"/>
              <a:t>related to copyright include those of </a:t>
            </a:r>
            <a:r>
              <a:rPr lang="en-US" sz="2400" dirty="0"/>
              <a:t>performing artists in their </a:t>
            </a:r>
            <a:r>
              <a:rPr lang="en-US" sz="2400" dirty="0" smtClean="0"/>
              <a:t>performances,</a:t>
            </a:r>
            <a:r>
              <a:rPr lang="sr-Latn-ME" sz="2400" dirty="0" smtClean="0"/>
              <a:t> </a:t>
            </a:r>
            <a:r>
              <a:rPr lang="en-US" sz="2400" dirty="0" smtClean="0"/>
              <a:t>producers </a:t>
            </a:r>
            <a:r>
              <a:rPr lang="en-US" sz="2400" dirty="0"/>
              <a:t>of phonograms in their recordings</a:t>
            </a:r>
            <a:r>
              <a:rPr lang="en-US" sz="2400" b="0" dirty="0"/>
              <a:t>, and those of broadcasters in their radio </a:t>
            </a:r>
            <a:r>
              <a:rPr lang="en-US" sz="2400" b="0" dirty="0" smtClean="0"/>
              <a:t>and</a:t>
            </a:r>
            <a:r>
              <a:rPr lang="sr-Latn-ME" sz="2400" b="0" dirty="0" smtClean="0"/>
              <a:t> </a:t>
            </a:r>
            <a:r>
              <a:rPr lang="en-US" sz="2400" b="0" dirty="0" smtClean="0"/>
              <a:t>television </a:t>
            </a:r>
            <a:r>
              <a:rPr lang="en-US" sz="2400" b="0" dirty="0" err="1"/>
              <a:t>programmes</a:t>
            </a:r>
            <a:r>
              <a:rPr lang="en-US" sz="2400" b="0" dirty="0"/>
              <a:t>.</a:t>
            </a:r>
            <a:endParaRPr lang="sr-Latn-ME" sz="2400" b="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Copyright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14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902067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 smtClean="0"/>
              <a:t>The moment of gaining light to protect these rights.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Difference?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15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070630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Intellectual </a:t>
            </a:r>
            <a:r>
              <a:rPr lang="en-US" dirty="0"/>
              <a:t>property (IP) ‐</a:t>
            </a:r>
            <a:r>
              <a:rPr lang="en-US" b="0" dirty="0"/>
              <a:t> refers to creations of the mind: inventions, literary and artistic works, </a:t>
            </a:r>
            <a:r>
              <a:rPr lang="en-US" b="0" dirty="0" smtClean="0"/>
              <a:t>and</a:t>
            </a:r>
            <a:r>
              <a:rPr lang="sr-Latn-ME" b="0" dirty="0" smtClean="0"/>
              <a:t> </a:t>
            </a:r>
            <a:r>
              <a:rPr lang="en-US" b="0" dirty="0" smtClean="0"/>
              <a:t>symbols</a:t>
            </a:r>
            <a:r>
              <a:rPr lang="en-US" b="0" dirty="0"/>
              <a:t>, names, images, and designs used in commerce. IP is divided into two categories: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Industrial property</a:t>
            </a:r>
            <a:r>
              <a:rPr lang="sr-Latn-ME" dirty="0" smtClean="0"/>
              <a:t> (industrijska svojina)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Copyright</a:t>
            </a:r>
            <a:r>
              <a:rPr lang="sr-Latn-ME" dirty="0" smtClean="0"/>
              <a:t> (autorsko pravo)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16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66526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499" y="1016813"/>
            <a:ext cx="8471002" cy="3750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dirty="0" smtClean="0">
                <a:solidFill>
                  <a:srgbClr val="92D050"/>
                </a:solidFill>
              </a:rPr>
              <a:t>	Questions?</a:t>
            </a:r>
            <a:endParaRPr lang="en-US" b="0" dirty="0" smtClean="0">
              <a:solidFill>
                <a:srgbClr val="92D05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Instead of Conclusion</a:t>
            </a:r>
            <a:endParaRPr lang="sr-Latn-M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1" smtClean="0"/>
              <a:t>14 Jul</a:t>
            </a:r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17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54015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12304</TotalTime>
  <Words>775</Words>
  <Application>Microsoft Office PowerPoint</Application>
  <PresentationFormat>On-screen Show (16:9)</PresentationFormat>
  <Paragraphs>119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Legal aspects of project implementation</vt:lpstr>
      <vt:lpstr>What is legally speaking – a project?</vt:lpstr>
      <vt:lpstr>PowerPoint Presentation</vt:lpstr>
      <vt:lpstr>Where do you need a lawyer?</vt:lpstr>
      <vt:lpstr>What can happen?</vt:lpstr>
      <vt:lpstr>Obligation to document everything</vt:lpstr>
      <vt:lpstr>Multiple countries</vt:lpstr>
      <vt:lpstr>The issue of the (national)  scope of intellectual property protection</vt:lpstr>
      <vt:lpstr> Non‐disclosure agreements</vt:lpstr>
      <vt:lpstr>NDA</vt:lpstr>
      <vt:lpstr>Other forms of contractual protection</vt:lpstr>
      <vt:lpstr>PowerPoint Presentation</vt:lpstr>
      <vt:lpstr>PowerPoint Presentation</vt:lpstr>
      <vt:lpstr>Copyright</vt:lpstr>
      <vt:lpstr>Difference?</vt:lpstr>
      <vt:lpstr>PowerPoint Presentation</vt:lpstr>
      <vt:lpstr>Instead of 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Conference Template by Jano Gebelein</dc:title>
  <dc:creator>Jano Gebelein</dc:creator>
  <cp:lastModifiedBy>Microsoft account</cp:lastModifiedBy>
  <cp:revision>303</cp:revision>
  <dcterms:created xsi:type="dcterms:W3CDTF">2016-09-12T10:42:56Z</dcterms:created>
  <dcterms:modified xsi:type="dcterms:W3CDTF">2023-02-27T14:52:39Z</dcterms:modified>
</cp:coreProperties>
</file>